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74" r:id="rId2"/>
    <p:sldId id="257" r:id="rId3"/>
    <p:sldId id="258" r:id="rId4"/>
    <p:sldId id="259" r:id="rId5"/>
    <p:sldId id="260" r:id="rId6"/>
    <p:sldId id="262" r:id="rId7"/>
    <p:sldId id="263" r:id="rId8"/>
    <p:sldId id="264" r:id="rId9"/>
    <p:sldId id="265" r:id="rId10"/>
    <p:sldId id="269" r:id="rId11"/>
    <p:sldId id="270" r:id="rId12"/>
    <p:sldId id="271" r:id="rId13"/>
    <p:sldId id="274" r:id="rId14"/>
    <p:sldId id="277" r:id="rId15"/>
    <p:sldId id="281" r:id="rId16"/>
    <p:sldId id="282" r:id="rId17"/>
    <p:sldId id="283" r:id="rId18"/>
    <p:sldId id="284" r:id="rId19"/>
    <p:sldId id="285" r:id="rId20"/>
    <p:sldId id="331" r:id="rId21"/>
    <p:sldId id="287" r:id="rId22"/>
    <p:sldId id="332" r:id="rId23"/>
    <p:sldId id="288" r:id="rId24"/>
    <p:sldId id="289" r:id="rId25"/>
    <p:sldId id="290" r:id="rId26"/>
    <p:sldId id="291" r:id="rId27"/>
    <p:sldId id="292" r:id="rId28"/>
    <p:sldId id="293" r:id="rId29"/>
    <p:sldId id="294" r:id="rId30"/>
    <p:sldId id="295" r:id="rId31"/>
    <p:sldId id="298" r:id="rId32"/>
    <p:sldId id="300" r:id="rId33"/>
    <p:sldId id="301" r:id="rId34"/>
    <p:sldId id="302" r:id="rId35"/>
    <p:sldId id="303" r:id="rId36"/>
    <p:sldId id="311" r:id="rId37"/>
    <p:sldId id="312" r:id="rId38"/>
    <p:sldId id="313" r:id="rId39"/>
    <p:sldId id="315" r:id="rId40"/>
    <p:sldId id="319" r:id="rId41"/>
    <p:sldId id="320" r:id="rId42"/>
    <p:sldId id="324" r:id="rId43"/>
    <p:sldId id="325" r:id="rId44"/>
    <p:sldId id="327" r:id="rId45"/>
    <p:sldId id="328" r:id="rId46"/>
    <p:sldId id="329" r:id="rId47"/>
    <p:sldId id="330" r:id="rId48"/>
    <p:sldId id="326"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38" autoAdjust="0"/>
    <p:restoredTop sz="91427" autoAdjust="0"/>
  </p:normalViewPr>
  <p:slideViewPr>
    <p:cSldViewPr snapToGrid="0">
      <p:cViewPr varScale="1">
        <p:scale>
          <a:sx n="150" d="100"/>
          <a:sy n="150" d="100"/>
        </p:scale>
        <p:origin x="300" y="13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04ED1-5E9A-402E-89FA-8C1A79AFECB2}" type="datetimeFigureOut">
              <a:rPr lang="zh-TW" altLang="en-US" smtClean="0"/>
              <a:t>2022/7/6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A40391-F4CD-4061-BE93-226272BC4580}" type="slidenum">
              <a:rPr lang="zh-TW" altLang="en-US" smtClean="0"/>
              <a:t>‹#›</a:t>
            </a:fld>
            <a:endParaRPr lang="zh-TW" altLang="en-US"/>
          </a:p>
        </p:txBody>
      </p:sp>
    </p:spTree>
    <p:extLst>
      <p:ext uri="{BB962C8B-B14F-4D97-AF65-F5344CB8AC3E}">
        <p14:creationId xmlns:p14="http://schemas.microsoft.com/office/powerpoint/2010/main" val="883667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94A40391-F4CD-4061-BE93-226272BC4580}" type="slidenum">
              <a:rPr lang="zh-TW" altLang="en-US" smtClean="0"/>
              <a:t>1</a:t>
            </a:fld>
            <a:endParaRPr lang="zh-TW" altLang="en-US"/>
          </a:p>
        </p:txBody>
      </p:sp>
    </p:spTree>
    <p:extLst>
      <p:ext uri="{BB962C8B-B14F-4D97-AF65-F5344CB8AC3E}">
        <p14:creationId xmlns:p14="http://schemas.microsoft.com/office/powerpoint/2010/main" val="283505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94A40391-F4CD-4061-BE93-226272BC4580}" type="slidenum">
              <a:rPr lang="zh-TW" altLang="en-US" smtClean="0"/>
              <a:t>17</a:t>
            </a:fld>
            <a:endParaRPr lang="zh-TW" altLang="en-US"/>
          </a:p>
        </p:txBody>
      </p:sp>
    </p:spTree>
    <p:extLst>
      <p:ext uri="{BB962C8B-B14F-4D97-AF65-F5344CB8AC3E}">
        <p14:creationId xmlns:p14="http://schemas.microsoft.com/office/powerpoint/2010/main" val="3757832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48</a:t>
            </a:fld>
            <a:endParaRPr lang="zh-CN" altLang="en-US"/>
          </a:p>
        </p:txBody>
      </p:sp>
    </p:spTree>
    <p:extLst>
      <p:ext uri="{BB962C8B-B14F-4D97-AF65-F5344CB8AC3E}">
        <p14:creationId xmlns:p14="http://schemas.microsoft.com/office/powerpoint/2010/main" val="229207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微軟正黑體" panose="020B0604030504040204" pitchFamily="34" charset="-120"/>
                <a:ea typeface="微軟正黑體" panose="020B0604030504040204" pitchFamily="34" charset="-120"/>
              </a:rPr>
              <a:t>民以食為天，在現今的社會中大家對於食物的選擇也越來越多元，食物本身除了「酸、甜、苦、辣」外還需要「色、香、味」才可以吸引民眾來購買，隨著科技技術越來越來成熟，科技的應用對於各種產業的進步都有深遠的影響，名眾在查詢當地美食時常常會使用</a:t>
            </a:r>
            <a:r>
              <a:rPr lang="en-US" altLang="zh-TW" sz="1200" b="1" dirty="0">
                <a:latin typeface="微軟正黑體" panose="020B0604030504040204" pitchFamily="34" charset="-120"/>
                <a:ea typeface="微軟正黑體" panose="020B0604030504040204" pitchFamily="34" charset="-120"/>
              </a:rPr>
              <a:t>Google Map</a:t>
            </a:r>
            <a:r>
              <a:rPr lang="zh-TW" altLang="en-US" sz="1200" b="1" dirty="0">
                <a:latin typeface="微軟正黑體" panose="020B0604030504040204" pitchFamily="34" charset="-120"/>
                <a:ea typeface="微軟正黑體" panose="020B0604030504040204" pitchFamily="34" charset="-120"/>
              </a:rPr>
              <a:t>做為查詢的工具，首先看到的會是該美食的圖片，因此食物的色彩會是第一個判斷這樣美食是否好吃的標的，好的配色會讓民眾垂涏三尺增加購買的慾望，反之亦然。</a:t>
            </a:r>
          </a:p>
          <a:p>
            <a:endParaRPr lang="zh-TW" altLang="en-US" dirty="0"/>
          </a:p>
        </p:txBody>
      </p:sp>
      <p:sp>
        <p:nvSpPr>
          <p:cNvPr id="4" name="投影片編號版面配置區 3"/>
          <p:cNvSpPr>
            <a:spLocks noGrp="1"/>
          </p:cNvSpPr>
          <p:nvPr>
            <p:ph type="sldNum" sz="quarter" idx="10"/>
          </p:nvPr>
        </p:nvSpPr>
        <p:spPr/>
        <p:txBody>
          <a:bodyPr/>
          <a:lstStyle/>
          <a:p>
            <a:fld id="{94A40391-F4CD-4061-BE93-226272BC4580}" type="slidenum">
              <a:rPr lang="zh-TW" altLang="en-US" smtClean="0"/>
              <a:t>4</a:t>
            </a:fld>
            <a:endParaRPr lang="zh-TW" altLang="en-US"/>
          </a:p>
        </p:txBody>
      </p:sp>
    </p:spTree>
    <p:extLst>
      <p:ext uri="{BB962C8B-B14F-4D97-AF65-F5344CB8AC3E}">
        <p14:creationId xmlns:p14="http://schemas.microsoft.com/office/powerpoint/2010/main" val="4195696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微軟正黑體" panose="020B0604030504040204" pitchFamily="34" charset="-120"/>
                <a:ea typeface="微軟正黑體" panose="020B0604030504040204" pitchFamily="34" charset="-120"/>
              </a:rPr>
              <a:t>雲端計算的蓬勃發展使得資料分析與模型訓練開啟了新的一章，如果想要訓練一個資料量大的模型那就需要有相對應的硬體設備做為分析的基礎，在目前的業界環境中如果想要有好的硬體設備都需要與主管溝通與討論，但雲端計算的出現改變了這個現況，試想今天如果需要訓練一個模型需要許多台電腦才可以完成但完成這項任務後這些新購置的電腦要如何處理與分配成了一個問題還會造成部門資源的浪費，在雲端計算中我們只需要跟雲端廠商租借一批主機就能夠訓練模型，在完成訓練後只需要退還這批主機就完成了</a:t>
            </a:r>
            <a:r>
              <a:rPr lang="zh-TW" altLang="en-US" sz="1200" b="1" dirty="0" smtClean="0">
                <a:latin typeface="微軟正黑體" panose="020B0604030504040204" pitchFamily="34" charset="-120"/>
                <a:ea typeface="微軟正黑體" panose="020B0604030504040204" pitchFamily="34" charset="-120"/>
              </a:rPr>
              <a:t>此</a:t>
            </a:r>
            <a:r>
              <a:rPr lang="zh-TW" altLang="zh-TW" sz="1200" kern="1200" dirty="0" smtClean="0">
                <a:solidFill>
                  <a:schemeClr val="tx1"/>
                </a:solidFill>
                <a:effectLst/>
                <a:latin typeface="+mn-lt"/>
                <a:ea typeface="+mn-ea"/>
                <a:cs typeface="+mn-cs"/>
              </a:rPr>
              <a:t>項</a:t>
            </a:r>
            <a:r>
              <a:rPr lang="zh-TW" altLang="en-US" sz="1200" b="1" dirty="0" smtClean="0">
                <a:latin typeface="微軟正黑體" panose="020B0604030504040204" pitchFamily="34" charset="-120"/>
                <a:ea typeface="微軟正黑體" panose="020B0604030504040204" pitchFamily="34" charset="-120"/>
              </a:rPr>
              <a:t>任務</a:t>
            </a:r>
            <a:r>
              <a:rPr lang="zh-TW" altLang="en-US" sz="1200" b="1" dirty="0">
                <a:latin typeface="微軟正黑體" panose="020B0604030504040204" pitchFamily="34" charset="-120"/>
                <a:ea typeface="微軟正黑體" panose="020B0604030504040204" pitchFamily="34" charset="-120"/>
              </a:rPr>
              <a:t>，在經費的花費當中也會便宜許多也不會造成資源的浪費。</a:t>
            </a:r>
          </a:p>
          <a:p>
            <a:endParaRPr lang="zh-TW" altLang="en-US" dirty="0"/>
          </a:p>
        </p:txBody>
      </p:sp>
      <p:sp>
        <p:nvSpPr>
          <p:cNvPr id="4" name="投影片編號版面配置區 3"/>
          <p:cNvSpPr>
            <a:spLocks noGrp="1"/>
          </p:cNvSpPr>
          <p:nvPr>
            <p:ph type="sldNum" sz="quarter" idx="10"/>
          </p:nvPr>
        </p:nvSpPr>
        <p:spPr/>
        <p:txBody>
          <a:bodyPr/>
          <a:lstStyle/>
          <a:p>
            <a:fld id="{94A40391-F4CD-4061-BE93-226272BC4580}" type="slidenum">
              <a:rPr lang="zh-TW" altLang="en-US" smtClean="0"/>
              <a:t>5</a:t>
            </a:fld>
            <a:endParaRPr lang="zh-TW" altLang="en-US"/>
          </a:p>
        </p:txBody>
      </p:sp>
    </p:spTree>
    <p:extLst>
      <p:ext uri="{BB962C8B-B14F-4D97-AF65-F5344CB8AC3E}">
        <p14:creationId xmlns:p14="http://schemas.microsoft.com/office/powerpoint/2010/main" val="29533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indent="-457200">
              <a:lnSpc>
                <a:spcPct val="150000"/>
              </a:lnSpc>
              <a:buFont typeface="+mj-lt"/>
              <a:buAutoNum type="arabicParenR"/>
            </a:pPr>
            <a:r>
              <a:rPr lang="zh-TW" altLang="en-US" sz="1200" b="1" dirty="0">
                <a:highlight>
                  <a:srgbClr val="FFFF00"/>
                </a:highlight>
                <a:latin typeface="微軟正黑體" panose="020B0604030504040204" pitchFamily="34" charset="-120"/>
                <a:ea typeface="微軟正黑體" panose="020B0604030504040204" pitchFamily="34" charset="-120"/>
              </a:rPr>
              <a:t>分析各台中地區的美食圖片之美食顏色喜好</a:t>
            </a:r>
          </a:p>
          <a:p>
            <a:pPr marL="457200" indent="-457200">
              <a:lnSpc>
                <a:spcPct val="150000"/>
              </a:lnSpc>
              <a:buFont typeface="+mj-lt"/>
              <a:buAutoNum type="arabicParenR"/>
            </a:pPr>
            <a:r>
              <a:rPr lang="zh-TW" altLang="en-US" sz="1200" b="1" dirty="0">
                <a:highlight>
                  <a:srgbClr val="FFFF00"/>
                </a:highlight>
                <a:latin typeface="微軟正黑體" panose="020B0604030504040204" pitchFamily="34" charset="-120"/>
                <a:ea typeface="微軟正黑體" panose="020B0604030504040204" pitchFamily="34" charset="-120"/>
              </a:rPr>
              <a:t>將此研究之結果提供於店家進行消費者菜色偏好之調整</a:t>
            </a:r>
          </a:p>
          <a:p>
            <a:pPr marL="457200" indent="-457200">
              <a:lnSpc>
                <a:spcPct val="150000"/>
              </a:lnSpc>
              <a:buFont typeface="+mj-lt"/>
              <a:buAutoNum type="arabicParenR"/>
            </a:pPr>
            <a:r>
              <a:rPr lang="zh-TW" altLang="en-US" sz="1200" b="1" dirty="0">
                <a:highlight>
                  <a:srgbClr val="FFFF00"/>
                </a:highlight>
                <a:latin typeface="微軟正黑體" panose="020B0604030504040204" pitchFamily="34" charset="-120"/>
                <a:ea typeface="微軟正黑體" panose="020B0604030504040204" pitchFamily="34" charset="-120"/>
              </a:rPr>
              <a:t>透過機器學習模型來分析各個模型之重要特徵，進而提供店家進行開發新菜色之參考</a:t>
            </a:r>
          </a:p>
          <a:p>
            <a:endParaRPr kumimoji="1" lang="zh-TW" altLang="en-US" dirty="0"/>
          </a:p>
        </p:txBody>
      </p:sp>
      <p:sp>
        <p:nvSpPr>
          <p:cNvPr id="4" name="投影片編號版面配置區 3"/>
          <p:cNvSpPr>
            <a:spLocks noGrp="1"/>
          </p:cNvSpPr>
          <p:nvPr>
            <p:ph type="sldNum" sz="quarter" idx="5"/>
          </p:nvPr>
        </p:nvSpPr>
        <p:spPr/>
        <p:txBody>
          <a:bodyPr/>
          <a:lstStyle/>
          <a:p>
            <a:fld id="{94A40391-F4CD-4061-BE93-226272BC4580}" type="slidenum">
              <a:rPr lang="zh-TW" altLang="en-US" smtClean="0"/>
              <a:t>6</a:t>
            </a:fld>
            <a:endParaRPr lang="zh-TW" altLang="en-US"/>
          </a:p>
        </p:txBody>
      </p:sp>
    </p:spTree>
    <p:extLst>
      <p:ext uri="{BB962C8B-B14F-4D97-AF65-F5344CB8AC3E}">
        <p14:creationId xmlns:p14="http://schemas.microsoft.com/office/powerpoint/2010/main" val="3071775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dirty="0">
                <a:latin typeface="微軟正黑體" panose="020B0604030504040204" pitchFamily="34" charset="-120"/>
                <a:ea typeface="微軟正黑體" panose="020B0604030504040204" pitchFamily="34" charset="-120"/>
              </a:rPr>
              <a:t>網路爬蟲是一個透過程式語言的編寫過後全自動的在網路上爬取你感興趣的相關數據，包括文字、數字、圖片、影片等等，假如是一家公司的行銷部門想要透過資訊的方法來觀察該公司的產品之網路聲量、公司形象、服務品質等問題，如果指派一名員工每天在各大社群平台上搜尋該公司之產品並把找到的結果製作成一份文件提供給主管，這是非常耗時且重複性非常高的一種工作，還有可能發生漏看或是看錯的錯誤，所以如果透過網路爬蟲作為數據的收集與分析的全自動化程式就可減少大量的時間與人力並能減少錯誤的發生，並同時能增加公司對於外部公開資料的整理與蒐集</a:t>
            </a:r>
            <a:endParaRPr lang="zh-TW" altLang="en-US" dirty="0"/>
          </a:p>
        </p:txBody>
      </p:sp>
      <p:sp>
        <p:nvSpPr>
          <p:cNvPr id="4" name="投影片編號版面配置區 3"/>
          <p:cNvSpPr>
            <a:spLocks noGrp="1"/>
          </p:cNvSpPr>
          <p:nvPr>
            <p:ph type="sldNum" sz="quarter" idx="10"/>
          </p:nvPr>
        </p:nvSpPr>
        <p:spPr/>
        <p:txBody>
          <a:bodyPr/>
          <a:lstStyle/>
          <a:p>
            <a:fld id="{94A40391-F4CD-4061-BE93-226272BC4580}" type="slidenum">
              <a:rPr lang="zh-TW" altLang="en-US" smtClean="0"/>
              <a:t>9</a:t>
            </a:fld>
            <a:endParaRPr lang="zh-TW" altLang="en-US"/>
          </a:p>
        </p:txBody>
      </p:sp>
    </p:spTree>
    <p:extLst>
      <p:ext uri="{BB962C8B-B14F-4D97-AF65-F5344CB8AC3E}">
        <p14:creationId xmlns:p14="http://schemas.microsoft.com/office/powerpoint/2010/main" val="3954685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微軟正黑體" panose="020B0604030504040204" pitchFamily="34" charset="-120"/>
                <a:ea typeface="微軟正黑體" panose="020B0604030504040204" pitchFamily="34" charset="-120"/>
              </a:rPr>
              <a:t>劉育坤</a:t>
            </a:r>
            <a:r>
              <a:rPr lang="en-US" altLang="zh-TW" sz="1200" b="1" dirty="0">
                <a:latin typeface="微軟正黑體" panose="020B0604030504040204" pitchFamily="34" charset="-120"/>
                <a:ea typeface="微軟正黑體" panose="020B0604030504040204" pitchFamily="34" charset="-120"/>
              </a:rPr>
              <a:t>(2021)</a:t>
            </a:r>
            <a:r>
              <a:rPr lang="zh-TW" altLang="en-US" sz="1200" b="1" dirty="0">
                <a:latin typeface="微軟正黑體" panose="020B0604030504040204" pitchFamily="34" charset="-120"/>
                <a:ea typeface="微軟正黑體" panose="020B0604030504040204" pitchFamily="34" charset="-120"/>
              </a:rPr>
              <a:t>透過三種熱門程式語言</a:t>
            </a:r>
            <a:r>
              <a:rPr lang="en-US" altLang="zh-TW" sz="1200" b="1" dirty="0">
                <a:latin typeface="微軟正黑體" panose="020B0604030504040204" pitchFamily="34" charset="-120"/>
                <a:ea typeface="微軟正黑體" panose="020B0604030504040204" pitchFamily="34" charset="-120"/>
              </a:rPr>
              <a:t>Go</a:t>
            </a:r>
            <a:r>
              <a:rPr lang="zh-TW" altLang="en-US" sz="1200" b="1" dirty="0">
                <a:latin typeface="微軟正黑體" panose="020B0604030504040204" pitchFamily="34" charset="-120"/>
                <a:ea typeface="微軟正黑體" panose="020B0604030504040204" pitchFamily="34" charset="-120"/>
              </a:rPr>
              <a:t>、</a:t>
            </a:r>
            <a:r>
              <a:rPr lang="en-US" altLang="zh-TW" sz="1200" b="1" dirty="0">
                <a:latin typeface="微軟正黑體" panose="020B0604030504040204" pitchFamily="34" charset="-120"/>
                <a:ea typeface="微軟正黑體" panose="020B0604030504040204" pitchFamily="34" charset="-120"/>
              </a:rPr>
              <a:t>Python</a:t>
            </a:r>
            <a:r>
              <a:rPr lang="zh-TW" altLang="en-US" sz="1200" b="1" dirty="0">
                <a:latin typeface="微軟正黑體" panose="020B0604030504040204" pitchFamily="34" charset="-120"/>
                <a:ea typeface="微軟正黑體" panose="020B0604030504040204" pitchFamily="34" charset="-120"/>
              </a:rPr>
              <a:t>、</a:t>
            </a:r>
            <a:r>
              <a:rPr lang="en-US" altLang="zh-TW" sz="1200" b="1" dirty="0">
                <a:latin typeface="微軟正黑體" panose="020B0604030504040204" pitchFamily="34" charset="-120"/>
                <a:ea typeface="微軟正黑體" panose="020B0604030504040204" pitchFamily="34" charset="-120"/>
              </a:rPr>
              <a:t>Java</a:t>
            </a:r>
            <a:r>
              <a:rPr lang="zh-TW" altLang="en-US" sz="1200" b="1" dirty="0">
                <a:latin typeface="微軟正黑體" panose="020B0604030504040204" pitchFamily="34" charset="-120"/>
                <a:ea typeface="微軟正黑體" panose="020B0604030504040204" pitchFamily="34" charset="-120"/>
              </a:rPr>
              <a:t>進行爬蟲性能與量化比較，透過這三種程式語言來抓取</a:t>
            </a:r>
            <a:r>
              <a:rPr lang="en-US" altLang="zh-TW" sz="1200" b="1" dirty="0">
                <a:latin typeface="微軟正黑體" panose="020B0604030504040204" pitchFamily="34" charset="-120"/>
                <a:ea typeface="微軟正黑體" panose="020B0604030504040204" pitchFamily="34" charset="-120"/>
              </a:rPr>
              <a:t>IMDB</a:t>
            </a:r>
            <a:r>
              <a:rPr lang="zh-TW" altLang="en-US" sz="1200" b="1" dirty="0">
                <a:latin typeface="微軟正黑體" panose="020B0604030504040204" pitchFamily="34" charset="-120"/>
                <a:ea typeface="微軟正黑體" panose="020B0604030504040204" pitchFamily="34" charset="-120"/>
              </a:rPr>
              <a:t>中最高評分之前</a:t>
            </a:r>
            <a:r>
              <a:rPr lang="en-US" altLang="zh-TW" sz="1200" b="1" dirty="0">
                <a:latin typeface="微軟正黑體" panose="020B0604030504040204" pitchFamily="34" charset="-120"/>
                <a:ea typeface="微軟正黑體" panose="020B0604030504040204" pitchFamily="34" charset="-120"/>
              </a:rPr>
              <a:t>250</a:t>
            </a:r>
            <a:r>
              <a:rPr lang="zh-TW" altLang="en-US" sz="1200" b="1" dirty="0">
                <a:latin typeface="微軟正黑體" panose="020B0604030504040204" pitchFamily="34" charset="-120"/>
                <a:ea typeface="微軟正黑體" panose="020B0604030504040204" pitchFamily="34" charset="-120"/>
              </a:rPr>
              <a:t>名電影排行頁面，與</a:t>
            </a:r>
            <a:r>
              <a:rPr lang="en-US" altLang="zh-TW" sz="1200" b="1" dirty="0">
                <a:latin typeface="微軟正黑體" panose="020B0604030504040204" pitchFamily="34" charset="-120"/>
                <a:ea typeface="微軟正黑體" panose="020B0604030504040204" pitchFamily="34" charset="-120"/>
              </a:rPr>
              <a:t>KKBOX</a:t>
            </a:r>
            <a:r>
              <a:rPr lang="zh-TW" altLang="en-US" sz="1200" b="1" dirty="0">
                <a:latin typeface="微軟正黑體" panose="020B0604030504040204" pitchFamily="34" charset="-120"/>
                <a:ea typeface="微軟正黑體" panose="020B0604030504040204" pitchFamily="34" charset="-120"/>
              </a:rPr>
              <a:t>華語年度單曲榜</a:t>
            </a:r>
            <a:r>
              <a:rPr lang="en-US" altLang="zh-TW" sz="1200" b="1" dirty="0">
                <a:latin typeface="微軟正黑體" panose="020B0604030504040204" pitchFamily="34" charset="-120"/>
                <a:ea typeface="微軟正黑體" panose="020B0604030504040204" pitchFamily="34" charset="-120"/>
              </a:rPr>
              <a:t>100</a:t>
            </a:r>
            <a:r>
              <a:rPr lang="zh-TW" altLang="en-US" sz="1200" b="1" dirty="0">
                <a:latin typeface="微軟正黑體" panose="020B0604030504040204" pitchFamily="34" charset="-120"/>
                <a:ea typeface="微軟正黑體" panose="020B0604030504040204" pitchFamily="34" charset="-120"/>
              </a:rPr>
              <a:t>名之頁面，及</a:t>
            </a:r>
            <a:r>
              <a:rPr lang="en-US" altLang="zh-TW" sz="1200" b="1" dirty="0">
                <a:latin typeface="微軟正黑體" panose="020B0604030504040204" pitchFamily="34" charset="-120"/>
                <a:ea typeface="微軟正黑體" panose="020B0604030504040204" pitchFamily="34" charset="-120"/>
              </a:rPr>
              <a:t>ET Today</a:t>
            </a:r>
            <a:r>
              <a:rPr lang="zh-TW" altLang="en-US" sz="1200" b="1" dirty="0">
                <a:latin typeface="微軟正黑體" panose="020B0604030504040204" pitchFamily="34" charset="-120"/>
                <a:ea typeface="微軟正黑體" panose="020B0604030504040204" pitchFamily="34" charset="-120"/>
              </a:rPr>
              <a:t>新聞雲之新聞網頁，最後之實驗結果為</a:t>
            </a:r>
            <a:r>
              <a:rPr lang="en-US" altLang="zh-TW" sz="1200" b="1" dirty="0">
                <a:latin typeface="微軟正黑體" panose="020B0604030504040204" pitchFamily="34" charset="-120"/>
                <a:ea typeface="微軟正黑體" panose="020B0604030504040204" pitchFamily="34" charset="-120"/>
              </a:rPr>
              <a:t>Go</a:t>
            </a:r>
            <a:r>
              <a:rPr lang="zh-TW" altLang="en-US" sz="1200" b="1" dirty="0">
                <a:latin typeface="微軟正黑體" panose="020B0604030504040204" pitchFamily="34" charset="-120"/>
                <a:ea typeface="微軟正黑體" panose="020B0604030504040204" pitchFamily="34" charset="-120"/>
              </a:rPr>
              <a:t>語言在爬取資料所花費之時間最短，</a:t>
            </a:r>
            <a:r>
              <a:rPr lang="en-US" altLang="zh-TW" sz="1200" b="1" dirty="0">
                <a:latin typeface="微軟正黑體" panose="020B0604030504040204" pitchFamily="34" charset="-120"/>
                <a:ea typeface="微軟正黑體" panose="020B0604030504040204" pitchFamily="34" charset="-120"/>
              </a:rPr>
              <a:t>Python</a:t>
            </a:r>
            <a:r>
              <a:rPr lang="zh-TW" altLang="en-US" sz="1200" b="1" dirty="0">
                <a:latin typeface="微軟正黑體" panose="020B0604030504040204" pitchFamily="34" charset="-120"/>
                <a:ea typeface="微軟正黑體" panose="020B0604030504040204" pitchFamily="34" charset="-120"/>
              </a:rPr>
              <a:t>在資料解析處理的時間上最短，</a:t>
            </a:r>
            <a:r>
              <a:rPr lang="en-US" altLang="zh-TW" sz="1200" b="1" dirty="0">
                <a:latin typeface="微軟正黑體" panose="020B0604030504040204" pitchFamily="34" charset="-120"/>
                <a:ea typeface="微軟正黑體" panose="020B0604030504040204" pitchFamily="34" charset="-120"/>
              </a:rPr>
              <a:t>Java</a:t>
            </a:r>
            <a:r>
              <a:rPr lang="zh-TW" altLang="en-US" sz="1200" b="1" dirty="0">
                <a:latin typeface="微軟正黑體" panose="020B0604030504040204" pitchFamily="34" charset="-120"/>
                <a:ea typeface="微軟正黑體" panose="020B0604030504040204" pitchFamily="34" charset="-120"/>
              </a:rPr>
              <a:t>則是在整體的時間與資料解析方面都是所花費時間最長的程式語言。</a:t>
            </a:r>
          </a:p>
          <a:p>
            <a:endParaRPr lang="zh-TW" altLang="en-US" dirty="0"/>
          </a:p>
        </p:txBody>
      </p:sp>
      <p:sp>
        <p:nvSpPr>
          <p:cNvPr id="4" name="投影片編號版面配置區 3"/>
          <p:cNvSpPr>
            <a:spLocks noGrp="1"/>
          </p:cNvSpPr>
          <p:nvPr>
            <p:ph type="sldNum" sz="quarter" idx="10"/>
          </p:nvPr>
        </p:nvSpPr>
        <p:spPr/>
        <p:txBody>
          <a:bodyPr/>
          <a:lstStyle/>
          <a:p>
            <a:fld id="{94A40391-F4CD-4061-BE93-226272BC4580}" type="slidenum">
              <a:rPr lang="zh-TW" altLang="en-US" smtClean="0"/>
              <a:t>10</a:t>
            </a:fld>
            <a:endParaRPr lang="zh-TW" altLang="en-US"/>
          </a:p>
        </p:txBody>
      </p:sp>
    </p:spTree>
    <p:extLst>
      <p:ext uri="{BB962C8B-B14F-4D97-AF65-F5344CB8AC3E}">
        <p14:creationId xmlns:p14="http://schemas.microsoft.com/office/powerpoint/2010/main" val="318854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94A40391-F4CD-4061-BE93-226272BC4580}" type="slidenum">
              <a:rPr lang="zh-TW" altLang="en-US" smtClean="0"/>
              <a:t>12</a:t>
            </a:fld>
            <a:endParaRPr lang="zh-TW" altLang="en-US"/>
          </a:p>
        </p:txBody>
      </p:sp>
    </p:spTree>
    <p:extLst>
      <p:ext uri="{BB962C8B-B14F-4D97-AF65-F5344CB8AC3E}">
        <p14:creationId xmlns:p14="http://schemas.microsoft.com/office/powerpoint/2010/main" val="239622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94A40391-F4CD-4061-BE93-226272BC4580}" type="slidenum">
              <a:rPr lang="zh-TW" altLang="en-US" smtClean="0"/>
              <a:t>14</a:t>
            </a:fld>
            <a:endParaRPr lang="zh-TW" altLang="en-US"/>
          </a:p>
        </p:txBody>
      </p:sp>
    </p:spTree>
    <p:extLst>
      <p:ext uri="{BB962C8B-B14F-4D97-AF65-F5344CB8AC3E}">
        <p14:creationId xmlns:p14="http://schemas.microsoft.com/office/powerpoint/2010/main" val="2463096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zh-TW" altLang="en-US" sz="1200" b="1" dirty="0">
              <a:latin typeface="微軟正黑體" panose="020B0604030504040204" pitchFamily="34" charset="-120"/>
              <a:ea typeface="微軟正黑體" panose="020B0604030504040204" pitchFamily="34"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94A40391-F4CD-4061-BE93-226272BC4580}" type="slidenum">
              <a:rPr lang="zh-TW" altLang="en-US" smtClean="0"/>
              <a:t>16</a:t>
            </a:fld>
            <a:endParaRPr lang="zh-TW" altLang="en-US"/>
          </a:p>
        </p:txBody>
      </p:sp>
    </p:spTree>
    <p:extLst>
      <p:ext uri="{BB962C8B-B14F-4D97-AF65-F5344CB8AC3E}">
        <p14:creationId xmlns:p14="http://schemas.microsoft.com/office/powerpoint/2010/main" val="404514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40215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3858739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3199768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xmlns="" id="{BC0C8BE3-B2E2-4859-8481-2ADA01A44F0B}"/>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2022-07-06</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xmlns="" id="{288CDC39-E89C-42A8-9B52-C7D6DAC2A6D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xmlns="" id="{E1B28C08-4C0A-48B8-A2D2-41A018AB93AC}"/>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34100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xmlns="" id="{BC0C8BE3-B2E2-4859-8481-2ADA01A44F0B}"/>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2022-07-06</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xmlns="" id="{288CDC39-E89C-42A8-9B52-C7D6DAC2A6D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xmlns="" id="{E1B28C08-4C0A-48B8-A2D2-41A018AB93AC}"/>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
        <p:nvSpPr>
          <p:cNvPr id="7" name="五边形 15">
            <a:extLst>
              <a:ext uri="{FF2B5EF4-FFF2-40B4-BE49-F238E27FC236}">
                <a16:creationId xmlns:a16="http://schemas.microsoft.com/office/drawing/2014/main" xmlns="" id="{7BABE465-3BAF-4840-8D95-AB2338C6A66C}"/>
              </a:ext>
            </a:extLst>
          </p:cNvPr>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extLst>
      <p:ext uri="{BB962C8B-B14F-4D97-AF65-F5344CB8AC3E}">
        <p14:creationId xmlns:p14="http://schemas.microsoft.com/office/powerpoint/2010/main" val="784251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3079205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220933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54197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3853986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31914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2151350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2198743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7ABC1409-B417-4E8A-834B-9308CBD58E74}" type="datetimeFigureOut">
              <a:rPr lang="zh-TW" altLang="en-US" smtClean="0"/>
              <a:t>2022/7/6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2414596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C1409-B417-4E8A-834B-9308CBD58E74}" type="datetimeFigureOut">
              <a:rPr lang="zh-TW" altLang="en-US" smtClean="0"/>
              <a:t>2022/7/6</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67B506-E35F-4C21-88DA-AAFD0E559CDD}" type="slidenum">
              <a:rPr lang="zh-TW" altLang="en-US" smtClean="0"/>
              <a:t>‹#›</a:t>
            </a:fld>
            <a:endParaRPr lang="zh-TW" altLang="en-US"/>
          </a:p>
        </p:txBody>
      </p:sp>
    </p:spTree>
    <p:extLst>
      <p:ext uri="{BB962C8B-B14F-4D97-AF65-F5344CB8AC3E}">
        <p14:creationId xmlns:p14="http://schemas.microsoft.com/office/powerpoint/2010/main" val="3562479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jfif"/><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36" name="그룹 35"/>
          <p:cNvGrpSpPr/>
          <p:nvPr/>
        </p:nvGrpSpPr>
        <p:grpSpPr>
          <a:xfrm>
            <a:off x="200723" y="976791"/>
            <a:ext cx="8463775" cy="4413523"/>
            <a:chOff x="3897085" y="1082299"/>
            <a:chExt cx="4767943" cy="4413523"/>
          </a:xfrm>
        </p:grpSpPr>
        <p:sp>
          <p:nvSpPr>
            <p:cNvPr id="5" name="모서리가 둥근 직사각형 4"/>
            <p:cNvSpPr/>
            <p:nvPr/>
          </p:nvSpPr>
          <p:spPr>
            <a:xfrm>
              <a:off x="3897085" y="1082299"/>
              <a:ext cx="4767943" cy="4413523"/>
            </a:xfrm>
            <a:prstGeom prst="roundRect">
              <a:avLst>
                <a:gd name="adj" fmla="val 11703"/>
              </a:avLst>
            </a:prstGeom>
            <a:solidFill>
              <a:schemeClr val="accent1"/>
            </a:solidFill>
            <a:ln>
              <a:noFill/>
            </a:ln>
            <a:effectLst>
              <a:outerShdw dist="5080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24000" tIns="108000" rtlCol="0" anchor="t"/>
            <a:lstStyle/>
            <a:p>
              <a:endParaRPr lang="ko-KR" altLang="en-US" sz="1600" dirty="0">
                <a:solidFill>
                  <a:prstClr val="white"/>
                </a:solidFill>
              </a:endParaRPr>
            </a:p>
          </p:txBody>
        </p:sp>
        <p:sp>
          <p:nvSpPr>
            <p:cNvPr id="20" name="오른쪽 대괄호 19"/>
            <p:cNvSpPr/>
            <p:nvPr/>
          </p:nvSpPr>
          <p:spPr>
            <a:xfrm rot="16200000">
              <a:off x="6000295" y="-697413"/>
              <a:ext cx="561521" cy="4430489"/>
            </a:xfrm>
            <a:prstGeom prst="rightBracket">
              <a:avLst>
                <a:gd name="adj" fmla="val 71929"/>
              </a:avLst>
            </a:prstGeom>
            <a:ln w="60325">
              <a:gradFill flip="none" rotWithShape="1">
                <a:gsLst>
                  <a:gs pos="32000">
                    <a:schemeClr val="accent1"/>
                  </a:gs>
                  <a:gs pos="10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17" name="직사각형 16"/>
            <p:cNvSpPr/>
            <p:nvPr/>
          </p:nvSpPr>
          <p:spPr>
            <a:xfrm>
              <a:off x="4169660" y="1798592"/>
              <a:ext cx="4222790" cy="3257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0">
                <a:defRPr/>
              </a:pPr>
              <a:endParaRPr lang="ko-KR" altLang="en-US" sz="5400" kern="0" dirty="0">
                <a:solidFill>
                  <a:schemeClr val="tx1">
                    <a:lumMod val="50000"/>
                    <a:lumOff val="50000"/>
                  </a:schemeClr>
                </a:solidFill>
                <a:latin typeface="+mn-ea"/>
              </a:endParaRPr>
            </a:p>
          </p:txBody>
        </p:sp>
        <p:cxnSp>
          <p:nvCxnSpPr>
            <p:cNvPr id="3" name="직선 연결선 2"/>
            <p:cNvCxnSpPr/>
            <p:nvPr/>
          </p:nvCxnSpPr>
          <p:spPr>
            <a:xfrm>
              <a:off x="5674923" y="5237252"/>
              <a:ext cx="180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7278730" y="5137239"/>
              <a:ext cx="45719"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570413" y="5098751"/>
              <a:ext cx="951287" cy="276999"/>
            </a:xfrm>
            <a:prstGeom prst="rect">
              <a:avLst/>
            </a:prstGeom>
          </p:spPr>
          <p:txBody>
            <a:bodyPr wrap="square">
              <a:spAutoFit/>
            </a:bodyPr>
            <a:lstStyle/>
            <a:p>
              <a:r>
                <a:rPr lang="en-US" altLang="ko-KR" sz="1200" b="1" kern="0" dirty="0">
                  <a:solidFill>
                    <a:schemeClr val="bg1"/>
                  </a:solidFill>
                  <a:latin typeface="+mn-ea"/>
                </a:rPr>
                <a:t>100%</a:t>
              </a:r>
              <a:endParaRPr lang="ko-KR" altLang="en-US" sz="1200" dirty="0">
                <a:solidFill>
                  <a:schemeClr val="bg1"/>
                </a:solidFill>
              </a:endParaRPr>
            </a:p>
          </p:txBody>
        </p:sp>
      </p:grpSp>
      <p:grpSp>
        <p:nvGrpSpPr>
          <p:cNvPr id="32" name="그룹 31"/>
          <p:cNvGrpSpPr/>
          <p:nvPr/>
        </p:nvGrpSpPr>
        <p:grpSpPr>
          <a:xfrm>
            <a:off x="7023679" y="1095411"/>
            <a:ext cx="314920" cy="314920"/>
            <a:chOff x="7023679" y="1359181"/>
            <a:chExt cx="314920" cy="314920"/>
          </a:xfrm>
        </p:grpSpPr>
        <p:sp>
          <p:nvSpPr>
            <p:cNvPr id="28" name="모서리가 둥근 직사각형 27"/>
            <p:cNvSpPr/>
            <p:nvPr/>
          </p:nvSpPr>
          <p:spPr>
            <a:xfrm>
              <a:off x="7023679" y="1359181"/>
              <a:ext cx="314920" cy="314920"/>
            </a:xfrm>
            <a:prstGeom prst="roundRect">
              <a:avLst/>
            </a:prstGeom>
            <a:solidFill>
              <a:srgbClr val="00B0F0"/>
            </a:solidFill>
            <a:ln w="22225">
              <a:solidFill>
                <a:srgbClr val="FFE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모서리가 둥근 직사각형 28"/>
            <p:cNvSpPr/>
            <p:nvPr/>
          </p:nvSpPr>
          <p:spPr>
            <a:xfrm>
              <a:off x="7077197" y="1558545"/>
              <a:ext cx="207883" cy="46577"/>
            </a:xfrm>
            <a:prstGeom prst="roundRect">
              <a:avLst>
                <a:gd name="adj" fmla="val 0"/>
              </a:avLst>
            </a:prstGeom>
            <a:solidFill>
              <a:srgbClr val="FFE1BB"/>
            </a:solidFill>
            <a:ln w="12700">
              <a:solidFill>
                <a:srgbClr val="FFE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그룹 34"/>
          <p:cNvGrpSpPr/>
          <p:nvPr/>
        </p:nvGrpSpPr>
        <p:grpSpPr>
          <a:xfrm>
            <a:off x="7867055" y="1095411"/>
            <a:ext cx="314920" cy="314920"/>
            <a:chOff x="7867055" y="1359181"/>
            <a:chExt cx="314920" cy="314920"/>
          </a:xfrm>
        </p:grpSpPr>
        <p:sp>
          <p:nvSpPr>
            <p:cNvPr id="19" name="모서리가 둥근 직사각형 18"/>
            <p:cNvSpPr/>
            <p:nvPr/>
          </p:nvSpPr>
          <p:spPr>
            <a:xfrm>
              <a:off x="7867055" y="1359181"/>
              <a:ext cx="314920" cy="314920"/>
            </a:xfrm>
            <a:prstGeom prst="roundRect">
              <a:avLst/>
            </a:prstGeom>
            <a:solidFill>
              <a:srgbClr val="E27D45"/>
            </a:solidFill>
            <a:ln w="22225">
              <a:solidFill>
                <a:srgbClr val="FFE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1"/>
            <p:cNvSpPr/>
            <p:nvPr/>
          </p:nvSpPr>
          <p:spPr>
            <a:xfrm rot="2700000">
              <a:off x="7993254" y="1390151"/>
              <a:ext cx="62521" cy="252978"/>
            </a:xfrm>
            <a:prstGeom prst="roundRect">
              <a:avLst>
                <a:gd name="adj" fmla="val 50000"/>
              </a:avLst>
            </a:prstGeom>
            <a:solidFill>
              <a:srgbClr val="FFE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모서리가 둥근 직사각형 23"/>
            <p:cNvSpPr/>
            <p:nvPr/>
          </p:nvSpPr>
          <p:spPr>
            <a:xfrm rot="18900000">
              <a:off x="7989599" y="1390151"/>
              <a:ext cx="62521" cy="252978"/>
            </a:xfrm>
            <a:prstGeom prst="roundRect">
              <a:avLst>
                <a:gd name="adj" fmla="val 50000"/>
              </a:avLst>
            </a:prstGeom>
            <a:solidFill>
              <a:srgbClr val="FFE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 name="그룹 33"/>
          <p:cNvGrpSpPr/>
          <p:nvPr/>
        </p:nvGrpSpPr>
        <p:grpSpPr>
          <a:xfrm>
            <a:off x="7444368" y="1095411"/>
            <a:ext cx="314920" cy="314920"/>
            <a:chOff x="7444368" y="1359181"/>
            <a:chExt cx="314920" cy="314920"/>
          </a:xfrm>
        </p:grpSpPr>
        <p:sp>
          <p:nvSpPr>
            <p:cNvPr id="25" name="모서리가 둥근 직사각형 24"/>
            <p:cNvSpPr/>
            <p:nvPr/>
          </p:nvSpPr>
          <p:spPr>
            <a:xfrm>
              <a:off x="7444368" y="1359181"/>
              <a:ext cx="314920" cy="314920"/>
            </a:xfrm>
            <a:prstGeom prst="roundRect">
              <a:avLst/>
            </a:prstGeom>
            <a:solidFill>
              <a:srgbClr val="00B0F0"/>
            </a:solidFill>
            <a:ln w="22225">
              <a:solidFill>
                <a:srgbClr val="FFE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모서리가 둥근 직사각형 25"/>
            <p:cNvSpPr/>
            <p:nvPr/>
          </p:nvSpPr>
          <p:spPr>
            <a:xfrm>
              <a:off x="7497886" y="1470734"/>
              <a:ext cx="207883" cy="135164"/>
            </a:xfrm>
            <a:prstGeom prst="roundRect">
              <a:avLst>
                <a:gd name="adj" fmla="val 0"/>
              </a:avLst>
            </a:prstGeom>
            <a:solidFill>
              <a:srgbClr val="00B0F0"/>
            </a:solidFill>
            <a:ln w="12700">
              <a:solidFill>
                <a:srgbClr val="FFE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모서리가 둥근 직사각형 26"/>
            <p:cNvSpPr/>
            <p:nvPr/>
          </p:nvSpPr>
          <p:spPr>
            <a:xfrm>
              <a:off x="7497886" y="1424819"/>
              <a:ext cx="207883" cy="46577"/>
            </a:xfrm>
            <a:prstGeom prst="roundRect">
              <a:avLst>
                <a:gd name="adj" fmla="val 0"/>
              </a:avLst>
            </a:prstGeom>
            <a:solidFill>
              <a:srgbClr val="FFE1BB"/>
            </a:solidFill>
            <a:ln w="12700">
              <a:solidFill>
                <a:srgbClr val="FFE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직사각형 32"/>
          <p:cNvSpPr/>
          <p:nvPr/>
        </p:nvSpPr>
        <p:spPr>
          <a:xfrm>
            <a:off x="0" y="6352674"/>
            <a:ext cx="12192000" cy="505326"/>
          </a:xfrm>
          <a:prstGeom prst="rect">
            <a:avLst/>
          </a:prstGeom>
          <a:solidFill>
            <a:srgbClr val="1D63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181" y="6424864"/>
            <a:ext cx="336884" cy="336884"/>
          </a:xfrm>
          <a:prstGeom prst="rect">
            <a:avLst/>
          </a:prstGeom>
        </p:spPr>
      </p:pic>
      <p:sp>
        <p:nvSpPr>
          <p:cNvPr id="39" name="모서리가 둥근 직사각형 38"/>
          <p:cNvSpPr/>
          <p:nvPr/>
        </p:nvSpPr>
        <p:spPr>
          <a:xfrm>
            <a:off x="998621" y="6424864"/>
            <a:ext cx="1314273" cy="336884"/>
          </a:xfrm>
          <a:prstGeom prst="roundRect">
            <a:avLst>
              <a:gd name="adj" fmla="val 19398"/>
            </a:avLst>
          </a:prstGeom>
          <a:solidFill>
            <a:schemeClr val="bg1">
              <a:alpha val="31000"/>
            </a:schemeClr>
          </a:solidFill>
          <a:ln w="9525">
            <a:solidFill>
              <a:schemeClr val="bg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100" dirty="0" err="1"/>
              <a:t>東海大學</a:t>
            </a:r>
            <a:endParaRPr lang="ko-KR" altLang="en-US" sz="1100" dirty="0"/>
          </a:p>
        </p:txBody>
      </p:sp>
      <p:pic>
        <p:nvPicPr>
          <p:cNvPr id="40" name="그림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053" y="6464014"/>
            <a:ext cx="258583" cy="258583"/>
          </a:xfrm>
          <a:prstGeom prst="rect">
            <a:avLst/>
          </a:prstGeom>
        </p:spPr>
      </p:pic>
      <p:sp>
        <p:nvSpPr>
          <p:cNvPr id="41" name="모서리가 둥근 직사각형 40"/>
          <p:cNvSpPr/>
          <p:nvPr/>
        </p:nvSpPr>
        <p:spPr>
          <a:xfrm>
            <a:off x="2504691" y="6424864"/>
            <a:ext cx="1314273" cy="336884"/>
          </a:xfrm>
          <a:prstGeom prst="roundRect">
            <a:avLst>
              <a:gd name="adj" fmla="val 19398"/>
            </a:avLst>
          </a:prstGeom>
          <a:solidFill>
            <a:schemeClr val="bg1">
              <a:alpha val="31000"/>
            </a:schemeClr>
          </a:solidFill>
          <a:ln w="9525">
            <a:solidFill>
              <a:schemeClr val="bg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100" dirty="0" err="1"/>
              <a:t>碩士班</a:t>
            </a:r>
            <a:endParaRPr lang="ko-KR" altLang="en-US" sz="1100" dirty="0"/>
          </a:p>
        </p:txBody>
      </p:sp>
      <p:sp>
        <p:nvSpPr>
          <p:cNvPr id="42" name="모서리가 둥근 직사각형 41"/>
          <p:cNvSpPr/>
          <p:nvPr/>
        </p:nvSpPr>
        <p:spPr>
          <a:xfrm>
            <a:off x="3924396" y="6424864"/>
            <a:ext cx="1314273" cy="336884"/>
          </a:xfrm>
          <a:prstGeom prst="roundRect">
            <a:avLst>
              <a:gd name="adj" fmla="val 19398"/>
            </a:avLst>
          </a:prstGeom>
          <a:solidFill>
            <a:schemeClr val="bg1">
              <a:alpha val="31000"/>
            </a:schemeClr>
          </a:solidFill>
          <a:ln w="9525">
            <a:solidFill>
              <a:schemeClr val="bg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100" dirty="0" err="1"/>
              <a:t>論文口試</a:t>
            </a:r>
            <a:endParaRPr lang="ko-KR" altLang="en-US" sz="1100" dirty="0"/>
          </a:p>
        </p:txBody>
      </p:sp>
      <p:pic>
        <p:nvPicPr>
          <p:cNvPr id="43" name="그림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0492" y="6464013"/>
            <a:ext cx="258583" cy="258583"/>
          </a:xfrm>
          <a:prstGeom prst="rect">
            <a:avLst/>
          </a:prstGeom>
        </p:spPr>
      </p:pic>
      <p:pic>
        <p:nvPicPr>
          <p:cNvPr id="44" name="그림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8931" y="6462619"/>
            <a:ext cx="259977" cy="259977"/>
          </a:xfrm>
          <a:prstGeom prst="rect">
            <a:avLst/>
          </a:prstGeom>
        </p:spPr>
      </p:pic>
      <p:sp>
        <p:nvSpPr>
          <p:cNvPr id="45" name="TextBox 44"/>
          <p:cNvSpPr txBox="1"/>
          <p:nvPr/>
        </p:nvSpPr>
        <p:spPr>
          <a:xfrm>
            <a:off x="9999018" y="6413043"/>
            <a:ext cx="2044594" cy="339195"/>
          </a:xfrm>
          <a:prstGeom prst="rect">
            <a:avLst/>
          </a:prstGeom>
          <a:noFill/>
        </p:spPr>
        <p:txBody>
          <a:bodyPr wrap="square" rtlCol="0">
            <a:spAutoFit/>
          </a:bodyPr>
          <a:lstStyle/>
          <a:p>
            <a:pPr algn="ctr">
              <a:lnSpc>
                <a:spcPct val="150000"/>
              </a:lnSpc>
            </a:pPr>
            <a:r>
              <a:rPr lang="ko-KR" altLang="en-US" sz="1200" dirty="0" err="1">
                <a:solidFill>
                  <a:prstClr val="white"/>
                </a:solidFill>
              </a:rPr>
              <a:t>報告日期</a:t>
            </a:r>
            <a:r>
              <a:rPr lang="ko-KR" altLang="en-US" sz="1200" dirty="0">
                <a:solidFill>
                  <a:prstClr val="white"/>
                </a:solidFill>
              </a:rPr>
              <a:t>： </a:t>
            </a:r>
            <a:r>
              <a:rPr lang="en-US" altLang="ko-KR" sz="1200" dirty="0">
                <a:solidFill>
                  <a:prstClr val="white"/>
                </a:solidFill>
              </a:rPr>
              <a:t>2022 -07-07</a:t>
            </a:r>
            <a:endParaRPr lang="en-US" altLang="ko-KR" sz="1100" dirty="0">
              <a:solidFill>
                <a:prstClr val="white"/>
              </a:solidFill>
              <a:cs typeface="Aharoni" panose="02010803020104030203" pitchFamily="2" charset="-79"/>
            </a:endParaRPr>
          </a:p>
        </p:txBody>
      </p:sp>
      <p:sp>
        <p:nvSpPr>
          <p:cNvPr id="2" name="文字方塊 1">
            <a:extLst>
              <a:ext uri="{FF2B5EF4-FFF2-40B4-BE49-F238E27FC236}">
                <a16:creationId xmlns:a16="http://schemas.microsoft.com/office/drawing/2014/main" xmlns="" id="{35FD02E5-A9F7-0C43-8371-890FCD288AEE}"/>
              </a:ext>
            </a:extLst>
          </p:cNvPr>
          <p:cNvSpPr txBox="1"/>
          <p:nvPr/>
        </p:nvSpPr>
        <p:spPr>
          <a:xfrm>
            <a:off x="1176375" y="2560967"/>
            <a:ext cx="7014118" cy="1754326"/>
          </a:xfrm>
          <a:prstGeom prst="rect">
            <a:avLst/>
          </a:prstGeom>
          <a:noFill/>
        </p:spPr>
        <p:txBody>
          <a:bodyPr wrap="square" rtlCol="0">
            <a:spAutoFit/>
          </a:bodyPr>
          <a:lstStyle/>
          <a:p>
            <a:r>
              <a:rPr lang="zh-TW" altLang="en-US" sz="3600" b="1" dirty="0">
                <a:solidFill>
                  <a:schemeClr val="accent5">
                    <a:lumMod val="50000"/>
                  </a:schemeClr>
                </a:solidFill>
                <a:latin typeface="微软雅黑" pitchFamily="34" charset="-122"/>
                <a:ea typeface="微软雅黑" pitchFamily="34" charset="-122"/>
              </a:rPr>
              <a:t>應用機器學習模型於食物設計之色彩辨識預測消費者偏好實務研究</a:t>
            </a:r>
            <a:r>
              <a:rPr lang="en-US" altLang="zh-TW" sz="3600" b="1" dirty="0">
                <a:solidFill>
                  <a:schemeClr val="accent5">
                    <a:lumMod val="50000"/>
                  </a:schemeClr>
                </a:solidFill>
                <a:latin typeface="微软雅黑" pitchFamily="34" charset="-122"/>
                <a:ea typeface="微软雅黑" pitchFamily="34" charset="-122"/>
              </a:rPr>
              <a:t>-</a:t>
            </a:r>
            <a:r>
              <a:rPr lang="zh-TW" altLang="en-US" sz="3600" b="1" dirty="0">
                <a:solidFill>
                  <a:schemeClr val="accent5">
                    <a:lumMod val="50000"/>
                  </a:schemeClr>
                </a:solidFill>
                <a:latin typeface="微软雅黑" pitchFamily="34" charset="-122"/>
                <a:ea typeface="微软雅黑" pitchFamily="34" charset="-122"/>
              </a:rPr>
              <a:t>以</a:t>
            </a:r>
            <a:r>
              <a:rPr lang="en-US" altLang="zh-TW" sz="3600" b="1" dirty="0">
                <a:solidFill>
                  <a:schemeClr val="accent5">
                    <a:lumMod val="50000"/>
                  </a:schemeClr>
                </a:solidFill>
                <a:latin typeface="微软雅黑" pitchFamily="34" charset="-122"/>
                <a:ea typeface="微软雅黑" pitchFamily="34" charset="-122"/>
              </a:rPr>
              <a:t>Google Map</a:t>
            </a:r>
            <a:r>
              <a:rPr lang="zh-TW" altLang="en-US" sz="3600" b="1" dirty="0">
                <a:solidFill>
                  <a:schemeClr val="accent5">
                    <a:lumMod val="50000"/>
                  </a:schemeClr>
                </a:solidFill>
                <a:latin typeface="微软雅黑" pitchFamily="34" charset="-122"/>
                <a:ea typeface="微软雅黑" pitchFamily="34" charset="-122"/>
              </a:rPr>
              <a:t>評價為例</a:t>
            </a:r>
          </a:p>
        </p:txBody>
      </p:sp>
      <p:grpSp>
        <p:nvGrpSpPr>
          <p:cNvPr id="9" name="群組 8">
            <a:extLst>
              <a:ext uri="{FF2B5EF4-FFF2-40B4-BE49-F238E27FC236}">
                <a16:creationId xmlns:a16="http://schemas.microsoft.com/office/drawing/2014/main" xmlns="" id="{7848809E-A959-F94A-85BC-41278EB81A65}"/>
              </a:ext>
            </a:extLst>
          </p:cNvPr>
          <p:cNvGrpSpPr/>
          <p:nvPr/>
        </p:nvGrpSpPr>
        <p:grpSpPr>
          <a:xfrm rot="771695">
            <a:off x="6672785" y="3891599"/>
            <a:ext cx="1309223" cy="1309223"/>
            <a:chOff x="9534990" y="2743200"/>
            <a:chExt cx="1639607" cy="1639607"/>
          </a:xfrm>
        </p:grpSpPr>
        <p:sp>
          <p:nvSpPr>
            <p:cNvPr id="6" name="橢圓 5">
              <a:extLst>
                <a:ext uri="{FF2B5EF4-FFF2-40B4-BE49-F238E27FC236}">
                  <a16:creationId xmlns:a16="http://schemas.microsoft.com/office/drawing/2014/main" xmlns="" id="{133D90CD-5EC1-DE47-92B4-1DB00E2649D5}"/>
                </a:ext>
              </a:extLst>
            </p:cNvPr>
            <p:cNvSpPr/>
            <p:nvPr/>
          </p:nvSpPr>
          <p:spPr>
            <a:xfrm>
              <a:off x="9534990" y="2743200"/>
              <a:ext cx="1639607" cy="1639607"/>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形 7" descr="麵 以實心填滿">
              <a:extLst>
                <a:ext uri="{FF2B5EF4-FFF2-40B4-BE49-F238E27FC236}">
                  <a16:creationId xmlns:a16="http://schemas.microsoft.com/office/drawing/2014/main" xmlns="" id="{A894EB19-5C14-544E-A700-9145251DBE2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9730579" y="2995941"/>
              <a:ext cx="1277004" cy="1277004"/>
            </a:xfrm>
            <a:prstGeom prst="rect">
              <a:avLst/>
            </a:prstGeom>
          </p:spPr>
        </p:pic>
      </p:grpSp>
      <p:grpSp>
        <p:nvGrpSpPr>
          <p:cNvPr id="12" name="群組 11">
            <a:extLst>
              <a:ext uri="{FF2B5EF4-FFF2-40B4-BE49-F238E27FC236}">
                <a16:creationId xmlns:a16="http://schemas.microsoft.com/office/drawing/2014/main" xmlns="" id="{AC2DBD68-84DE-3041-A8DB-E2DE320D6659}"/>
              </a:ext>
            </a:extLst>
          </p:cNvPr>
          <p:cNvGrpSpPr/>
          <p:nvPr/>
        </p:nvGrpSpPr>
        <p:grpSpPr>
          <a:xfrm>
            <a:off x="7325820" y="4546210"/>
            <a:ext cx="1775272" cy="1754326"/>
            <a:chOff x="9595967" y="3897392"/>
            <a:chExt cx="1309223" cy="1309223"/>
          </a:xfrm>
        </p:grpSpPr>
        <p:sp>
          <p:nvSpPr>
            <p:cNvPr id="47" name="橢圓 46">
              <a:extLst>
                <a:ext uri="{FF2B5EF4-FFF2-40B4-BE49-F238E27FC236}">
                  <a16:creationId xmlns:a16="http://schemas.microsoft.com/office/drawing/2014/main" xmlns="" id="{2F9D4AC8-C557-5347-B19A-531E8C6C65FE}"/>
                </a:ext>
              </a:extLst>
            </p:cNvPr>
            <p:cNvSpPr/>
            <p:nvPr/>
          </p:nvSpPr>
          <p:spPr>
            <a:xfrm rot="771695">
              <a:off x="9595967" y="3897392"/>
              <a:ext cx="1309223" cy="1309223"/>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1" name="圖形 10" descr="餐廳 以實心填滿">
              <a:extLst>
                <a:ext uri="{FF2B5EF4-FFF2-40B4-BE49-F238E27FC236}">
                  <a16:creationId xmlns:a16="http://schemas.microsoft.com/office/drawing/2014/main" xmlns="" id="{A9B1972C-A01B-B84B-AFCA-363592F9F55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739591" y="3971925"/>
              <a:ext cx="1021318" cy="1021318"/>
            </a:xfrm>
            <a:prstGeom prst="rect">
              <a:avLst/>
            </a:prstGeom>
          </p:spPr>
        </p:pic>
      </p:grpSp>
      <p:grpSp>
        <p:nvGrpSpPr>
          <p:cNvPr id="18" name="群組 17">
            <a:extLst>
              <a:ext uri="{FF2B5EF4-FFF2-40B4-BE49-F238E27FC236}">
                <a16:creationId xmlns:a16="http://schemas.microsoft.com/office/drawing/2014/main" xmlns="" id="{A534B8E3-DF8F-FC4D-9B1A-8108BC9C6233}"/>
              </a:ext>
            </a:extLst>
          </p:cNvPr>
          <p:cNvGrpSpPr/>
          <p:nvPr/>
        </p:nvGrpSpPr>
        <p:grpSpPr>
          <a:xfrm>
            <a:off x="9148357" y="2024985"/>
            <a:ext cx="3043643" cy="1280634"/>
            <a:chOff x="9148357" y="2024985"/>
            <a:chExt cx="3043643" cy="1280634"/>
          </a:xfrm>
        </p:grpSpPr>
        <p:sp>
          <p:nvSpPr>
            <p:cNvPr id="13" name="矩形 12">
              <a:extLst>
                <a:ext uri="{FF2B5EF4-FFF2-40B4-BE49-F238E27FC236}">
                  <a16:creationId xmlns:a16="http://schemas.microsoft.com/office/drawing/2014/main" xmlns="" id="{F01E87D3-69A9-4041-AF71-B8D4A9104F73}"/>
                </a:ext>
              </a:extLst>
            </p:cNvPr>
            <p:cNvSpPr/>
            <p:nvPr/>
          </p:nvSpPr>
          <p:spPr>
            <a:xfrm>
              <a:off x="9148357" y="2024985"/>
              <a:ext cx="3043643" cy="12806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文字方塊 14">
              <a:extLst>
                <a:ext uri="{FF2B5EF4-FFF2-40B4-BE49-F238E27FC236}">
                  <a16:creationId xmlns:a16="http://schemas.microsoft.com/office/drawing/2014/main" xmlns="" id="{B50979DE-AD61-F641-961F-F8137376AC90}"/>
                </a:ext>
              </a:extLst>
            </p:cNvPr>
            <p:cNvSpPr txBox="1"/>
            <p:nvPr/>
          </p:nvSpPr>
          <p:spPr>
            <a:xfrm>
              <a:off x="10027240" y="2127316"/>
              <a:ext cx="1285875" cy="400110"/>
            </a:xfrm>
            <a:prstGeom prst="rect">
              <a:avLst/>
            </a:prstGeom>
            <a:noFill/>
          </p:spPr>
          <p:txBody>
            <a:bodyPr wrap="square" rtlCol="0">
              <a:spAutoFit/>
            </a:bodyPr>
            <a:lstStyle/>
            <a:p>
              <a:pPr algn="ctr"/>
              <a:r>
                <a:rPr lang="zh-TW" altLang="en-US" sz="2000" b="1" dirty="0">
                  <a:solidFill>
                    <a:schemeClr val="bg2">
                      <a:lumMod val="10000"/>
                    </a:schemeClr>
                  </a:solidFill>
                  <a:latin typeface="微软雅黑" pitchFamily="34" charset="-122"/>
                  <a:ea typeface="微软雅黑" pitchFamily="34" charset="-122"/>
                </a:rPr>
                <a:t>報告人</a:t>
              </a:r>
            </a:p>
          </p:txBody>
        </p:sp>
        <p:sp>
          <p:nvSpPr>
            <p:cNvPr id="49" name="TextBox 2">
              <a:extLst>
                <a:ext uri="{FF2B5EF4-FFF2-40B4-BE49-F238E27FC236}">
                  <a16:creationId xmlns:a16="http://schemas.microsoft.com/office/drawing/2014/main" xmlns="" id="{541EB5AA-E445-DD49-BF20-C6CEB8F9B205}"/>
                </a:ext>
              </a:extLst>
            </p:cNvPr>
            <p:cNvSpPr txBox="1"/>
            <p:nvPr/>
          </p:nvSpPr>
          <p:spPr>
            <a:xfrm>
              <a:off x="9148357" y="2629756"/>
              <a:ext cx="3043643" cy="369332"/>
            </a:xfrm>
            <a:prstGeom prst="rect">
              <a:avLst/>
            </a:prstGeom>
            <a:solidFill>
              <a:schemeClr val="accent2">
                <a:lumMod val="75000"/>
              </a:schemeClr>
            </a:solidFill>
          </p:spPr>
          <p:txBody>
            <a:bodyPr wrap="square" rtlCol="0">
              <a:spAutoFit/>
            </a:bodyPr>
            <a:lstStyle/>
            <a:p>
              <a:pPr algn="ctr"/>
              <a:r>
                <a:rPr lang="zh-TW" altLang="en-US" b="1" dirty="0">
                  <a:solidFill>
                    <a:schemeClr val="bg1"/>
                  </a:solidFill>
                  <a:latin typeface="微软雅黑" pitchFamily="34" charset="-122"/>
                  <a:ea typeface="微软雅黑" pitchFamily="34" charset="-122"/>
                </a:rPr>
                <a:t>黃郁翔</a:t>
              </a:r>
            </a:p>
          </p:txBody>
        </p:sp>
      </p:grpSp>
      <p:grpSp>
        <p:nvGrpSpPr>
          <p:cNvPr id="16" name="群組 15">
            <a:extLst>
              <a:ext uri="{FF2B5EF4-FFF2-40B4-BE49-F238E27FC236}">
                <a16:creationId xmlns:a16="http://schemas.microsoft.com/office/drawing/2014/main" xmlns="" id="{038CD270-A7DB-3544-BCC4-22B71AE71400}"/>
              </a:ext>
            </a:extLst>
          </p:cNvPr>
          <p:cNvGrpSpPr/>
          <p:nvPr/>
        </p:nvGrpSpPr>
        <p:grpSpPr>
          <a:xfrm>
            <a:off x="9148357" y="3552382"/>
            <a:ext cx="3043643" cy="1280634"/>
            <a:chOff x="9148357" y="3552382"/>
            <a:chExt cx="3043643" cy="1280634"/>
          </a:xfrm>
        </p:grpSpPr>
        <p:sp>
          <p:nvSpPr>
            <p:cNvPr id="50" name="矩形 49">
              <a:extLst>
                <a:ext uri="{FF2B5EF4-FFF2-40B4-BE49-F238E27FC236}">
                  <a16:creationId xmlns:a16="http://schemas.microsoft.com/office/drawing/2014/main" xmlns="" id="{D3EF54A2-66D2-1344-86E5-98C46690E1DD}"/>
                </a:ext>
              </a:extLst>
            </p:cNvPr>
            <p:cNvSpPr/>
            <p:nvPr/>
          </p:nvSpPr>
          <p:spPr>
            <a:xfrm>
              <a:off x="9148357" y="3552382"/>
              <a:ext cx="3043643" cy="12806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文字方塊 50">
              <a:extLst>
                <a:ext uri="{FF2B5EF4-FFF2-40B4-BE49-F238E27FC236}">
                  <a16:creationId xmlns:a16="http://schemas.microsoft.com/office/drawing/2014/main" xmlns="" id="{413D8FD9-567E-6948-AB31-1659521E692B}"/>
                </a:ext>
              </a:extLst>
            </p:cNvPr>
            <p:cNvSpPr txBox="1"/>
            <p:nvPr/>
          </p:nvSpPr>
          <p:spPr>
            <a:xfrm>
              <a:off x="10027240" y="3654713"/>
              <a:ext cx="1285875" cy="400110"/>
            </a:xfrm>
            <a:prstGeom prst="rect">
              <a:avLst/>
            </a:prstGeom>
            <a:noFill/>
          </p:spPr>
          <p:txBody>
            <a:bodyPr wrap="square" rtlCol="0">
              <a:spAutoFit/>
            </a:bodyPr>
            <a:lstStyle/>
            <a:p>
              <a:pPr algn="ctr"/>
              <a:r>
                <a:rPr lang="zh-TW" altLang="en-US" sz="2000" b="1" dirty="0">
                  <a:solidFill>
                    <a:schemeClr val="bg2">
                      <a:lumMod val="10000"/>
                    </a:schemeClr>
                  </a:solidFill>
                  <a:latin typeface="微软雅黑" pitchFamily="34" charset="-122"/>
                  <a:ea typeface="微软雅黑" pitchFamily="34" charset="-122"/>
                </a:rPr>
                <a:t>指導教授</a:t>
              </a:r>
            </a:p>
          </p:txBody>
        </p:sp>
      </p:grpSp>
      <p:sp>
        <p:nvSpPr>
          <p:cNvPr id="53" name="TextBox 2">
            <a:extLst>
              <a:ext uri="{FF2B5EF4-FFF2-40B4-BE49-F238E27FC236}">
                <a16:creationId xmlns:a16="http://schemas.microsoft.com/office/drawing/2014/main" xmlns="" id="{EE7EBFF4-46CE-FF43-B46C-CDCAF5CF28D1}"/>
              </a:ext>
            </a:extLst>
          </p:cNvPr>
          <p:cNvSpPr txBox="1"/>
          <p:nvPr/>
        </p:nvSpPr>
        <p:spPr>
          <a:xfrm>
            <a:off x="9148357" y="4116920"/>
            <a:ext cx="3063363" cy="369332"/>
          </a:xfrm>
          <a:prstGeom prst="rect">
            <a:avLst/>
          </a:prstGeom>
          <a:solidFill>
            <a:schemeClr val="accent5">
              <a:lumMod val="50000"/>
            </a:schemeClr>
          </a:solidFill>
        </p:spPr>
        <p:txBody>
          <a:bodyPr wrap="square" rtlCol="0">
            <a:spAutoFit/>
          </a:bodyPr>
          <a:lstStyle/>
          <a:p>
            <a:pPr algn="ctr"/>
            <a:r>
              <a:rPr lang="zh-TW" altLang="en-US" b="1" dirty="0">
                <a:solidFill>
                  <a:schemeClr val="bg1"/>
                </a:solidFill>
                <a:latin typeface="微软雅黑" pitchFamily="34" charset="-122"/>
                <a:ea typeface="微软雅黑" pitchFamily="34" charset="-122"/>
              </a:rPr>
              <a:t>姜自強  </a:t>
            </a:r>
            <a:r>
              <a:rPr lang="zh-TW" altLang="en-US" sz="1600" b="1" dirty="0">
                <a:solidFill>
                  <a:schemeClr val="bg1"/>
                </a:solidFill>
                <a:latin typeface="微软雅黑" pitchFamily="34" charset="-122"/>
                <a:ea typeface="微软雅黑" pitchFamily="34" charset="-122"/>
              </a:rPr>
              <a:t>博士</a:t>
            </a:r>
            <a:endParaRPr lang="zh-CN" altLang="en-US" b="1" dirty="0">
              <a:solidFill>
                <a:schemeClr val="bg1"/>
              </a:solidFill>
              <a:latin typeface="微软雅黑" pitchFamily="34" charset="-122"/>
              <a:ea typeface="微软雅黑" pitchFamily="34" charset="-122"/>
            </a:endParaRPr>
          </a:p>
        </p:txBody>
      </p:sp>
      <p:sp>
        <p:nvSpPr>
          <p:cNvPr id="21" name="文字方塊 20">
            <a:extLst>
              <a:ext uri="{FF2B5EF4-FFF2-40B4-BE49-F238E27FC236}">
                <a16:creationId xmlns:a16="http://schemas.microsoft.com/office/drawing/2014/main" xmlns="" id="{7038CAB0-5BAB-EF45-848F-A837660C6167}"/>
              </a:ext>
            </a:extLst>
          </p:cNvPr>
          <p:cNvSpPr txBox="1"/>
          <p:nvPr/>
        </p:nvSpPr>
        <p:spPr>
          <a:xfrm>
            <a:off x="1157572" y="1911261"/>
            <a:ext cx="6601716" cy="369332"/>
          </a:xfrm>
          <a:prstGeom prst="rect">
            <a:avLst/>
          </a:prstGeom>
          <a:solidFill>
            <a:schemeClr val="accent4">
              <a:lumMod val="20000"/>
              <a:lumOff val="80000"/>
            </a:schemeClr>
          </a:solidFill>
        </p:spPr>
        <p:txBody>
          <a:bodyPr wrap="square" rtlCol="0">
            <a:spAutoFit/>
          </a:bodyPr>
          <a:lstStyle/>
          <a:p>
            <a:pPr algn="ctr"/>
            <a:r>
              <a:rPr lang="zh-TW" altLang="en-US" b="1" dirty="0">
                <a:solidFill>
                  <a:schemeClr val="bg2">
                    <a:lumMod val="10000"/>
                  </a:schemeClr>
                </a:solidFill>
                <a:latin typeface="微软雅黑" pitchFamily="34" charset="-122"/>
                <a:ea typeface="微软雅黑" pitchFamily="34" charset="-122"/>
              </a:rPr>
              <a:t>東海大學資訊管理學系</a:t>
            </a:r>
            <a:r>
              <a:rPr lang="zh-TW" altLang="en-US" b="1" dirty="0">
                <a:solidFill>
                  <a:schemeClr val="bg2">
                    <a:lumMod val="10000"/>
                  </a:schemeClr>
                </a:solidFill>
                <a:highlight>
                  <a:srgbClr val="FFFF00"/>
                </a:highlight>
                <a:latin typeface="微软雅黑" pitchFamily="34" charset="-122"/>
                <a:ea typeface="微软雅黑" pitchFamily="34" charset="-122"/>
              </a:rPr>
              <a:t> 碩士論文口試</a:t>
            </a:r>
            <a:endParaRPr lang="zh-CN" altLang="en-US" b="1" dirty="0">
              <a:solidFill>
                <a:schemeClr val="bg2">
                  <a:lumMod val="10000"/>
                </a:schemeClr>
              </a:solidFill>
              <a:highlight>
                <a:srgbClr val="FFFF00"/>
              </a:highlight>
              <a:latin typeface="微软雅黑" pitchFamily="34" charset="-122"/>
              <a:ea typeface="微软雅黑" pitchFamily="34" charset="-122"/>
            </a:endParaRPr>
          </a:p>
        </p:txBody>
      </p:sp>
      <p:sp>
        <p:nvSpPr>
          <p:cNvPr id="54" name="文字方塊 53">
            <a:extLst>
              <a:ext uri="{FF2B5EF4-FFF2-40B4-BE49-F238E27FC236}">
                <a16:creationId xmlns:a16="http://schemas.microsoft.com/office/drawing/2014/main" xmlns="" id="{AB781682-39D4-0940-9A11-C661D9602FDB}"/>
              </a:ext>
            </a:extLst>
          </p:cNvPr>
          <p:cNvSpPr txBox="1"/>
          <p:nvPr/>
        </p:nvSpPr>
        <p:spPr>
          <a:xfrm>
            <a:off x="1448284" y="4541954"/>
            <a:ext cx="5921399" cy="370987"/>
          </a:xfrm>
          <a:prstGeom prst="rect">
            <a:avLst/>
          </a:prstGeom>
          <a:noFill/>
        </p:spPr>
        <p:txBody>
          <a:bodyPr wrap="square" rtlCol="0">
            <a:spAutoFit/>
          </a:bodyPr>
          <a:lstStyle/>
          <a:p>
            <a:pPr algn="ctr"/>
            <a:r>
              <a:rPr lang="en-US" altLang="zh-TW" b="1" dirty="0">
                <a:solidFill>
                  <a:schemeClr val="bg2">
                    <a:lumMod val="25000"/>
                  </a:schemeClr>
                </a:solidFill>
              </a:rPr>
              <a:t>111/07/07</a:t>
            </a:r>
            <a:r>
              <a:rPr lang="zh-TW" altLang="en-US" b="1" dirty="0">
                <a:solidFill>
                  <a:schemeClr val="bg2">
                    <a:lumMod val="25000"/>
                  </a:schemeClr>
                </a:solidFill>
              </a:rPr>
              <a:t> </a:t>
            </a:r>
            <a:r>
              <a:rPr lang="en-US" altLang="zh-TW" b="1" dirty="0">
                <a:solidFill>
                  <a:schemeClr val="bg2">
                    <a:lumMod val="25000"/>
                  </a:schemeClr>
                </a:solidFill>
              </a:rPr>
              <a:t>M408</a:t>
            </a:r>
            <a:endParaRPr lang="zh-TW" altLang="en-US" b="1" dirty="0">
              <a:solidFill>
                <a:schemeClr val="bg2">
                  <a:lumMod val="25000"/>
                </a:schemeClr>
              </a:solidFill>
            </a:endParaRPr>
          </a:p>
        </p:txBody>
      </p:sp>
    </p:spTree>
    <p:extLst>
      <p:ext uri="{BB962C8B-B14F-4D97-AF65-F5344CB8AC3E}">
        <p14:creationId xmlns:p14="http://schemas.microsoft.com/office/powerpoint/2010/main" val="94128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34"/>
                                        </p:tgtEl>
                                      </p:cBhvr>
                                    </p:animEffect>
                                    <p:animScale>
                                      <p:cBhvr>
                                        <p:cTn id="7"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702405"/>
            <a:ext cx="973158" cy="48725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602258"/>
            <a:ext cx="800219" cy="48507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網路爬蟲之研究案例</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文字方塊 8">
            <a:extLst>
              <a:ext uri="{FF2B5EF4-FFF2-40B4-BE49-F238E27FC236}">
                <a16:creationId xmlns:a16="http://schemas.microsoft.com/office/drawing/2014/main" xmlns="" id="{389C091E-1D64-4A9A-A29E-E70C106FD167}"/>
              </a:ext>
            </a:extLst>
          </p:cNvPr>
          <p:cNvSpPr txBox="1"/>
          <p:nvPr/>
        </p:nvSpPr>
        <p:spPr>
          <a:xfrm>
            <a:off x="2236296" y="1194573"/>
            <a:ext cx="9623744" cy="553998"/>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劉育坤</a:t>
            </a:r>
            <a:r>
              <a:rPr lang="en-US" altLang="zh-TW" sz="2000" b="1" dirty="0">
                <a:latin typeface="微軟正黑體" panose="020B0604030504040204" pitchFamily="34" charset="-120"/>
                <a:ea typeface="微軟正黑體" panose="020B0604030504040204" pitchFamily="34" charset="-120"/>
              </a:rPr>
              <a:t>(2021)</a:t>
            </a:r>
            <a:r>
              <a:rPr lang="zh-TW" altLang="en-US" sz="2000" b="1" dirty="0">
                <a:latin typeface="微軟正黑體" panose="020B0604030504040204" pitchFamily="34" charset="-120"/>
                <a:ea typeface="微軟正黑體" panose="020B0604030504040204" pitchFamily="34" charset="-120"/>
              </a:rPr>
              <a:t>透過三種熱門程式語言：</a:t>
            </a:r>
            <a:r>
              <a:rPr lang="en-US" altLang="zh-TW" sz="2000" b="1" dirty="0">
                <a:latin typeface="微軟正黑體" panose="020B0604030504040204" pitchFamily="34" charset="-120"/>
                <a:ea typeface="微軟正黑體" panose="020B0604030504040204" pitchFamily="34" charset="-120"/>
              </a:rPr>
              <a:t>Go</a:t>
            </a:r>
            <a:r>
              <a:rPr lang="zh-TW" altLang="en-US" sz="2000" b="1" dirty="0">
                <a:latin typeface="微軟正黑體" panose="020B0604030504040204" pitchFamily="34" charset="-120"/>
                <a:ea typeface="微軟正黑體" panose="020B0604030504040204" pitchFamily="34" charset="-120"/>
              </a:rPr>
              <a:t>、</a:t>
            </a:r>
            <a:r>
              <a:rPr lang="en-US" altLang="zh-TW" sz="2000" b="1" dirty="0">
                <a:latin typeface="微軟正黑體" panose="020B0604030504040204" pitchFamily="34" charset="-120"/>
                <a:ea typeface="微軟正黑體" panose="020B0604030504040204" pitchFamily="34" charset="-120"/>
              </a:rPr>
              <a:t>Python</a:t>
            </a:r>
            <a:r>
              <a:rPr lang="zh-TW" altLang="en-US" sz="2000" b="1" dirty="0">
                <a:latin typeface="微軟正黑體" panose="020B0604030504040204" pitchFamily="34" charset="-120"/>
                <a:ea typeface="微軟正黑體" panose="020B0604030504040204" pitchFamily="34" charset="-120"/>
              </a:rPr>
              <a:t>、</a:t>
            </a:r>
            <a:r>
              <a:rPr lang="en-US" altLang="zh-TW" sz="2000" b="1" dirty="0">
                <a:latin typeface="微軟正黑體" panose="020B0604030504040204" pitchFamily="34" charset="-120"/>
                <a:ea typeface="微軟正黑體" panose="020B0604030504040204" pitchFamily="34" charset="-120"/>
              </a:rPr>
              <a:t>Java</a:t>
            </a:r>
            <a:r>
              <a:rPr lang="zh-TW" altLang="en-US" sz="2000" b="1" dirty="0">
                <a:latin typeface="微軟正黑體" panose="020B0604030504040204" pitchFamily="34" charset="-120"/>
                <a:ea typeface="微軟正黑體" panose="020B0604030504040204" pitchFamily="34" charset="-120"/>
              </a:rPr>
              <a:t>進行爬蟲性能與量化比較。</a:t>
            </a:r>
          </a:p>
        </p:txBody>
      </p:sp>
      <p:sp>
        <p:nvSpPr>
          <p:cNvPr id="10" name="文字方塊 9">
            <a:extLst>
              <a:ext uri="{FF2B5EF4-FFF2-40B4-BE49-F238E27FC236}">
                <a16:creationId xmlns:a16="http://schemas.microsoft.com/office/drawing/2014/main" xmlns="" id="{D9C26579-C55C-4F93-BD4E-67DE035B0352}"/>
              </a:ext>
            </a:extLst>
          </p:cNvPr>
          <p:cNvSpPr txBox="1"/>
          <p:nvPr/>
        </p:nvSpPr>
        <p:spPr>
          <a:xfrm>
            <a:off x="8462865" y="6112256"/>
            <a:ext cx="2687217"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資料來源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劉育坤</a:t>
            </a:r>
            <a:r>
              <a:rPr lang="en-US" altLang="zh-TW" b="1" dirty="0">
                <a:latin typeface="微軟正黑體" panose="020B0604030504040204" pitchFamily="34" charset="-120"/>
                <a:ea typeface="微軟正黑體" panose="020B0604030504040204" pitchFamily="34" charset="-120"/>
              </a:rPr>
              <a:t>(2021)</a:t>
            </a:r>
            <a:r>
              <a:rPr lang="zh-TW" altLang="en-US" b="1" dirty="0">
                <a:latin typeface="微軟正黑體" panose="020B0604030504040204" pitchFamily="34" charset="-120"/>
                <a:ea typeface="微軟正黑體" panose="020B0604030504040204" pitchFamily="34" charset="-120"/>
              </a:rPr>
              <a:t> </a:t>
            </a:r>
          </a:p>
        </p:txBody>
      </p:sp>
      <p:graphicFrame>
        <p:nvGraphicFramePr>
          <p:cNvPr id="14" name="Table 1993"/>
          <p:cNvGraphicFramePr/>
          <p:nvPr>
            <p:extLst>
              <p:ext uri="{D42A27DB-BD31-4B8C-83A1-F6EECF244321}">
                <p14:modId xmlns:p14="http://schemas.microsoft.com/office/powerpoint/2010/main" val="2744332109"/>
              </p:ext>
            </p:extLst>
          </p:nvPr>
        </p:nvGraphicFramePr>
        <p:xfrm>
          <a:off x="2837747" y="2145916"/>
          <a:ext cx="8259968" cy="3763476"/>
        </p:xfrm>
        <a:graphic>
          <a:graphicData uri="http://schemas.openxmlformats.org/drawingml/2006/table">
            <a:tbl>
              <a:tblPr firstRow="1" firstCol="1" lastRow="1" bandRow="1"/>
              <a:tblGrid>
                <a:gridCol w="2064992">
                  <a:extLst>
                    <a:ext uri="{9D8B030D-6E8A-4147-A177-3AD203B41FA5}">
                      <a16:colId xmlns:a16="http://schemas.microsoft.com/office/drawing/2014/main" xmlns="" val="20000"/>
                    </a:ext>
                  </a:extLst>
                </a:gridCol>
                <a:gridCol w="2064992">
                  <a:extLst>
                    <a:ext uri="{9D8B030D-6E8A-4147-A177-3AD203B41FA5}">
                      <a16:colId xmlns:a16="http://schemas.microsoft.com/office/drawing/2014/main" xmlns="" val="20001"/>
                    </a:ext>
                  </a:extLst>
                </a:gridCol>
                <a:gridCol w="2064992">
                  <a:extLst>
                    <a:ext uri="{9D8B030D-6E8A-4147-A177-3AD203B41FA5}">
                      <a16:colId xmlns:a16="http://schemas.microsoft.com/office/drawing/2014/main" xmlns="" val="20002"/>
                    </a:ext>
                  </a:extLst>
                </a:gridCol>
                <a:gridCol w="2064992">
                  <a:extLst>
                    <a:ext uri="{9D8B030D-6E8A-4147-A177-3AD203B41FA5}">
                      <a16:colId xmlns:a16="http://schemas.microsoft.com/office/drawing/2014/main" xmlns="" val="20003"/>
                    </a:ext>
                  </a:extLst>
                </a:gridCol>
              </a:tblGrid>
              <a:tr h="627246">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Go</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Python</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3"/>
                    </a:solidFill>
                  </a:tcPr>
                </a:tc>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Java</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4"/>
                    </a:solidFill>
                  </a:tcPr>
                </a:tc>
                <a:extLst>
                  <a:ext uri="{0D108BD9-81ED-4DB2-BD59-A6C34878D82A}">
                    <a16:rowId xmlns:a16="http://schemas.microsoft.com/office/drawing/2014/main" xmlns="" val="10000"/>
                  </a:ext>
                </a:extLst>
              </a:tr>
              <a:tr h="627246">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爬取網頁時間</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solidFill>
                            <a:srgbClr val="FF0000"/>
                          </a:solidFill>
                          <a:effectLst/>
                          <a:latin typeface="微軟正黑體" panose="020B0604030504040204" pitchFamily="34" charset="-120"/>
                          <a:ea typeface="微軟正黑體" panose="020B0604030504040204" pitchFamily="34" charset="-120"/>
                        </a:rPr>
                        <a:t>0.26s</a:t>
                      </a:r>
                      <a:endPar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0.55s</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1.04s</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627246">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資料解析時間</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0.43s</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solidFill>
                            <a:srgbClr val="FF0000"/>
                          </a:solidFill>
                          <a:effectLst/>
                          <a:latin typeface="微軟正黑體" panose="020B0604030504040204" pitchFamily="34" charset="-120"/>
                          <a:ea typeface="微軟正黑體" panose="020B0604030504040204" pitchFamily="34" charset="-120"/>
                        </a:rPr>
                        <a:t>0.04s</a:t>
                      </a:r>
                      <a:endPar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0.64s</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627246">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總執行時間</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0.30s</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0.58s</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dirty="0">
                          <a:solidFill>
                            <a:srgbClr val="C00000"/>
                          </a:solidFill>
                          <a:effectLst/>
                          <a:latin typeface="微軟正黑體" panose="020B0604030504040204" pitchFamily="34" charset="-120"/>
                          <a:ea typeface="微軟正黑體" panose="020B0604030504040204" pitchFamily="34" charset="-120"/>
                        </a:rPr>
                        <a:t>1.69s</a:t>
                      </a:r>
                      <a:endParaRPr lang="zh-TW" sz="16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627246">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CPU</a:t>
                      </a:r>
                      <a:r>
                        <a:rPr lang="zh-TW" sz="1600" b="1" kern="100" dirty="0">
                          <a:effectLst/>
                          <a:latin typeface="微軟正黑體" panose="020B0604030504040204" pitchFamily="34" charset="-120"/>
                          <a:ea typeface="微軟正黑體" panose="020B0604030504040204" pitchFamily="34" charset="-120"/>
                        </a:rPr>
                        <a:t>使用率</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75%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75%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95%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627246">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記憶體使用率</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85%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70%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68%</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0286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702405"/>
            <a:ext cx="973158" cy="48725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602258"/>
            <a:ext cx="800219" cy="48507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機器學習</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8" name="文字方塊 7">
            <a:extLst>
              <a:ext uri="{FF2B5EF4-FFF2-40B4-BE49-F238E27FC236}">
                <a16:creationId xmlns:a16="http://schemas.microsoft.com/office/drawing/2014/main" xmlns="" id="{389C091E-1D64-4A9A-A29E-E70C106FD167}"/>
              </a:ext>
            </a:extLst>
          </p:cNvPr>
          <p:cNvSpPr txBox="1"/>
          <p:nvPr/>
        </p:nvSpPr>
        <p:spPr>
          <a:xfrm>
            <a:off x="2169405" y="1813696"/>
            <a:ext cx="9556922" cy="1477328"/>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機器學習</a:t>
            </a:r>
            <a:r>
              <a:rPr lang="en-US" altLang="zh-TW" sz="2000" b="1" dirty="0">
                <a:latin typeface="微軟正黑體" panose="020B0604030504040204" pitchFamily="34" charset="-120"/>
                <a:ea typeface="微軟正黑體" panose="020B0604030504040204" pitchFamily="34" charset="-120"/>
              </a:rPr>
              <a:t>(Machine Learning) </a:t>
            </a:r>
            <a:r>
              <a:rPr lang="zh-TW" altLang="en-US" sz="2000" b="1" dirty="0">
                <a:latin typeface="微軟正黑體" panose="020B0604030504040204" pitchFamily="34" charset="-120"/>
                <a:ea typeface="微軟正黑體" panose="020B0604030504040204" pitchFamily="34" charset="-120"/>
              </a:rPr>
              <a:t>，將所蒐集到的歷史資料透過演算法來讓電腦了解到其中的規則</a:t>
            </a:r>
            <a:r>
              <a:rPr lang="zh-TW" altLang="zh-TW" sz="2000" dirty="0"/>
              <a:t>，</a:t>
            </a:r>
            <a:r>
              <a:rPr lang="zh-TW" altLang="en-US" sz="2000" b="1" dirty="0">
                <a:latin typeface="微軟正黑體" panose="020B0604030504040204" pitchFamily="34" charset="-120"/>
                <a:ea typeface="微軟正黑體" panose="020B0604030504040204" pitchFamily="34" charset="-120"/>
              </a:rPr>
              <a:t>進而對未知的資料做出判斷。根據我們手上的資料類型</a:t>
            </a:r>
            <a:r>
              <a:rPr lang="zh-TW" altLang="zh-TW" sz="2000" dirty="0"/>
              <a:t>，</a:t>
            </a:r>
            <a:endParaRPr lang="en-US" altLang="zh-TW" sz="2000" dirty="0"/>
          </a:p>
          <a:p>
            <a:pPr algn="just">
              <a:lnSpc>
                <a:spcPct val="150000"/>
              </a:lnSpc>
            </a:pPr>
            <a:r>
              <a:rPr lang="zh-TW" altLang="en-US" sz="2000" b="1" dirty="0">
                <a:latin typeface="微軟正黑體" panose="020B0604030504040204" pitchFamily="34" charset="-120"/>
                <a:ea typeface="微軟正黑體" panose="020B0604030504040204" pitchFamily="34" charset="-120"/>
              </a:rPr>
              <a:t>可以分成三種處理方式：</a:t>
            </a:r>
            <a:r>
              <a:rPr lang="zh-TW" altLang="en-US" sz="2000" b="1" dirty="0">
                <a:highlight>
                  <a:srgbClr val="FFFF00"/>
                </a:highlight>
                <a:latin typeface="微軟正黑體" panose="020B0604030504040204" pitchFamily="34" charset="-120"/>
                <a:ea typeface="微軟正黑體" panose="020B0604030504040204" pitchFamily="34" charset="-120"/>
              </a:rPr>
              <a:t>監督式學習</a:t>
            </a:r>
            <a:r>
              <a:rPr lang="zh-TW" altLang="en-US" sz="2000" b="1" dirty="0">
                <a:latin typeface="微軟正黑體" panose="020B0604030504040204" pitchFamily="34" charset="-120"/>
                <a:ea typeface="微軟正黑體" panose="020B0604030504040204" pitchFamily="34" charset="-120"/>
              </a:rPr>
              <a:t>、</a:t>
            </a:r>
            <a:r>
              <a:rPr lang="zh-TW" altLang="en-US" sz="2000" b="1" dirty="0">
                <a:highlight>
                  <a:srgbClr val="FFFF00"/>
                </a:highlight>
                <a:latin typeface="微軟正黑體" panose="020B0604030504040204" pitchFamily="34" charset="-120"/>
                <a:ea typeface="微軟正黑體" panose="020B0604030504040204" pitchFamily="34" charset="-120"/>
              </a:rPr>
              <a:t>非監督式學習</a:t>
            </a:r>
            <a:r>
              <a:rPr lang="zh-TW" altLang="en-US" sz="2000" b="1" dirty="0">
                <a:latin typeface="微軟正黑體" panose="020B0604030504040204" pitchFamily="34" charset="-120"/>
                <a:ea typeface="微軟正黑體" panose="020B0604030504040204" pitchFamily="34" charset="-120"/>
              </a:rPr>
              <a:t>、</a:t>
            </a:r>
            <a:r>
              <a:rPr lang="zh-TW" altLang="en-US" sz="2000" b="1" dirty="0">
                <a:highlight>
                  <a:srgbClr val="FFFF00"/>
                </a:highlight>
                <a:latin typeface="微軟正黑體" panose="020B0604030504040204" pitchFamily="34" charset="-120"/>
                <a:ea typeface="微軟正黑體" panose="020B0604030504040204" pitchFamily="34" charset="-120"/>
              </a:rPr>
              <a:t>強化學習</a:t>
            </a:r>
            <a:r>
              <a:rPr lang="zh-TW" altLang="en-US" sz="2000" b="1" dirty="0">
                <a:latin typeface="微軟正黑體" panose="020B0604030504040204" pitchFamily="34" charset="-120"/>
                <a:ea typeface="微軟正黑體" panose="020B0604030504040204" pitchFamily="34" charset="-120"/>
              </a:rPr>
              <a:t>。</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546" y="3566976"/>
            <a:ext cx="6191250" cy="2886075"/>
          </a:xfrm>
          <a:prstGeom prst="rect">
            <a:avLst/>
          </a:prstGeom>
        </p:spPr>
      </p:pic>
    </p:spTree>
    <p:extLst>
      <p:ext uri="{BB962C8B-B14F-4D97-AF65-F5344CB8AC3E}">
        <p14:creationId xmlns:p14="http://schemas.microsoft.com/office/powerpoint/2010/main" val="2759835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702405"/>
            <a:ext cx="973158" cy="48725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602258"/>
            <a:ext cx="800219" cy="4850793"/>
          </a:xfrm>
          <a:prstGeom prst="rect">
            <a:avLst/>
          </a:prstGeom>
          <a:noFill/>
        </p:spPr>
        <p:txBody>
          <a:bodyPr vert="eaVert" wrap="square" rtlCol="0">
            <a:spAutoFit/>
          </a:bodyPr>
          <a:lstStyle/>
          <a:p>
            <a:pPr algn="ctr"/>
            <a:r>
              <a:rPr lang="zh-TW" altLang="en-US" sz="4000" b="1" dirty="0">
                <a:solidFill>
                  <a:schemeClr val="tx1">
                    <a:lumMod val="95000"/>
                    <a:lumOff val="5000"/>
                  </a:schemeClr>
                </a:solidFill>
                <a:latin typeface="微軟正黑體" panose="020B0604030504040204" pitchFamily="34" charset="-120"/>
                <a:ea typeface="微軟正黑體" panose="020B0604030504040204" pitchFamily="34" charset="-120"/>
              </a:rPr>
              <a:t>機器學習研究案例</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11" name="圖片 10"/>
          <p:cNvPicPr/>
          <p:nvPr/>
        </p:nvPicPr>
        <p:blipFill>
          <a:blip r:embed="rId3">
            <a:extLst>
              <a:ext uri="{28A0092B-C50C-407E-A947-70E740481C1C}">
                <a14:useLocalDpi xmlns:a14="http://schemas.microsoft.com/office/drawing/2010/main" val="0"/>
              </a:ext>
            </a:extLst>
          </a:blip>
          <a:stretch>
            <a:fillRect/>
          </a:stretch>
        </p:blipFill>
        <p:spPr>
          <a:xfrm>
            <a:off x="1829931" y="3294761"/>
            <a:ext cx="3826273" cy="2744089"/>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1699861116"/>
              </p:ext>
            </p:extLst>
          </p:nvPr>
        </p:nvGraphicFramePr>
        <p:xfrm>
          <a:off x="5782158" y="3913547"/>
          <a:ext cx="6219343" cy="1801640"/>
        </p:xfrm>
        <a:graphic>
          <a:graphicData uri="http://schemas.openxmlformats.org/drawingml/2006/table">
            <a:tbl>
              <a:tblPr firstRow="1" firstCol="1" lastRow="1" bandRow="1"/>
              <a:tblGrid>
                <a:gridCol w="1554836">
                  <a:extLst>
                    <a:ext uri="{9D8B030D-6E8A-4147-A177-3AD203B41FA5}">
                      <a16:colId xmlns:a16="http://schemas.microsoft.com/office/drawing/2014/main" xmlns="" val="20000"/>
                    </a:ext>
                  </a:extLst>
                </a:gridCol>
                <a:gridCol w="1378286">
                  <a:extLst>
                    <a:ext uri="{9D8B030D-6E8A-4147-A177-3AD203B41FA5}">
                      <a16:colId xmlns:a16="http://schemas.microsoft.com/office/drawing/2014/main" xmlns="" val="20001"/>
                    </a:ext>
                  </a:extLst>
                </a:gridCol>
                <a:gridCol w="1743171">
                  <a:extLst>
                    <a:ext uri="{9D8B030D-6E8A-4147-A177-3AD203B41FA5}">
                      <a16:colId xmlns:a16="http://schemas.microsoft.com/office/drawing/2014/main" xmlns="" val="20002"/>
                    </a:ext>
                  </a:extLst>
                </a:gridCol>
                <a:gridCol w="1543050">
                  <a:extLst>
                    <a:ext uri="{9D8B030D-6E8A-4147-A177-3AD203B41FA5}">
                      <a16:colId xmlns:a16="http://schemas.microsoft.com/office/drawing/2014/main" xmlns="" val="20003"/>
                    </a:ext>
                  </a:extLst>
                </a:gridCol>
              </a:tblGrid>
              <a:tr h="450410">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演算法</a:t>
                      </a:r>
                      <a:r>
                        <a:rPr lang="en-US" sz="1600" b="1" kern="100" dirty="0">
                          <a:effectLst/>
                          <a:latin typeface="微軟正黑體" panose="020B0604030504040204" pitchFamily="34" charset="-120"/>
                          <a:ea typeface="微軟正黑體" panose="020B0604030504040204" pitchFamily="34" charset="-120"/>
                        </a:rPr>
                        <a:t>/</a:t>
                      </a:r>
                      <a:r>
                        <a:rPr lang="zh-TW" sz="1600" b="1" kern="100" dirty="0">
                          <a:effectLst/>
                          <a:latin typeface="微軟正黑體" panose="020B0604030504040204" pitchFamily="34" charset="-120"/>
                          <a:ea typeface="微軟正黑體" panose="020B0604030504040204" pitchFamily="34" charset="-120"/>
                        </a:rPr>
                        <a:t>指標</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訓練集準確率</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測試集準確率</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3"/>
                    </a:solidFill>
                  </a:tcPr>
                </a:tc>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AUC</a:t>
                      </a:r>
                      <a:r>
                        <a:rPr lang="zh-TW" sz="1600" b="1" kern="100" dirty="0">
                          <a:effectLst/>
                          <a:latin typeface="微軟正黑體" panose="020B0604030504040204" pitchFamily="34" charset="-120"/>
                          <a:ea typeface="微軟正黑體" panose="020B0604030504040204" pitchFamily="34" charset="-120"/>
                        </a:rPr>
                        <a:t>面積</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4"/>
                    </a:solidFill>
                  </a:tcPr>
                </a:tc>
                <a:extLst>
                  <a:ext uri="{0D108BD9-81ED-4DB2-BD59-A6C34878D82A}">
                    <a16:rowId xmlns:a16="http://schemas.microsoft.com/office/drawing/2014/main" xmlns="" val="10000"/>
                  </a:ext>
                </a:extLst>
              </a:tr>
              <a:tr h="450410">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DT(</a:t>
                      </a:r>
                      <a:r>
                        <a:rPr lang="zh-TW" sz="1600" b="1" kern="100" dirty="0">
                          <a:effectLst/>
                          <a:latin typeface="微軟正黑體" panose="020B0604030504040204" pitchFamily="34" charset="-120"/>
                          <a:ea typeface="微軟正黑體" panose="020B0604030504040204" pitchFamily="34" charset="-120"/>
                        </a:rPr>
                        <a:t>決策樹</a:t>
                      </a:r>
                      <a:r>
                        <a:rPr lang="en-US" sz="1600" b="1" kern="100" dirty="0">
                          <a:effectLst/>
                          <a:latin typeface="微軟正黑體" panose="020B0604030504040204" pitchFamily="34" charset="-120"/>
                          <a:ea typeface="微軟正黑體" panose="020B0604030504040204" pitchFamily="34" charset="-120"/>
                        </a:rPr>
                        <a:t>)</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1.000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1.000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1.000</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450410">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RF(</a:t>
                      </a:r>
                      <a:r>
                        <a:rPr lang="zh-TW" sz="1600" b="1" kern="100" dirty="0">
                          <a:effectLst/>
                          <a:latin typeface="微軟正黑體" panose="020B0604030504040204" pitchFamily="34" charset="-120"/>
                          <a:ea typeface="微軟正黑體" panose="020B0604030504040204" pitchFamily="34" charset="-120"/>
                        </a:rPr>
                        <a:t>隨機森林</a:t>
                      </a:r>
                      <a:r>
                        <a:rPr lang="en-US" sz="1600" b="1" kern="100" dirty="0">
                          <a:effectLst/>
                          <a:latin typeface="微軟正黑體" panose="020B0604030504040204" pitchFamily="34" charset="-120"/>
                          <a:ea typeface="微軟正黑體" panose="020B0604030504040204" pitchFamily="34" charset="-120"/>
                        </a:rPr>
                        <a:t>)</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1.000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1.000</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1.000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450410">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LR(</a:t>
                      </a:r>
                      <a:r>
                        <a:rPr lang="zh-TW" sz="1600" b="1" kern="100" dirty="0">
                          <a:effectLst/>
                          <a:latin typeface="微軟正黑體" panose="020B0604030504040204" pitchFamily="34" charset="-120"/>
                          <a:ea typeface="微軟正黑體" panose="020B0604030504040204" pitchFamily="34" charset="-120"/>
                        </a:rPr>
                        <a:t>邏輯迴歸</a:t>
                      </a:r>
                      <a:r>
                        <a:rPr lang="en-US" sz="1600" b="1" kern="100" dirty="0">
                          <a:effectLst/>
                          <a:latin typeface="微軟正黑體" panose="020B0604030504040204" pitchFamily="34" charset="-120"/>
                          <a:ea typeface="微軟正黑體" panose="020B0604030504040204" pitchFamily="34" charset="-120"/>
                        </a:rPr>
                        <a:t>)</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0.990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0.998</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0.999</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12" name="文字方塊 11">
            <a:extLst>
              <a:ext uri="{FF2B5EF4-FFF2-40B4-BE49-F238E27FC236}">
                <a16:creationId xmlns:a16="http://schemas.microsoft.com/office/drawing/2014/main" xmlns="" id="{389C091E-1D64-4A9A-A29E-E70C106FD167}"/>
              </a:ext>
            </a:extLst>
          </p:cNvPr>
          <p:cNvSpPr txBox="1"/>
          <p:nvPr/>
        </p:nvSpPr>
        <p:spPr>
          <a:xfrm>
            <a:off x="2122666" y="1458266"/>
            <a:ext cx="9791694" cy="1477328"/>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楊茂騰</a:t>
            </a:r>
            <a:r>
              <a:rPr lang="en-US" altLang="zh-TW" sz="2000" b="1" dirty="0">
                <a:latin typeface="微軟正黑體" panose="020B0604030504040204" pitchFamily="34" charset="-120"/>
                <a:ea typeface="微軟正黑體" panose="020B0604030504040204" pitchFamily="34" charset="-120"/>
              </a:rPr>
              <a:t>(2022)</a:t>
            </a:r>
            <a:r>
              <a:rPr lang="zh-TW" altLang="en-US" sz="2000" b="1" dirty="0">
                <a:latin typeface="微軟正黑體" panose="020B0604030504040204" pitchFamily="34" charset="-120"/>
                <a:ea typeface="微軟正黑體" panose="020B0604030504040204" pitchFamily="34" charset="-120"/>
              </a:rPr>
              <a:t>使用</a:t>
            </a:r>
            <a:r>
              <a:rPr lang="en-US" altLang="zh-TW" sz="2000" b="1" dirty="0" err="1">
                <a:latin typeface="微軟正黑體" panose="020B0604030504040204" pitchFamily="34" charset="-120"/>
                <a:ea typeface="微軟正黑體" panose="020B0604030504040204" pitchFamily="34" charset="-120"/>
              </a:rPr>
              <a:t>Kaggle</a:t>
            </a:r>
            <a:r>
              <a:rPr lang="zh-TW" altLang="en-US" sz="2000" b="1" dirty="0">
                <a:latin typeface="微軟正黑體" panose="020B0604030504040204" pitchFamily="34" charset="-120"/>
                <a:ea typeface="微軟正黑體" panose="020B0604030504040204" pitchFamily="34" charset="-120"/>
              </a:rPr>
              <a:t>之貧血數據集為案例應用機器學習演算法來優化分類模型</a:t>
            </a:r>
            <a:r>
              <a:rPr lang="zh-TW" altLang="zh-TW" sz="2000" dirty="0"/>
              <a:t>，</a:t>
            </a:r>
            <a:r>
              <a:rPr lang="zh-TW" altLang="en-US" sz="2000" b="1" dirty="0">
                <a:latin typeface="微軟正黑體" panose="020B0604030504040204" pitchFamily="34" charset="-120"/>
                <a:ea typeface="微軟正黑體" panose="020B0604030504040204" pitchFamily="34" charset="-120"/>
              </a:rPr>
              <a:t>其使用之機器學習模型有：決策樹、隨機森林、邏輯迴歸</a:t>
            </a:r>
            <a:r>
              <a:rPr lang="zh-TW" altLang="zh-TW" sz="2000" dirty="0"/>
              <a:t>，</a:t>
            </a:r>
            <a:r>
              <a:rPr lang="zh-TW" altLang="en-US" sz="2000" b="1" dirty="0">
                <a:latin typeface="微軟正黑體" panose="020B0604030504040204" pitchFamily="34" charset="-120"/>
                <a:ea typeface="微軟正黑體" panose="020B0604030504040204" pitchFamily="34" charset="-120"/>
              </a:rPr>
              <a:t>並使用</a:t>
            </a:r>
            <a:r>
              <a:rPr lang="en-US" altLang="zh-TW" sz="2000" b="1" dirty="0">
                <a:latin typeface="微軟正黑體" panose="020B0604030504040204" pitchFamily="34" charset="-120"/>
                <a:ea typeface="微軟正黑體" panose="020B0604030504040204" pitchFamily="34" charset="-120"/>
              </a:rPr>
              <a:t>AUC</a:t>
            </a:r>
            <a:r>
              <a:rPr lang="zh-TW" altLang="zh-TW" sz="2000" dirty="0"/>
              <a:t> ，</a:t>
            </a:r>
            <a:r>
              <a:rPr lang="zh-TW" altLang="en-US" sz="2000" b="1" dirty="0">
                <a:latin typeface="微軟正黑體" panose="020B0604030504040204" pitchFamily="34" charset="-120"/>
                <a:ea typeface="微軟正黑體" panose="020B0604030504040204" pitchFamily="34" charset="-120"/>
              </a:rPr>
              <a:t>為評估模型好壞之判斷指標。</a:t>
            </a:r>
          </a:p>
        </p:txBody>
      </p:sp>
      <p:sp>
        <p:nvSpPr>
          <p:cNvPr id="13" name="文字方塊 12">
            <a:extLst>
              <a:ext uri="{FF2B5EF4-FFF2-40B4-BE49-F238E27FC236}">
                <a16:creationId xmlns:a16="http://schemas.microsoft.com/office/drawing/2014/main" xmlns="" id="{D9C26579-C55C-4F93-BD4E-67DE035B0352}"/>
              </a:ext>
            </a:extLst>
          </p:cNvPr>
          <p:cNvSpPr txBox="1"/>
          <p:nvPr/>
        </p:nvSpPr>
        <p:spPr>
          <a:xfrm>
            <a:off x="8548590" y="5854184"/>
            <a:ext cx="2687217"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資料來源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楊茂騰</a:t>
            </a:r>
            <a:r>
              <a:rPr lang="en-US" altLang="zh-TW" b="1" dirty="0">
                <a:latin typeface="微軟正黑體" panose="020B0604030504040204" pitchFamily="34" charset="-120"/>
                <a:ea typeface="微軟正黑體" panose="020B0604030504040204" pitchFamily="34" charset="-120"/>
              </a:rPr>
              <a:t>(2022)</a:t>
            </a:r>
            <a:r>
              <a:rPr lang="zh-TW" altLang="en-US" b="1" dirty="0">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val="40713856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702405"/>
            <a:ext cx="973158" cy="48725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602258"/>
            <a:ext cx="800219" cy="4850793"/>
          </a:xfrm>
          <a:prstGeom prst="rect">
            <a:avLst/>
          </a:prstGeom>
          <a:noFill/>
        </p:spPr>
        <p:txBody>
          <a:bodyPr vert="eaVert" wrap="square" rtlCol="0">
            <a:spAutoFit/>
          </a:bodyPr>
          <a:lstStyle/>
          <a:p>
            <a:pPr algn="ctr"/>
            <a:r>
              <a:rPr lang="en-US" altLang="zh-TW" sz="4000" b="1" dirty="0">
                <a:solidFill>
                  <a:schemeClr val="tx1">
                    <a:lumMod val="95000"/>
                    <a:lumOff val="5000"/>
                  </a:schemeClr>
                </a:solidFill>
                <a:latin typeface="微軟正黑體" panose="020B0604030504040204" pitchFamily="34" charset="-120"/>
                <a:ea typeface="微軟正黑體" panose="020B0604030504040204" pitchFamily="34" charset="-120"/>
              </a:rPr>
              <a:t>K-means</a:t>
            </a:r>
            <a:r>
              <a:rPr lang="zh-TW" altLang="en-US" sz="4000" b="1" dirty="0">
                <a:solidFill>
                  <a:schemeClr val="tx1">
                    <a:lumMod val="95000"/>
                    <a:lumOff val="5000"/>
                  </a:schemeClr>
                </a:solidFill>
                <a:latin typeface="微軟正黑體" panose="020B0604030504040204" pitchFamily="34" charset="-120"/>
                <a:ea typeface="微軟正黑體" panose="020B0604030504040204" pitchFamily="34" charset="-120"/>
              </a:rPr>
              <a:t>研究案例</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文字方塊 8">
            <a:extLst>
              <a:ext uri="{FF2B5EF4-FFF2-40B4-BE49-F238E27FC236}">
                <a16:creationId xmlns:a16="http://schemas.microsoft.com/office/drawing/2014/main" xmlns="" id="{389C091E-1D64-4A9A-A29E-E70C106FD167}"/>
              </a:ext>
            </a:extLst>
          </p:cNvPr>
          <p:cNvSpPr txBox="1"/>
          <p:nvPr/>
        </p:nvSpPr>
        <p:spPr>
          <a:xfrm>
            <a:off x="2364137" y="1072865"/>
            <a:ext cx="9296018" cy="1477328"/>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洪宇新</a:t>
            </a:r>
            <a:r>
              <a:rPr lang="en-US" altLang="zh-TW" sz="2000" b="1" dirty="0">
                <a:latin typeface="微軟正黑體" panose="020B0604030504040204" pitchFamily="34" charset="-120"/>
                <a:ea typeface="微軟正黑體" panose="020B0604030504040204" pitchFamily="34" charset="-120"/>
              </a:rPr>
              <a:t>(2018)</a:t>
            </a:r>
            <a:r>
              <a:rPr lang="zh-TW" altLang="en-US" sz="2000" b="1" dirty="0">
                <a:latin typeface="微軟正黑體" panose="020B0604030504040204" pitchFamily="34" charset="-120"/>
                <a:ea typeface="微軟正黑體" panose="020B0604030504040204" pitchFamily="34" charset="-120"/>
              </a:rPr>
              <a:t>利用</a:t>
            </a:r>
            <a:r>
              <a:rPr lang="en-US" altLang="zh-TW" sz="2000" b="1" dirty="0">
                <a:latin typeface="微軟正黑體" panose="020B0604030504040204" pitchFamily="34" charset="-120"/>
                <a:ea typeface="微軟正黑體" panose="020B0604030504040204" pitchFamily="34" charset="-120"/>
              </a:rPr>
              <a:t>K-means</a:t>
            </a:r>
            <a:r>
              <a:rPr lang="zh-TW" altLang="en-US" sz="2000" b="1" dirty="0">
                <a:latin typeface="微軟正黑體" panose="020B0604030504040204" pitchFamily="34" charset="-120"/>
                <a:ea typeface="微軟正黑體" panose="020B0604030504040204" pitchFamily="34" charset="-120"/>
              </a:rPr>
              <a:t>演算法，在</a:t>
            </a:r>
            <a:r>
              <a:rPr lang="en-US" altLang="zh-TW" sz="2000" b="1" dirty="0">
                <a:latin typeface="微軟正黑體" panose="020B0604030504040204" pitchFamily="34" charset="-120"/>
                <a:ea typeface="微軟正黑體" panose="020B0604030504040204" pitchFamily="34" charset="-120"/>
              </a:rPr>
              <a:t>RGB</a:t>
            </a:r>
            <a:r>
              <a:rPr lang="zh-TW" altLang="en-US" sz="2000" b="1" dirty="0">
                <a:latin typeface="微軟正黑體" panose="020B0604030504040204" pitchFamily="34" charset="-120"/>
                <a:ea typeface="微軟正黑體" panose="020B0604030504040204" pitchFamily="34" charset="-120"/>
              </a:rPr>
              <a:t>的三原色中做類聚並進行顏色量化</a:t>
            </a:r>
            <a:r>
              <a:rPr lang="zh-TW" altLang="zh-TW" sz="2000" dirty="0"/>
              <a:t>，</a:t>
            </a:r>
            <a:r>
              <a:rPr lang="zh-TW" altLang="en-US" sz="2000" b="1" dirty="0">
                <a:latin typeface="微軟正黑體" panose="020B0604030504040204" pitchFamily="34" charset="-120"/>
                <a:ea typeface="微軟正黑體" panose="020B0604030504040204" pitchFamily="34" charset="-120"/>
              </a:rPr>
              <a:t>再依據實驗結果提出一種圖片壓縮的影像處理方式</a:t>
            </a:r>
            <a:r>
              <a:rPr lang="zh-TW" altLang="zh-TW" sz="2000" dirty="0"/>
              <a:t>，</a:t>
            </a:r>
            <a:r>
              <a:rPr lang="zh-TW" altLang="en-US" sz="2000" b="1" dirty="0">
                <a:latin typeface="微軟正黑體" panose="020B0604030504040204" pitchFamily="34" charset="-120"/>
                <a:ea typeface="微軟正黑體" panose="020B0604030504040204" pitchFamily="34" charset="-120"/>
              </a:rPr>
              <a:t>在不損失過多數據的前提下</a:t>
            </a:r>
            <a:r>
              <a:rPr lang="zh-TW" altLang="zh-TW" sz="2000" dirty="0"/>
              <a:t>，</a:t>
            </a:r>
            <a:r>
              <a:rPr lang="zh-TW" altLang="en-US" sz="2000" b="1" dirty="0">
                <a:latin typeface="微軟正黑體" panose="020B0604030504040204" pitchFamily="34" charset="-120"/>
                <a:ea typeface="微軟正黑體" panose="020B0604030504040204" pitchFamily="34" charset="-120"/>
              </a:rPr>
              <a:t>減少圖片處存的時間與空間</a:t>
            </a:r>
            <a:r>
              <a:rPr lang="zh-TW" altLang="zh-TW" sz="2000" dirty="0"/>
              <a:t>，</a:t>
            </a:r>
            <a:r>
              <a:rPr lang="zh-TW" altLang="en-US" sz="2000" b="1" dirty="0">
                <a:latin typeface="微軟正黑體" panose="020B0604030504040204" pitchFamily="34" charset="-120"/>
                <a:ea typeface="微軟正黑體" panose="020B0604030504040204" pitchFamily="34" charset="-120"/>
              </a:rPr>
              <a:t>以便加速傳輸速度與讀取檔案之速度。</a:t>
            </a:r>
          </a:p>
        </p:txBody>
      </p:sp>
      <p:pic>
        <p:nvPicPr>
          <p:cNvPr id="11" name="圖片 10" descr="一張含有 文字 的圖片&#10;&#10;自動產生的描述"/>
          <p:cNvPicPr/>
          <p:nvPr/>
        </p:nvPicPr>
        <p:blipFill>
          <a:blip r:embed="rId2">
            <a:extLst>
              <a:ext uri="{28A0092B-C50C-407E-A947-70E740481C1C}">
                <a14:useLocalDpi xmlns:a14="http://schemas.microsoft.com/office/drawing/2010/main" val="0"/>
              </a:ext>
            </a:extLst>
          </a:blip>
          <a:stretch>
            <a:fillRect/>
          </a:stretch>
        </p:blipFill>
        <p:spPr>
          <a:xfrm>
            <a:off x="3900586" y="2623403"/>
            <a:ext cx="5652584" cy="3839320"/>
          </a:xfrm>
          <a:prstGeom prst="rect">
            <a:avLst/>
          </a:prstGeom>
        </p:spPr>
      </p:pic>
      <p:sp>
        <p:nvSpPr>
          <p:cNvPr id="12" name="文字方塊 11">
            <a:extLst>
              <a:ext uri="{FF2B5EF4-FFF2-40B4-BE49-F238E27FC236}">
                <a16:creationId xmlns:a16="http://schemas.microsoft.com/office/drawing/2014/main" xmlns="" id="{D9C26579-C55C-4F93-BD4E-67DE035B0352}"/>
              </a:ext>
            </a:extLst>
          </p:cNvPr>
          <p:cNvSpPr txBox="1"/>
          <p:nvPr/>
        </p:nvSpPr>
        <p:spPr>
          <a:xfrm>
            <a:off x="8680177" y="6453051"/>
            <a:ext cx="2687217"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資料來源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洪宇新</a:t>
            </a:r>
            <a:r>
              <a:rPr lang="en-US" altLang="zh-TW" b="1" dirty="0">
                <a:latin typeface="微軟正黑體" panose="020B0604030504040204" pitchFamily="34" charset="-120"/>
                <a:ea typeface="微軟正黑體" panose="020B0604030504040204" pitchFamily="34" charset="-120"/>
              </a:rPr>
              <a:t>(2018)</a:t>
            </a:r>
            <a:r>
              <a:rPr lang="zh-TW" altLang="en-US" b="1" dirty="0">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val="4079580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702405"/>
            <a:ext cx="973158" cy="48725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602258"/>
            <a:ext cx="800219" cy="4850793"/>
          </a:xfrm>
          <a:prstGeom prst="rect">
            <a:avLst/>
          </a:prstGeom>
          <a:noFill/>
        </p:spPr>
        <p:txBody>
          <a:bodyPr vert="eaVert" wrap="square" rtlCol="0">
            <a:spAutoFit/>
          </a:bodyPr>
          <a:lstStyle/>
          <a:p>
            <a:pPr algn="ctr"/>
            <a:r>
              <a:rPr lang="zh-TW" altLang="en-US" sz="4000" b="1" dirty="0">
                <a:solidFill>
                  <a:schemeClr val="tx1">
                    <a:lumMod val="95000"/>
                    <a:lumOff val="5000"/>
                  </a:schemeClr>
                </a:solidFill>
                <a:latin typeface="微軟正黑體" panose="020B0604030504040204" pitchFamily="34" charset="-120"/>
                <a:ea typeface="微軟正黑體" panose="020B0604030504040204" pitchFamily="34" charset="-120"/>
              </a:rPr>
              <a:t>食品設計</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147" y="2361065"/>
            <a:ext cx="9385710" cy="4504099"/>
          </a:xfrm>
          <a:prstGeom prst="rect">
            <a:avLst/>
          </a:prstGeom>
        </p:spPr>
      </p:pic>
      <p:sp>
        <p:nvSpPr>
          <p:cNvPr id="14" name="文字方塊 13">
            <a:extLst>
              <a:ext uri="{FF2B5EF4-FFF2-40B4-BE49-F238E27FC236}">
                <a16:creationId xmlns:a16="http://schemas.microsoft.com/office/drawing/2014/main" xmlns="" id="{389C091E-1D64-4A9A-A29E-E70C106FD167}"/>
              </a:ext>
            </a:extLst>
          </p:cNvPr>
          <p:cNvSpPr txBox="1"/>
          <p:nvPr/>
        </p:nvSpPr>
        <p:spPr>
          <a:xfrm>
            <a:off x="1870641" y="965200"/>
            <a:ext cx="9791694" cy="1420774"/>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食物設計大致可以被解釋為「以食物作為設計媒介，從獲取食物作為材料、製作、展示到消費之設計過程</a:t>
            </a:r>
            <a:r>
              <a:rPr lang="zh-TW" altLang="zh-TW" sz="2000" dirty="0"/>
              <a:t>，</a:t>
            </a:r>
            <a:r>
              <a:rPr lang="zh-TW" altLang="en-US" sz="2000" b="1" dirty="0">
                <a:latin typeface="微軟正黑體" panose="020B0604030504040204" pitchFamily="34" charset="-120"/>
                <a:ea typeface="微軟正黑體" panose="020B0604030504040204" pitchFamily="34" charset="-120"/>
              </a:rPr>
              <a:t>另外也包含視覺呈現與味覺嗅覺之五感體驗，是連結人與食物、人與社會文化的橋樑。食品設計分為</a:t>
            </a:r>
            <a:r>
              <a:rPr lang="en-US" altLang="zh-TW" sz="2000" b="1" dirty="0">
                <a:latin typeface="微軟正黑體" panose="020B0604030504040204" pitchFamily="34" charset="-120"/>
                <a:ea typeface="微軟正黑體" panose="020B0604030504040204" pitchFamily="34" charset="-120"/>
              </a:rPr>
              <a:t>6</a:t>
            </a:r>
            <a:r>
              <a:rPr lang="zh-TW" altLang="en-US" sz="2000" b="1" dirty="0">
                <a:latin typeface="微軟正黑體" panose="020B0604030504040204" pitchFamily="34" charset="-120"/>
                <a:ea typeface="微軟正黑體" panose="020B0604030504040204" pitchFamily="34" charset="-120"/>
              </a:rPr>
              <a:t>大項目</a:t>
            </a:r>
            <a:endParaRPr lang="en-US" altLang="zh-TW" sz="2000" b="1"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xmlns="" id="{D9C26579-C55C-4F93-BD4E-67DE035B0352}"/>
              </a:ext>
            </a:extLst>
          </p:cNvPr>
          <p:cNvSpPr txBox="1"/>
          <p:nvPr/>
        </p:nvSpPr>
        <p:spPr>
          <a:xfrm>
            <a:off x="8801102" y="6531036"/>
            <a:ext cx="4636562" cy="307777"/>
          </a:xfrm>
          <a:prstGeom prst="rect">
            <a:avLst/>
          </a:prstGeom>
          <a:noFill/>
        </p:spPr>
        <p:txBody>
          <a:bodyPr wrap="square" rtlCol="0">
            <a:spAutoFit/>
          </a:bodyPr>
          <a:lstStyle/>
          <a:p>
            <a:r>
              <a:rPr lang="zh-TW" altLang="en-US" sz="1400" b="1" dirty="0">
                <a:latin typeface="微軟正黑體" panose="020B0604030504040204" pitchFamily="34" charset="-120"/>
                <a:ea typeface="微軟正黑體" panose="020B0604030504040204" pitchFamily="34" charset="-120"/>
              </a:rPr>
              <a:t>資料來源 </a:t>
            </a:r>
            <a:r>
              <a:rPr lang="en-US" altLang="zh-TW" sz="1400" b="1" dirty="0">
                <a:latin typeface="微軟正黑體" panose="020B0604030504040204" pitchFamily="34" charset="-120"/>
                <a:ea typeface="微軟正黑體" panose="020B0604030504040204" pitchFamily="34" charset="-120"/>
              </a:rPr>
              <a:t>:Francesca </a:t>
            </a:r>
            <a:r>
              <a:rPr lang="en-US" altLang="zh-TW" sz="1400" b="1" dirty="0" err="1">
                <a:latin typeface="微軟正黑體" panose="020B0604030504040204" pitchFamily="34" charset="-120"/>
                <a:ea typeface="微軟正黑體" panose="020B0604030504040204" pitchFamily="34" charset="-120"/>
              </a:rPr>
              <a:t>Zampollo</a:t>
            </a:r>
            <a:r>
              <a:rPr lang="en-US" altLang="zh-TW" sz="1400" b="1" dirty="0">
                <a:latin typeface="微軟正黑體" panose="020B0604030504040204" pitchFamily="34" charset="-120"/>
                <a:ea typeface="微軟正黑體" panose="020B0604030504040204" pitchFamily="34" charset="-120"/>
              </a:rPr>
              <a:t> (2016)</a:t>
            </a:r>
            <a:r>
              <a:rPr lang="zh-TW" altLang="en-US" sz="1400" b="1" dirty="0">
                <a:latin typeface="微軟正黑體" panose="020B0604030504040204" pitchFamily="34" charset="-120"/>
                <a:ea typeface="微軟正黑體" panose="020B0604030504040204" pitchFamily="34" charset="-120"/>
              </a:rPr>
              <a:t> </a:t>
            </a:r>
          </a:p>
        </p:txBody>
      </p:sp>
      <p:grpSp>
        <p:nvGrpSpPr>
          <p:cNvPr id="4" name="群組 3">
            <a:extLst>
              <a:ext uri="{FF2B5EF4-FFF2-40B4-BE49-F238E27FC236}">
                <a16:creationId xmlns:a16="http://schemas.microsoft.com/office/drawing/2014/main" xmlns="" id="{E30C4431-D260-6D4B-9CDE-24950F6E4B1D}"/>
              </a:ext>
            </a:extLst>
          </p:cNvPr>
          <p:cNvGrpSpPr/>
          <p:nvPr/>
        </p:nvGrpSpPr>
        <p:grpSpPr>
          <a:xfrm>
            <a:off x="2039872" y="2427675"/>
            <a:ext cx="3100191" cy="414337"/>
            <a:chOff x="1986159" y="2673331"/>
            <a:chExt cx="3100191" cy="414337"/>
          </a:xfrm>
        </p:grpSpPr>
        <p:sp>
          <p:nvSpPr>
            <p:cNvPr id="2" name="矩形 1">
              <a:extLst>
                <a:ext uri="{FF2B5EF4-FFF2-40B4-BE49-F238E27FC236}">
                  <a16:creationId xmlns:a16="http://schemas.microsoft.com/office/drawing/2014/main" xmlns="" id="{2F94CCDC-915F-B84F-9AC1-D98A4CD1F35A}"/>
                </a:ext>
              </a:extLst>
            </p:cNvPr>
            <p:cNvSpPr/>
            <p:nvPr/>
          </p:nvSpPr>
          <p:spPr>
            <a:xfrm>
              <a:off x="1986159" y="2673331"/>
              <a:ext cx="3100191" cy="4143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xmlns="" id="{FC9ECF15-1AEF-B643-90D0-97B33877628B}"/>
                </a:ext>
              </a:extLst>
            </p:cNvPr>
            <p:cNvSpPr txBox="1"/>
            <p:nvPr/>
          </p:nvSpPr>
          <p:spPr>
            <a:xfrm>
              <a:off x="2559987" y="2680444"/>
              <a:ext cx="1814513"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食物設計</a:t>
              </a:r>
              <a:endParaRPr lang="en-US" altLang="zh-TW" sz="2000" b="1" dirty="0">
                <a:latin typeface="微軟正黑體" panose="020B0604030504040204" pitchFamily="34" charset="-120"/>
                <a:ea typeface="微軟正黑體" panose="020B0604030504040204" pitchFamily="34" charset="-120"/>
              </a:endParaRPr>
            </a:p>
          </p:txBody>
        </p:sp>
      </p:grpSp>
      <p:grpSp>
        <p:nvGrpSpPr>
          <p:cNvPr id="13" name="群組 12">
            <a:extLst>
              <a:ext uri="{FF2B5EF4-FFF2-40B4-BE49-F238E27FC236}">
                <a16:creationId xmlns:a16="http://schemas.microsoft.com/office/drawing/2014/main" xmlns="" id="{B4AD98BC-C9F2-8342-BDB7-EF7FB0E5BF9F}"/>
              </a:ext>
            </a:extLst>
          </p:cNvPr>
          <p:cNvGrpSpPr/>
          <p:nvPr/>
        </p:nvGrpSpPr>
        <p:grpSpPr>
          <a:xfrm>
            <a:off x="2039871" y="3044438"/>
            <a:ext cx="3100191" cy="420758"/>
            <a:chOff x="1986159" y="2673331"/>
            <a:chExt cx="3100191" cy="420758"/>
          </a:xfrm>
          <a:solidFill>
            <a:schemeClr val="accent2">
              <a:lumMod val="20000"/>
              <a:lumOff val="80000"/>
            </a:schemeClr>
          </a:solidFill>
        </p:grpSpPr>
        <p:sp>
          <p:nvSpPr>
            <p:cNvPr id="16" name="矩形 15">
              <a:extLst>
                <a:ext uri="{FF2B5EF4-FFF2-40B4-BE49-F238E27FC236}">
                  <a16:creationId xmlns:a16="http://schemas.microsoft.com/office/drawing/2014/main" xmlns="" id="{4FF2B85E-A087-B04F-ABC4-7B03BC5FA1E9}"/>
                </a:ext>
              </a:extLst>
            </p:cNvPr>
            <p:cNvSpPr/>
            <p:nvPr/>
          </p:nvSpPr>
          <p:spPr>
            <a:xfrm>
              <a:off x="1986159" y="2673331"/>
              <a:ext cx="3100191" cy="414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文字方塊 16">
              <a:extLst>
                <a:ext uri="{FF2B5EF4-FFF2-40B4-BE49-F238E27FC236}">
                  <a16:creationId xmlns:a16="http://schemas.microsoft.com/office/drawing/2014/main" xmlns="" id="{F5EC4881-93C9-6D42-8219-9B34FFF94CDA}"/>
                </a:ext>
              </a:extLst>
            </p:cNvPr>
            <p:cNvSpPr txBox="1"/>
            <p:nvPr/>
          </p:nvSpPr>
          <p:spPr>
            <a:xfrm>
              <a:off x="2559987" y="2693979"/>
              <a:ext cx="1814513" cy="400110"/>
            </a:xfrm>
            <a:prstGeom prst="rect">
              <a:avLst/>
            </a:prstGeom>
            <a:grp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用食物來設計</a:t>
              </a:r>
            </a:p>
          </p:txBody>
        </p:sp>
      </p:grpSp>
      <p:grpSp>
        <p:nvGrpSpPr>
          <p:cNvPr id="18" name="群組 17">
            <a:extLst>
              <a:ext uri="{FF2B5EF4-FFF2-40B4-BE49-F238E27FC236}">
                <a16:creationId xmlns:a16="http://schemas.microsoft.com/office/drawing/2014/main" xmlns="" id="{2457577C-F515-304A-8AF5-2E6EDBD41432}"/>
              </a:ext>
            </a:extLst>
          </p:cNvPr>
          <p:cNvGrpSpPr/>
          <p:nvPr/>
        </p:nvGrpSpPr>
        <p:grpSpPr>
          <a:xfrm>
            <a:off x="2039871" y="3661201"/>
            <a:ext cx="3100191" cy="434293"/>
            <a:chOff x="1986159" y="2673331"/>
            <a:chExt cx="3100191" cy="434293"/>
          </a:xfrm>
        </p:grpSpPr>
        <p:sp>
          <p:nvSpPr>
            <p:cNvPr id="19" name="矩形 18">
              <a:extLst>
                <a:ext uri="{FF2B5EF4-FFF2-40B4-BE49-F238E27FC236}">
                  <a16:creationId xmlns:a16="http://schemas.microsoft.com/office/drawing/2014/main" xmlns="" id="{6838D711-75B6-6147-9418-15DBB7270F76}"/>
                </a:ext>
              </a:extLst>
            </p:cNvPr>
            <p:cNvSpPr/>
            <p:nvPr/>
          </p:nvSpPr>
          <p:spPr>
            <a:xfrm>
              <a:off x="1986159" y="2673331"/>
              <a:ext cx="3100191" cy="4143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xmlns="" id="{366AAA1C-3C74-714B-803D-749522600605}"/>
                </a:ext>
              </a:extLst>
            </p:cNvPr>
            <p:cNvSpPr txBox="1"/>
            <p:nvPr/>
          </p:nvSpPr>
          <p:spPr>
            <a:xfrm>
              <a:off x="2559987" y="2707514"/>
              <a:ext cx="1814513"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關於食物設計</a:t>
              </a:r>
            </a:p>
          </p:txBody>
        </p:sp>
      </p:grpSp>
      <p:grpSp>
        <p:nvGrpSpPr>
          <p:cNvPr id="21" name="群組 20">
            <a:extLst>
              <a:ext uri="{FF2B5EF4-FFF2-40B4-BE49-F238E27FC236}">
                <a16:creationId xmlns:a16="http://schemas.microsoft.com/office/drawing/2014/main" xmlns="" id="{5F30D717-CB18-F347-86E9-FD4D280C4E76}"/>
              </a:ext>
            </a:extLst>
          </p:cNvPr>
          <p:cNvGrpSpPr/>
          <p:nvPr/>
        </p:nvGrpSpPr>
        <p:grpSpPr>
          <a:xfrm>
            <a:off x="2055525" y="4305726"/>
            <a:ext cx="3100191" cy="414337"/>
            <a:chOff x="1986159" y="2673331"/>
            <a:chExt cx="3100191" cy="414337"/>
          </a:xfrm>
          <a:solidFill>
            <a:schemeClr val="accent2">
              <a:lumMod val="20000"/>
              <a:lumOff val="80000"/>
            </a:schemeClr>
          </a:solidFill>
        </p:grpSpPr>
        <p:sp>
          <p:nvSpPr>
            <p:cNvPr id="22" name="矩形 21">
              <a:extLst>
                <a:ext uri="{FF2B5EF4-FFF2-40B4-BE49-F238E27FC236}">
                  <a16:creationId xmlns:a16="http://schemas.microsoft.com/office/drawing/2014/main" xmlns="" id="{83EFA69C-5700-044D-8D31-D0A9836115F1}"/>
                </a:ext>
              </a:extLst>
            </p:cNvPr>
            <p:cNvSpPr/>
            <p:nvPr/>
          </p:nvSpPr>
          <p:spPr>
            <a:xfrm>
              <a:off x="1986159" y="2673331"/>
              <a:ext cx="3100191" cy="414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xmlns="" id="{ADB07B2C-9C37-D444-955B-932EFCF285AF}"/>
                </a:ext>
              </a:extLst>
            </p:cNvPr>
            <p:cNvSpPr txBox="1"/>
            <p:nvPr/>
          </p:nvSpPr>
          <p:spPr>
            <a:xfrm>
              <a:off x="2559987" y="2680444"/>
              <a:ext cx="1814513" cy="400110"/>
            </a:xfrm>
            <a:prstGeom prst="rect">
              <a:avLst/>
            </a:prstGeom>
            <a:grp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食物產品設計</a:t>
              </a:r>
            </a:p>
          </p:txBody>
        </p:sp>
      </p:grpSp>
      <p:grpSp>
        <p:nvGrpSpPr>
          <p:cNvPr id="24" name="群組 23">
            <a:extLst>
              <a:ext uri="{FF2B5EF4-FFF2-40B4-BE49-F238E27FC236}">
                <a16:creationId xmlns:a16="http://schemas.microsoft.com/office/drawing/2014/main" xmlns="" id="{C6F9C7A3-2FFF-9A46-93B4-8EEB1489297F}"/>
              </a:ext>
            </a:extLst>
          </p:cNvPr>
          <p:cNvGrpSpPr/>
          <p:nvPr/>
        </p:nvGrpSpPr>
        <p:grpSpPr>
          <a:xfrm>
            <a:off x="2053733" y="4981188"/>
            <a:ext cx="3100191" cy="414337"/>
            <a:chOff x="1986159" y="2673331"/>
            <a:chExt cx="3100191" cy="414337"/>
          </a:xfrm>
        </p:grpSpPr>
        <p:sp>
          <p:nvSpPr>
            <p:cNvPr id="25" name="矩形 24">
              <a:extLst>
                <a:ext uri="{FF2B5EF4-FFF2-40B4-BE49-F238E27FC236}">
                  <a16:creationId xmlns:a16="http://schemas.microsoft.com/office/drawing/2014/main" xmlns="" id="{92AC11C8-ED16-7E40-97A5-9E1C20BEE0EB}"/>
                </a:ext>
              </a:extLst>
            </p:cNvPr>
            <p:cNvSpPr/>
            <p:nvPr/>
          </p:nvSpPr>
          <p:spPr>
            <a:xfrm>
              <a:off x="1986159" y="2673331"/>
              <a:ext cx="3100191" cy="4143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文字方塊 25">
              <a:extLst>
                <a:ext uri="{FF2B5EF4-FFF2-40B4-BE49-F238E27FC236}">
                  <a16:creationId xmlns:a16="http://schemas.microsoft.com/office/drawing/2014/main" xmlns="" id="{3185544F-25D3-5842-95A0-63AEBC3E632D}"/>
                </a:ext>
              </a:extLst>
            </p:cNvPr>
            <p:cNvSpPr txBox="1"/>
            <p:nvPr/>
          </p:nvSpPr>
          <p:spPr>
            <a:xfrm>
              <a:off x="2559987" y="2680444"/>
              <a:ext cx="1814513"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飲食空間設計</a:t>
              </a:r>
            </a:p>
          </p:txBody>
        </p:sp>
      </p:grpSp>
      <p:grpSp>
        <p:nvGrpSpPr>
          <p:cNvPr id="28" name="群組 27">
            <a:extLst>
              <a:ext uri="{FF2B5EF4-FFF2-40B4-BE49-F238E27FC236}">
                <a16:creationId xmlns:a16="http://schemas.microsoft.com/office/drawing/2014/main" xmlns="" id="{6AB36349-8669-A645-9BB7-EDF44C415070}"/>
              </a:ext>
            </a:extLst>
          </p:cNvPr>
          <p:cNvGrpSpPr/>
          <p:nvPr/>
        </p:nvGrpSpPr>
        <p:grpSpPr>
          <a:xfrm>
            <a:off x="2053733" y="5580953"/>
            <a:ext cx="3100191" cy="414337"/>
            <a:chOff x="1986159" y="2673331"/>
            <a:chExt cx="3100191" cy="414337"/>
          </a:xfrm>
          <a:solidFill>
            <a:schemeClr val="accent2">
              <a:lumMod val="20000"/>
              <a:lumOff val="80000"/>
            </a:schemeClr>
          </a:solidFill>
        </p:grpSpPr>
        <p:sp>
          <p:nvSpPr>
            <p:cNvPr id="29" name="矩形 28">
              <a:extLst>
                <a:ext uri="{FF2B5EF4-FFF2-40B4-BE49-F238E27FC236}">
                  <a16:creationId xmlns:a16="http://schemas.microsoft.com/office/drawing/2014/main" xmlns="" id="{BA54602C-CB88-C342-80E5-D8B7D34BDED4}"/>
                </a:ext>
              </a:extLst>
            </p:cNvPr>
            <p:cNvSpPr/>
            <p:nvPr/>
          </p:nvSpPr>
          <p:spPr>
            <a:xfrm>
              <a:off x="1986159" y="2673331"/>
              <a:ext cx="3100191" cy="414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文字方塊 29">
              <a:extLst>
                <a:ext uri="{FF2B5EF4-FFF2-40B4-BE49-F238E27FC236}">
                  <a16:creationId xmlns:a16="http://schemas.microsoft.com/office/drawing/2014/main" xmlns="" id="{FE774492-8E86-DA4E-B1DF-44AA465FDCE1}"/>
                </a:ext>
              </a:extLst>
            </p:cNvPr>
            <p:cNvSpPr txBox="1"/>
            <p:nvPr/>
          </p:nvSpPr>
          <p:spPr>
            <a:xfrm>
              <a:off x="2559987" y="2680444"/>
              <a:ext cx="1814513" cy="400110"/>
            </a:xfrm>
            <a:prstGeom prst="rect">
              <a:avLst/>
            </a:prstGeom>
            <a:grp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飲食行為設計</a:t>
              </a:r>
            </a:p>
          </p:txBody>
        </p:sp>
      </p:grpSp>
    </p:spTree>
    <p:extLst>
      <p:ext uri="{BB962C8B-B14F-4D97-AF65-F5344CB8AC3E}">
        <p14:creationId xmlns:p14="http://schemas.microsoft.com/office/powerpoint/2010/main" val="1252188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5" name="矩形: 圓角 74">
            <a:extLst>
              <a:ext uri="{FF2B5EF4-FFF2-40B4-BE49-F238E27FC236}">
                <a16:creationId xmlns:a16="http://schemas.microsoft.com/office/drawing/2014/main" xmlns="" id="{168081D6-DE0A-443E-878A-5BF9F13D0A7F}"/>
              </a:ext>
            </a:extLst>
          </p:cNvPr>
          <p:cNvSpPr/>
          <p:nvPr/>
        </p:nvSpPr>
        <p:spPr>
          <a:xfrm>
            <a:off x="6809171" y="51915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xmlns="" id="{B8B664E9-0871-4636-A1F6-0D665FD6A1AB}"/>
              </a:ext>
            </a:extLst>
          </p:cNvPr>
          <p:cNvSpPr/>
          <p:nvPr/>
        </p:nvSpPr>
        <p:spPr>
          <a:xfrm>
            <a:off x="6834972" y="4267911"/>
            <a:ext cx="4438923" cy="504825"/>
          </a:xfrm>
          <a:prstGeom prst="round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9" name="矩形: 圓角 68">
            <a:extLst>
              <a:ext uri="{FF2B5EF4-FFF2-40B4-BE49-F238E27FC236}">
                <a16:creationId xmlns:a16="http://schemas.microsoft.com/office/drawing/2014/main" xmlns="" id="{1629F7DF-0271-4D38-9B28-70ADF259DD0C}"/>
              </a:ext>
            </a:extLst>
          </p:cNvPr>
          <p:cNvSpPr/>
          <p:nvPr/>
        </p:nvSpPr>
        <p:spPr>
          <a:xfrm>
            <a:off x="6809172" y="3395329"/>
            <a:ext cx="4438923" cy="504825"/>
          </a:xfrm>
          <a:prstGeom prst="roundRect">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xmlns="" id="{66A82DD7-2ECD-418A-BD51-276B1758C3F7}"/>
              </a:ext>
            </a:extLst>
          </p:cNvPr>
          <p:cNvSpPr/>
          <p:nvPr/>
        </p:nvSpPr>
        <p:spPr>
          <a:xfrm>
            <a:off x="6834972" y="252557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xmlns="" id="{C97A5899-5D05-4F34-9EA9-A8B96A5B05E3}"/>
              </a:ext>
            </a:extLst>
          </p:cNvPr>
          <p:cNvSpPr/>
          <p:nvPr/>
        </p:nvSpPr>
        <p:spPr>
          <a:xfrm>
            <a:off x="6809173" y="16441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4" name="그룹 3"/>
          <p:cNvGrpSpPr/>
          <p:nvPr/>
        </p:nvGrpSpPr>
        <p:grpSpPr>
          <a:xfrm>
            <a:off x="1483894" y="1595922"/>
            <a:ext cx="4223942" cy="4487378"/>
            <a:chOff x="1483894" y="1595922"/>
            <a:chExt cx="4223942" cy="4487378"/>
          </a:xfrm>
        </p:grpSpPr>
        <p:grpSp>
          <p:nvGrpSpPr>
            <p:cNvPr id="22" name="그룹 21">
              <a:extLst>
                <a:ext uri="{FF2B5EF4-FFF2-40B4-BE49-F238E27FC236}">
                  <a16:creationId xmlns:a16="http://schemas.microsoft.com/office/drawing/2014/main" xmlns="" id="{DBF28466-7EB7-4145-B2EB-9EE6F3586F7B}"/>
                </a:ext>
              </a:extLst>
            </p:cNvPr>
            <p:cNvGrpSpPr/>
            <p:nvPr/>
          </p:nvGrpSpPr>
          <p:grpSpPr>
            <a:xfrm>
              <a:off x="1483894" y="1846389"/>
              <a:ext cx="2412845" cy="4236911"/>
              <a:chOff x="6701757" y="346983"/>
              <a:chExt cx="2691684" cy="4726546"/>
            </a:xfrm>
            <a:scene3d>
              <a:camera prst="isometricOffAxis2Right">
                <a:rot lat="1012846" lon="19016511" rev="60000"/>
              </a:camera>
              <a:lightRig rig="threePt" dir="t"/>
            </a:scene3d>
          </p:grpSpPr>
          <p:sp>
            <p:nvSpPr>
              <p:cNvPr id="23" name="사각형: 둥근 모서리 1069">
                <a:extLst>
                  <a:ext uri="{FF2B5EF4-FFF2-40B4-BE49-F238E27FC236}">
                    <a16:creationId xmlns:a16="http://schemas.microsoft.com/office/drawing/2014/main" xmlns="" id="{BAE3C047-3014-48A5-962D-17BAA5E38FC0}"/>
                  </a:ext>
                </a:extLst>
              </p:cNvPr>
              <p:cNvSpPr/>
              <p:nvPr/>
            </p:nvSpPr>
            <p:spPr>
              <a:xfrm>
                <a:off x="6701757" y="346983"/>
                <a:ext cx="2691684" cy="4726546"/>
              </a:xfrm>
              <a:prstGeom prst="roundRect">
                <a:avLst>
                  <a:gd name="adj" fmla="val 7576"/>
                </a:avLst>
              </a:prstGeom>
              <a:solidFill>
                <a:schemeClr val="bg1"/>
              </a:solidFill>
              <a:ln w="8255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사각형: 둥근 위쪽 모서리 95">
                <a:extLst>
                  <a:ext uri="{FF2B5EF4-FFF2-40B4-BE49-F238E27FC236}">
                    <a16:creationId xmlns:a16="http://schemas.microsoft.com/office/drawing/2014/main" xmlns="" id="{B9C53F8A-F02C-44A8-BEDE-A97465D206ED}"/>
                  </a:ext>
                </a:extLst>
              </p:cNvPr>
              <p:cNvSpPr/>
              <p:nvPr/>
            </p:nvSpPr>
            <p:spPr>
              <a:xfrm>
                <a:off x="6701757" y="361152"/>
                <a:ext cx="2691684" cy="323419"/>
              </a:xfrm>
              <a:prstGeom prst="round2SameRect">
                <a:avLst>
                  <a:gd name="adj1" fmla="val 32865"/>
                  <a:gd name="adj2" fmla="val 0"/>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사각형: 둥근 위쪽 모서리 96">
                <a:extLst>
                  <a:ext uri="{FF2B5EF4-FFF2-40B4-BE49-F238E27FC236}">
                    <a16:creationId xmlns:a16="http://schemas.microsoft.com/office/drawing/2014/main" xmlns="" id="{E2FD219D-19E0-4217-B784-BEE17BC5A285}"/>
                  </a:ext>
                </a:extLst>
              </p:cNvPr>
              <p:cNvSpPr/>
              <p:nvPr/>
            </p:nvSpPr>
            <p:spPr>
              <a:xfrm>
                <a:off x="6701757" y="4702974"/>
                <a:ext cx="2691684" cy="362165"/>
              </a:xfrm>
              <a:prstGeom prst="round2SameRect">
                <a:avLst>
                  <a:gd name="adj1" fmla="val 0"/>
                  <a:gd name="adj2" fmla="val 30242"/>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사각형: 둥근 모서리 97">
                <a:extLst>
                  <a:ext uri="{FF2B5EF4-FFF2-40B4-BE49-F238E27FC236}">
                    <a16:creationId xmlns:a16="http://schemas.microsoft.com/office/drawing/2014/main" xmlns="" id="{9BF81C2E-3E4C-4F4B-A2C1-F70AE7E8598B}"/>
                  </a:ext>
                </a:extLst>
              </p:cNvPr>
              <p:cNvSpPr/>
              <p:nvPr/>
            </p:nvSpPr>
            <p:spPr>
              <a:xfrm>
                <a:off x="7695004" y="479658"/>
                <a:ext cx="705190" cy="8640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사각형: 둥근 모서리 98">
                <a:extLst>
                  <a:ext uri="{FF2B5EF4-FFF2-40B4-BE49-F238E27FC236}">
                    <a16:creationId xmlns:a16="http://schemas.microsoft.com/office/drawing/2014/main" xmlns="" id="{8502DD83-D7F2-4D8D-BEEB-123DBCECD230}"/>
                  </a:ext>
                </a:extLst>
              </p:cNvPr>
              <p:cNvSpPr/>
              <p:nvPr/>
            </p:nvSpPr>
            <p:spPr>
              <a:xfrm>
                <a:off x="7741707" y="4798895"/>
                <a:ext cx="611785" cy="20527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28" name="그룹 27">
              <a:extLst>
                <a:ext uri="{FF2B5EF4-FFF2-40B4-BE49-F238E27FC236}">
                  <a16:creationId xmlns:a16="http://schemas.microsoft.com/office/drawing/2014/main" xmlns="" id="{B389A23A-CBCD-4310-9B49-756FA9F32AA9}"/>
                </a:ext>
              </a:extLst>
            </p:cNvPr>
            <p:cNvGrpSpPr/>
            <p:nvPr/>
          </p:nvGrpSpPr>
          <p:grpSpPr>
            <a:xfrm>
              <a:off x="1790498" y="2265625"/>
              <a:ext cx="2943918" cy="2665282"/>
              <a:chOff x="7711661" y="1076896"/>
              <a:chExt cx="3284130" cy="2973293"/>
            </a:xfrm>
          </p:grpSpPr>
          <p:sp>
            <p:nvSpPr>
              <p:cNvPr id="29" name="Freeform 56">
                <a:extLst>
                  <a:ext uri="{FF2B5EF4-FFF2-40B4-BE49-F238E27FC236}">
                    <a16:creationId xmlns:a16="http://schemas.microsoft.com/office/drawing/2014/main" xmlns="" id="{2999341F-700D-4BF2-A9B7-602FB975832A}"/>
                  </a:ext>
                </a:extLst>
              </p:cNvPr>
              <p:cNvSpPr>
                <a:spLocks/>
              </p:cNvSpPr>
              <p:nvPr/>
            </p:nvSpPr>
            <p:spPr bwMode="auto">
              <a:xfrm rot="591057">
                <a:off x="8638360" y="3263337"/>
                <a:ext cx="300214" cy="425935"/>
              </a:xfrm>
              <a:custGeom>
                <a:avLst/>
                <a:gdLst>
                  <a:gd name="T0" fmla="*/ 357 w 832"/>
                  <a:gd name="T1" fmla="*/ 1050 h 1179"/>
                  <a:gd name="T2" fmla="*/ 768 w 832"/>
                  <a:gd name="T3" fmla="*/ 1179 h 1179"/>
                  <a:gd name="T4" fmla="*/ 775 w 832"/>
                  <a:gd name="T5" fmla="*/ 1176 h 1179"/>
                  <a:gd name="T6" fmla="*/ 808 w 832"/>
                  <a:gd name="T7" fmla="*/ 1133 h 1179"/>
                  <a:gd name="T8" fmla="*/ 828 w 832"/>
                  <a:gd name="T9" fmla="*/ 1075 h 1179"/>
                  <a:gd name="T10" fmla="*/ 832 w 832"/>
                  <a:gd name="T11" fmla="*/ 983 h 1179"/>
                  <a:gd name="T12" fmla="*/ 812 w 832"/>
                  <a:gd name="T13" fmla="*/ 853 h 1179"/>
                  <a:gd name="T14" fmla="*/ 759 w 832"/>
                  <a:gd name="T15" fmla="*/ 676 h 1179"/>
                  <a:gd name="T16" fmla="*/ 660 w 832"/>
                  <a:gd name="T17" fmla="*/ 447 h 1179"/>
                  <a:gd name="T18" fmla="*/ 588 w 832"/>
                  <a:gd name="T19" fmla="*/ 308 h 1179"/>
                  <a:gd name="T20" fmla="*/ 526 w 832"/>
                  <a:gd name="T21" fmla="*/ 195 h 1179"/>
                  <a:gd name="T22" fmla="*/ 444 w 832"/>
                  <a:gd name="T23" fmla="*/ 61 h 1179"/>
                  <a:gd name="T24" fmla="*/ 400 w 832"/>
                  <a:gd name="T25" fmla="*/ 9 h 1179"/>
                  <a:gd name="T26" fmla="*/ 385 w 832"/>
                  <a:gd name="T27" fmla="*/ 0 h 1179"/>
                  <a:gd name="T28" fmla="*/ 383 w 832"/>
                  <a:gd name="T29" fmla="*/ 0 h 1179"/>
                  <a:gd name="T30" fmla="*/ 0 w 832"/>
                  <a:gd name="T31" fmla="*/ 615 h 1179"/>
                  <a:gd name="T32" fmla="*/ 357 w 832"/>
                  <a:gd name="T33" fmla="*/ 105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2" h="1179">
                    <a:moveTo>
                      <a:pt x="357" y="1050"/>
                    </a:moveTo>
                    <a:lnTo>
                      <a:pt x="768" y="1179"/>
                    </a:lnTo>
                    <a:lnTo>
                      <a:pt x="775" y="1176"/>
                    </a:lnTo>
                    <a:lnTo>
                      <a:pt x="808" y="1133"/>
                    </a:lnTo>
                    <a:lnTo>
                      <a:pt x="828" y="1075"/>
                    </a:lnTo>
                    <a:lnTo>
                      <a:pt x="832" y="983"/>
                    </a:lnTo>
                    <a:lnTo>
                      <a:pt x="812" y="853"/>
                    </a:lnTo>
                    <a:lnTo>
                      <a:pt x="759" y="676"/>
                    </a:lnTo>
                    <a:lnTo>
                      <a:pt x="660" y="447"/>
                    </a:lnTo>
                    <a:lnTo>
                      <a:pt x="588" y="308"/>
                    </a:lnTo>
                    <a:lnTo>
                      <a:pt x="526" y="195"/>
                    </a:lnTo>
                    <a:lnTo>
                      <a:pt x="444" y="61"/>
                    </a:lnTo>
                    <a:lnTo>
                      <a:pt x="400" y="9"/>
                    </a:lnTo>
                    <a:lnTo>
                      <a:pt x="385" y="0"/>
                    </a:lnTo>
                    <a:lnTo>
                      <a:pt x="383" y="0"/>
                    </a:lnTo>
                    <a:lnTo>
                      <a:pt x="0" y="615"/>
                    </a:lnTo>
                    <a:lnTo>
                      <a:pt x="357" y="1050"/>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0" name="Freeform 57">
                <a:extLst>
                  <a:ext uri="{FF2B5EF4-FFF2-40B4-BE49-F238E27FC236}">
                    <a16:creationId xmlns:a16="http://schemas.microsoft.com/office/drawing/2014/main" xmlns="" id="{790FC6AF-4DFC-4D8A-BFD0-B2D2A805628F}"/>
                  </a:ext>
                </a:extLst>
              </p:cNvPr>
              <p:cNvSpPr>
                <a:spLocks/>
              </p:cNvSpPr>
              <p:nvPr/>
            </p:nvSpPr>
            <p:spPr bwMode="auto">
              <a:xfrm rot="591057">
                <a:off x="8480659" y="3285610"/>
                <a:ext cx="315387" cy="564662"/>
              </a:xfrm>
              <a:custGeom>
                <a:avLst/>
                <a:gdLst>
                  <a:gd name="T0" fmla="*/ 539 w 874"/>
                  <a:gd name="T1" fmla="*/ 0 h 1564"/>
                  <a:gd name="T2" fmla="*/ 559 w 874"/>
                  <a:gd name="T3" fmla="*/ 41 h 1564"/>
                  <a:gd name="T4" fmla="*/ 668 w 874"/>
                  <a:gd name="T5" fmla="*/ 304 h 1564"/>
                  <a:gd name="T6" fmla="*/ 753 w 874"/>
                  <a:gd name="T7" fmla="*/ 543 h 1564"/>
                  <a:gd name="T8" fmla="*/ 810 w 874"/>
                  <a:gd name="T9" fmla="*/ 744 h 1564"/>
                  <a:gd name="T10" fmla="*/ 841 w 874"/>
                  <a:gd name="T11" fmla="*/ 878 h 1564"/>
                  <a:gd name="T12" fmla="*/ 863 w 874"/>
                  <a:gd name="T13" fmla="*/ 1012 h 1564"/>
                  <a:gd name="T14" fmla="*/ 874 w 874"/>
                  <a:gd name="T15" fmla="*/ 1140 h 1564"/>
                  <a:gd name="T16" fmla="*/ 871 w 874"/>
                  <a:gd name="T17" fmla="*/ 1260 h 1564"/>
                  <a:gd name="T18" fmla="*/ 853 w 874"/>
                  <a:gd name="T19" fmla="*/ 1368 h 1564"/>
                  <a:gd name="T20" fmla="*/ 825 w 874"/>
                  <a:gd name="T21" fmla="*/ 1438 h 1564"/>
                  <a:gd name="T22" fmla="*/ 802 w 874"/>
                  <a:gd name="T23" fmla="*/ 1480 h 1564"/>
                  <a:gd name="T24" fmla="*/ 774 w 874"/>
                  <a:gd name="T25" fmla="*/ 1517 h 1564"/>
                  <a:gd name="T26" fmla="*/ 739 w 874"/>
                  <a:gd name="T27" fmla="*/ 1549 h 1564"/>
                  <a:gd name="T28" fmla="*/ 719 w 874"/>
                  <a:gd name="T29" fmla="*/ 1564 h 1564"/>
                  <a:gd name="T30" fmla="*/ 2 w 874"/>
                  <a:gd name="T31" fmla="*/ 1153 h 1564"/>
                  <a:gd name="T32" fmla="*/ 0 w 874"/>
                  <a:gd name="T33" fmla="*/ 1146 h 1564"/>
                  <a:gd name="T34" fmla="*/ 28 w 874"/>
                  <a:gd name="T35" fmla="*/ 1061 h 1564"/>
                  <a:gd name="T36" fmla="*/ 117 w 874"/>
                  <a:gd name="T37" fmla="*/ 827 h 1564"/>
                  <a:gd name="T38" fmla="*/ 248 w 874"/>
                  <a:gd name="T39" fmla="*/ 522 h 1564"/>
                  <a:gd name="T40" fmla="*/ 342 w 874"/>
                  <a:gd name="T41" fmla="*/ 323 h 1564"/>
                  <a:gd name="T42" fmla="*/ 431 w 874"/>
                  <a:gd name="T43" fmla="*/ 153 h 1564"/>
                  <a:gd name="T44" fmla="*/ 490 w 874"/>
                  <a:gd name="T45" fmla="*/ 58 h 1564"/>
                  <a:gd name="T46" fmla="*/ 524 w 874"/>
                  <a:gd name="T47" fmla="*/ 15 h 1564"/>
                  <a:gd name="T48" fmla="*/ 539 w 874"/>
                  <a:gd name="T49" fmla="*/ 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4" h="1564">
                    <a:moveTo>
                      <a:pt x="539" y="0"/>
                    </a:moveTo>
                    <a:lnTo>
                      <a:pt x="559" y="41"/>
                    </a:lnTo>
                    <a:lnTo>
                      <a:pt x="668" y="304"/>
                    </a:lnTo>
                    <a:lnTo>
                      <a:pt x="753" y="543"/>
                    </a:lnTo>
                    <a:lnTo>
                      <a:pt x="810" y="744"/>
                    </a:lnTo>
                    <a:lnTo>
                      <a:pt x="841" y="878"/>
                    </a:lnTo>
                    <a:lnTo>
                      <a:pt x="863" y="1012"/>
                    </a:lnTo>
                    <a:lnTo>
                      <a:pt x="874" y="1140"/>
                    </a:lnTo>
                    <a:lnTo>
                      <a:pt x="871" y="1260"/>
                    </a:lnTo>
                    <a:lnTo>
                      <a:pt x="853" y="1368"/>
                    </a:lnTo>
                    <a:lnTo>
                      <a:pt x="825" y="1438"/>
                    </a:lnTo>
                    <a:lnTo>
                      <a:pt x="802" y="1480"/>
                    </a:lnTo>
                    <a:lnTo>
                      <a:pt x="774" y="1517"/>
                    </a:lnTo>
                    <a:lnTo>
                      <a:pt x="739" y="1549"/>
                    </a:lnTo>
                    <a:lnTo>
                      <a:pt x="719" y="1564"/>
                    </a:lnTo>
                    <a:lnTo>
                      <a:pt x="2" y="1153"/>
                    </a:lnTo>
                    <a:lnTo>
                      <a:pt x="0" y="1146"/>
                    </a:lnTo>
                    <a:lnTo>
                      <a:pt x="28" y="1061"/>
                    </a:lnTo>
                    <a:lnTo>
                      <a:pt x="117" y="827"/>
                    </a:lnTo>
                    <a:lnTo>
                      <a:pt x="248" y="522"/>
                    </a:lnTo>
                    <a:lnTo>
                      <a:pt x="342" y="323"/>
                    </a:lnTo>
                    <a:lnTo>
                      <a:pt x="431" y="153"/>
                    </a:lnTo>
                    <a:lnTo>
                      <a:pt x="490" y="58"/>
                    </a:lnTo>
                    <a:lnTo>
                      <a:pt x="524" y="15"/>
                    </a:lnTo>
                    <a:lnTo>
                      <a:pt x="539" y="0"/>
                    </a:lnTo>
                    <a:close/>
                  </a:path>
                </a:pathLst>
              </a:custGeom>
              <a:solidFill>
                <a:srgbClr val="3145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1" name="Freeform 62">
                <a:extLst>
                  <a:ext uri="{FF2B5EF4-FFF2-40B4-BE49-F238E27FC236}">
                    <a16:creationId xmlns:a16="http://schemas.microsoft.com/office/drawing/2014/main" xmlns="" id="{B6135755-37C3-43E4-A37C-0F2F9A7771C3}"/>
                  </a:ext>
                </a:extLst>
              </p:cNvPr>
              <p:cNvSpPr>
                <a:spLocks/>
              </p:cNvSpPr>
              <p:nvPr/>
            </p:nvSpPr>
            <p:spPr bwMode="auto">
              <a:xfrm rot="591057">
                <a:off x="8978506" y="2308014"/>
                <a:ext cx="785758" cy="943993"/>
              </a:xfrm>
              <a:custGeom>
                <a:avLst/>
                <a:gdLst>
                  <a:gd name="T0" fmla="*/ 2177 w 2177"/>
                  <a:gd name="T1" fmla="*/ 1766 h 2612"/>
                  <a:gd name="T2" fmla="*/ 2099 w 2177"/>
                  <a:gd name="T3" fmla="*/ 2253 h 2612"/>
                  <a:gd name="T4" fmla="*/ 1510 w 2177"/>
                  <a:gd name="T5" fmla="*/ 2612 h 2612"/>
                  <a:gd name="T6" fmla="*/ 1421 w 2177"/>
                  <a:gd name="T7" fmla="*/ 2452 h 2612"/>
                  <a:gd name="T8" fmla="*/ 1000 w 2177"/>
                  <a:gd name="T9" fmla="*/ 1719 h 2612"/>
                  <a:gd name="T10" fmla="*/ 817 w 2177"/>
                  <a:gd name="T11" fmla="*/ 1419 h 2612"/>
                  <a:gd name="T12" fmla="*/ 737 w 2177"/>
                  <a:gd name="T13" fmla="*/ 1299 h 2612"/>
                  <a:gd name="T14" fmla="*/ 717 w 2177"/>
                  <a:gd name="T15" fmla="*/ 1279 h 2612"/>
                  <a:gd name="T16" fmla="*/ 686 w 2177"/>
                  <a:gd name="T17" fmla="*/ 1263 h 2612"/>
                  <a:gd name="T18" fmla="*/ 613 w 2177"/>
                  <a:gd name="T19" fmla="*/ 1243 h 2612"/>
                  <a:gd name="T20" fmla="*/ 532 w 2177"/>
                  <a:gd name="T21" fmla="*/ 1224 h 2612"/>
                  <a:gd name="T22" fmla="*/ 469 w 2177"/>
                  <a:gd name="T23" fmla="*/ 1197 h 2612"/>
                  <a:gd name="T24" fmla="*/ 429 w 2177"/>
                  <a:gd name="T25" fmla="*/ 1170 h 2612"/>
                  <a:gd name="T26" fmla="*/ 410 w 2177"/>
                  <a:gd name="T27" fmla="*/ 1152 h 2612"/>
                  <a:gd name="T28" fmla="*/ 365 w 2177"/>
                  <a:gd name="T29" fmla="*/ 1101 h 2612"/>
                  <a:gd name="T30" fmla="*/ 236 w 2177"/>
                  <a:gd name="T31" fmla="*/ 913 h 2612"/>
                  <a:gd name="T32" fmla="*/ 39 w 2177"/>
                  <a:gd name="T33" fmla="*/ 601 h 2612"/>
                  <a:gd name="T34" fmla="*/ 0 w 2177"/>
                  <a:gd name="T35" fmla="*/ 537 h 2612"/>
                  <a:gd name="T36" fmla="*/ 999 w 2177"/>
                  <a:gd name="T37" fmla="*/ 0 h 2612"/>
                  <a:gd name="T38" fmla="*/ 1056 w 2177"/>
                  <a:gd name="T39" fmla="*/ 54 h 2612"/>
                  <a:gd name="T40" fmla="*/ 1180 w 2177"/>
                  <a:gd name="T41" fmla="*/ 151 h 2612"/>
                  <a:gd name="T42" fmla="*/ 1310 w 2177"/>
                  <a:gd name="T43" fmla="*/ 227 h 2612"/>
                  <a:gd name="T44" fmla="*/ 1444 w 2177"/>
                  <a:gd name="T45" fmla="*/ 285 h 2612"/>
                  <a:gd name="T46" fmla="*/ 1510 w 2177"/>
                  <a:gd name="T47" fmla="*/ 307 h 2612"/>
                  <a:gd name="T48" fmla="*/ 1507 w 2177"/>
                  <a:gd name="T49" fmla="*/ 309 h 2612"/>
                  <a:gd name="T50" fmla="*/ 1488 w 2177"/>
                  <a:gd name="T51" fmla="*/ 338 h 2612"/>
                  <a:gd name="T52" fmla="*/ 1485 w 2177"/>
                  <a:gd name="T53" fmla="*/ 357 h 2612"/>
                  <a:gd name="T54" fmla="*/ 1471 w 2177"/>
                  <a:gd name="T55" fmla="*/ 382 h 2612"/>
                  <a:gd name="T56" fmla="*/ 1449 w 2177"/>
                  <a:gd name="T57" fmla="*/ 432 h 2612"/>
                  <a:gd name="T58" fmla="*/ 1437 w 2177"/>
                  <a:gd name="T59" fmla="*/ 482 h 2612"/>
                  <a:gd name="T60" fmla="*/ 1429 w 2177"/>
                  <a:gd name="T61" fmla="*/ 534 h 2612"/>
                  <a:gd name="T62" fmla="*/ 1432 w 2177"/>
                  <a:gd name="T63" fmla="*/ 585 h 2612"/>
                  <a:gd name="T64" fmla="*/ 1444 w 2177"/>
                  <a:gd name="T65" fmla="*/ 634 h 2612"/>
                  <a:gd name="T66" fmla="*/ 1462 w 2177"/>
                  <a:gd name="T67" fmla="*/ 680 h 2612"/>
                  <a:gd name="T68" fmla="*/ 1493 w 2177"/>
                  <a:gd name="T69" fmla="*/ 723 h 2612"/>
                  <a:gd name="T70" fmla="*/ 1510 w 2177"/>
                  <a:gd name="T71" fmla="*/ 742 h 2612"/>
                  <a:gd name="T72" fmla="*/ 2177 w 2177"/>
                  <a:gd name="T73" fmla="*/ 1766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7" h="2612">
                    <a:moveTo>
                      <a:pt x="2177" y="1766"/>
                    </a:moveTo>
                    <a:lnTo>
                      <a:pt x="2099" y="2253"/>
                    </a:lnTo>
                    <a:lnTo>
                      <a:pt x="1510" y="2612"/>
                    </a:lnTo>
                    <a:lnTo>
                      <a:pt x="1421" y="2452"/>
                    </a:lnTo>
                    <a:lnTo>
                      <a:pt x="1000" y="1719"/>
                    </a:lnTo>
                    <a:lnTo>
                      <a:pt x="817" y="1419"/>
                    </a:lnTo>
                    <a:lnTo>
                      <a:pt x="737" y="1299"/>
                    </a:lnTo>
                    <a:lnTo>
                      <a:pt x="717" y="1279"/>
                    </a:lnTo>
                    <a:lnTo>
                      <a:pt x="686" y="1263"/>
                    </a:lnTo>
                    <a:lnTo>
                      <a:pt x="613" y="1243"/>
                    </a:lnTo>
                    <a:lnTo>
                      <a:pt x="532" y="1224"/>
                    </a:lnTo>
                    <a:lnTo>
                      <a:pt x="469" y="1197"/>
                    </a:lnTo>
                    <a:lnTo>
                      <a:pt x="429" y="1170"/>
                    </a:lnTo>
                    <a:lnTo>
                      <a:pt x="410" y="1152"/>
                    </a:lnTo>
                    <a:lnTo>
                      <a:pt x="365" y="1101"/>
                    </a:lnTo>
                    <a:lnTo>
                      <a:pt x="236" y="913"/>
                    </a:lnTo>
                    <a:lnTo>
                      <a:pt x="39" y="601"/>
                    </a:lnTo>
                    <a:lnTo>
                      <a:pt x="0" y="537"/>
                    </a:lnTo>
                    <a:lnTo>
                      <a:pt x="999" y="0"/>
                    </a:lnTo>
                    <a:lnTo>
                      <a:pt x="1056" y="54"/>
                    </a:lnTo>
                    <a:lnTo>
                      <a:pt x="1180" y="151"/>
                    </a:lnTo>
                    <a:lnTo>
                      <a:pt x="1310" y="227"/>
                    </a:lnTo>
                    <a:lnTo>
                      <a:pt x="1444" y="285"/>
                    </a:lnTo>
                    <a:lnTo>
                      <a:pt x="1510" y="307"/>
                    </a:lnTo>
                    <a:lnTo>
                      <a:pt x="1507" y="309"/>
                    </a:lnTo>
                    <a:lnTo>
                      <a:pt x="1488" y="338"/>
                    </a:lnTo>
                    <a:lnTo>
                      <a:pt x="1485" y="357"/>
                    </a:lnTo>
                    <a:lnTo>
                      <a:pt x="1471" y="382"/>
                    </a:lnTo>
                    <a:lnTo>
                      <a:pt x="1449" y="432"/>
                    </a:lnTo>
                    <a:lnTo>
                      <a:pt x="1437" y="482"/>
                    </a:lnTo>
                    <a:lnTo>
                      <a:pt x="1429" y="534"/>
                    </a:lnTo>
                    <a:lnTo>
                      <a:pt x="1432" y="585"/>
                    </a:lnTo>
                    <a:lnTo>
                      <a:pt x="1444" y="634"/>
                    </a:lnTo>
                    <a:lnTo>
                      <a:pt x="1462" y="680"/>
                    </a:lnTo>
                    <a:lnTo>
                      <a:pt x="1493" y="723"/>
                    </a:lnTo>
                    <a:lnTo>
                      <a:pt x="1510" y="742"/>
                    </a:lnTo>
                    <a:lnTo>
                      <a:pt x="2177" y="176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2" name="Freeform 63">
                <a:extLst>
                  <a:ext uri="{FF2B5EF4-FFF2-40B4-BE49-F238E27FC236}">
                    <a16:creationId xmlns:a16="http://schemas.microsoft.com/office/drawing/2014/main" xmlns="" id="{AB6D7A28-EA54-45A0-B659-D2CCCB985D97}"/>
                  </a:ext>
                </a:extLst>
              </p:cNvPr>
              <p:cNvSpPr>
                <a:spLocks/>
              </p:cNvSpPr>
              <p:nvPr/>
            </p:nvSpPr>
            <p:spPr bwMode="auto">
              <a:xfrm rot="591057">
                <a:off x="9406451" y="1300420"/>
                <a:ext cx="1326576" cy="1206274"/>
              </a:xfrm>
              <a:custGeom>
                <a:avLst/>
                <a:gdLst>
                  <a:gd name="T0" fmla="*/ 3490 w 3672"/>
                  <a:gd name="T1" fmla="*/ 1639 h 3339"/>
                  <a:gd name="T2" fmla="*/ 3602 w 3672"/>
                  <a:gd name="T3" fmla="*/ 2164 h 3339"/>
                  <a:gd name="T4" fmla="*/ 3666 w 3672"/>
                  <a:gd name="T5" fmla="*/ 2676 h 3339"/>
                  <a:gd name="T6" fmla="*/ 3661 w 3672"/>
                  <a:gd name="T7" fmla="*/ 3020 h 3339"/>
                  <a:gd name="T8" fmla="*/ 3628 w 3672"/>
                  <a:gd name="T9" fmla="*/ 3143 h 3339"/>
                  <a:gd name="T10" fmla="*/ 3585 w 3672"/>
                  <a:gd name="T11" fmla="*/ 3186 h 3339"/>
                  <a:gd name="T12" fmla="*/ 2711 w 3672"/>
                  <a:gd name="T13" fmla="*/ 3098 h 3339"/>
                  <a:gd name="T14" fmla="*/ 2088 w 3672"/>
                  <a:gd name="T15" fmla="*/ 3082 h 3339"/>
                  <a:gd name="T16" fmla="*/ 1705 w 3672"/>
                  <a:gd name="T17" fmla="*/ 3124 h 3339"/>
                  <a:gd name="T18" fmla="*/ 1390 w 3672"/>
                  <a:gd name="T19" fmla="*/ 3195 h 3339"/>
                  <a:gd name="T20" fmla="*/ 1060 w 3672"/>
                  <a:gd name="T21" fmla="*/ 3304 h 3339"/>
                  <a:gd name="T22" fmla="*/ 926 w 3672"/>
                  <a:gd name="T23" fmla="*/ 3333 h 3339"/>
                  <a:gd name="T24" fmla="*/ 719 w 3672"/>
                  <a:gd name="T25" fmla="*/ 3245 h 3339"/>
                  <a:gd name="T26" fmla="*/ 505 w 3672"/>
                  <a:gd name="T27" fmla="*/ 3077 h 3339"/>
                  <a:gd name="T28" fmla="*/ 308 w 3672"/>
                  <a:gd name="T29" fmla="*/ 2839 h 3339"/>
                  <a:gd name="T30" fmla="*/ 180 w 3672"/>
                  <a:gd name="T31" fmla="*/ 2623 h 3339"/>
                  <a:gd name="T32" fmla="*/ 84 w 3672"/>
                  <a:gd name="T33" fmla="*/ 2392 h 3339"/>
                  <a:gd name="T34" fmla="*/ 12 w 3672"/>
                  <a:gd name="T35" fmla="*/ 2101 h 3339"/>
                  <a:gd name="T36" fmla="*/ 3 w 3672"/>
                  <a:gd name="T37" fmla="*/ 1843 h 3339"/>
                  <a:gd name="T38" fmla="*/ 56 w 3672"/>
                  <a:gd name="T39" fmla="*/ 1637 h 3339"/>
                  <a:gd name="T40" fmla="*/ 209 w 3672"/>
                  <a:gd name="T41" fmla="*/ 1523 h 3339"/>
                  <a:gd name="T42" fmla="*/ 651 w 3672"/>
                  <a:gd name="T43" fmla="*/ 1248 h 3339"/>
                  <a:gd name="T44" fmla="*/ 975 w 3672"/>
                  <a:gd name="T45" fmla="*/ 983 h 3339"/>
                  <a:gd name="T46" fmla="*/ 1152 w 3672"/>
                  <a:gd name="T47" fmla="*/ 804 h 3339"/>
                  <a:gd name="T48" fmla="*/ 1332 w 3672"/>
                  <a:gd name="T49" fmla="*/ 581 h 3339"/>
                  <a:gd name="T50" fmla="*/ 1690 w 3672"/>
                  <a:gd name="T51" fmla="*/ 9 h 3339"/>
                  <a:gd name="T52" fmla="*/ 1778 w 3672"/>
                  <a:gd name="T53" fmla="*/ 0 h 3339"/>
                  <a:gd name="T54" fmla="*/ 1958 w 3672"/>
                  <a:gd name="T55" fmla="*/ 48 h 3339"/>
                  <a:gd name="T56" fmla="*/ 2187 w 3672"/>
                  <a:gd name="T57" fmla="*/ 152 h 3339"/>
                  <a:gd name="T58" fmla="*/ 2642 w 3672"/>
                  <a:gd name="T59" fmla="*/ 427 h 3339"/>
                  <a:gd name="T60" fmla="*/ 2953 w 3672"/>
                  <a:gd name="T61" fmla="*/ 669 h 3339"/>
                  <a:gd name="T62" fmla="*/ 3159 w 3672"/>
                  <a:gd name="T63" fmla="*/ 869 h 3339"/>
                  <a:gd name="T64" fmla="*/ 3306 w 3672"/>
                  <a:gd name="T65" fmla="*/ 1065 h 3339"/>
                  <a:gd name="T66" fmla="*/ 3352 w 3672"/>
                  <a:gd name="T67" fmla="*/ 1190 h 3339"/>
                  <a:gd name="T68" fmla="*/ 3457 w 3672"/>
                  <a:gd name="T69" fmla="*/ 1520 h 3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2" h="3339">
                    <a:moveTo>
                      <a:pt x="3457" y="1520"/>
                    </a:moveTo>
                    <a:lnTo>
                      <a:pt x="3490" y="1639"/>
                    </a:lnTo>
                    <a:lnTo>
                      <a:pt x="3551" y="1895"/>
                    </a:lnTo>
                    <a:lnTo>
                      <a:pt x="3602" y="2164"/>
                    </a:lnTo>
                    <a:lnTo>
                      <a:pt x="3643" y="2430"/>
                    </a:lnTo>
                    <a:lnTo>
                      <a:pt x="3666" y="2676"/>
                    </a:lnTo>
                    <a:lnTo>
                      <a:pt x="3672" y="2891"/>
                    </a:lnTo>
                    <a:lnTo>
                      <a:pt x="3661" y="3020"/>
                    </a:lnTo>
                    <a:lnTo>
                      <a:pt x="3649" y="3089"/>
                    </a:lnTo>
                    <a:lnTo>
                      <a:pt x="3628" y="3143"/>
                    </a:lnTo>
                    <a:lnTo>
                      <a:pt x="3601" y="3176"/>
                    </a:lnTo>
                    <a:lnTo>
                      <a:pt x="3585" y="3186"/>
                    </a:lnTo>
                    <a:lnTo>
                      <a:pt x="3212" y="3146"/>
                    </a:lnTo>
                    <a:lnTo>
                      <a:pt x="2711" y="3098"/>
                    </a:lnTo>
                    <a:lnTo>
                      <a:pt x="2396" y="3081"/>
                    </a:lnTo>
                    <a:lnTo>
                      <a:pt x="2088" y="3082"/>
                    </a:lnTo>
                    <a:lnTo>
                      <a:pt x="1859" y="3102"/>
                    </a:lnTo>
                    <a:lnTo>
                      <a:pt x="1705" y="3124"/>
                    </a:lnTo>
                    <a:lnTo>
                      <a:pt x="1549" y="3154"/>
                    </a:lnTo>
                    <a:lnTo>
                      <a:pt x="1390" y="3195"/>
                    </a:lnTo>
                    <a:lnTo>
                      <a:pt x="1227" y="3244"/>
                    </a:lnTo>
                    <a:lnTo>
                      <a:pt x="1060" y="3304"/>
                    </a:lnTo>
                    <a:lnTo>
                      <a:pt x="975" y="3339"/>
                    </a:lnTo>
                    <a:lnTo>
                      <a:pt x="926" y="3333"/>
                    </a:lnTo>
                    <a:lnTo>
                      <a:pt x="824" y="3300"/>
                    </a:lnTo>
                    <a:lnTo>
                      <a:pt x="719" y="3245"/>
                    </a:lnTo>
                    <a:lnTo>
                      <a:pt x="612" y="3170"/>
                    </a:lnTo>
                    <a:lnTo>
                      <a:pt x="505" y="3077"/>
                    </a:lnTo>
                    <a:lnTo>
                      <a:pt x="403" y="2966"/>
                    </a:lnTo>
                    <a:lnTo>
                      <a:pt x="308" y="2839"/>
                    </a:lnTo>
                    <a:lnTo>
                      <a:pt x="220" y="2698"/>
                    </a:lnTo>
                    <a:lnTo>
                      <a:pt x="180" y="2623"/>
                    </a:lnTo>
                    <a:lnTo>
                      <a:pt x="144" y="2545"/>
                    </a:lnTo>
                    <a:lnTo>
                      <a:pt x="84" y="2392"/>
                    </a:lnTo>
                    <a:lnTo>
                      <a:pt x="40" y="2244"/>
                    </a:lnTo>
                    <a:lnTo>
                      <a:pt x="12" y="2101"/>
                    </a:lnTo>
                    <a:lnTo>
                      <a:pt x="0" y="1967"/>
                    </a:lnTo>
                    <a:lnTo>
                      <a:pt x="3" y="1843"/>
                    </a:lnTo>
                    <a:lnTo>
                      <a:pt x="22" y="1732"/>
                    </a:lnTo>
                    <a:lnTo>
                      <a:pt x="56" y="1637"/>
                    </a:lnTo>
                    <a:lnTo>
                      <a:pt x="78" y="1597"/>
                    </a:lnTo>
                    <a:lnTo>
                      <a:pt x="209" y="1523"/>
                    </a:lnTo>
                    <a:lnTo>
                      <a:pt x="439" y="1388"/>
                    </a:lnTo>
                    <a:lnTo>
                      <a:pt x="651" y="1248"/>
                    </a:lnTo>
                    <a:lnTo>
                      <a:pt x="861" y="1084"/>
                    </a:lnTo>
                    <a:lnTo>
                      <a:pt x="975" y="983"/>
                    </a:lnTo>
                    <a:lnTo>
                      <a:pt x="1040" y="921"/>
                    </a:lnTo>
                    <a:lnTo>
                      <a:pt x="1152" y="804"/>
                    </a:lnTo>
                    <a:lnTo>
                      <a:pt x="1248" y="692"/>
                    </a:lnTo>
                    <a:lnTo>
                      <a:pt x="1332" y="581"/>
                    </a:lnTo>
                    <a:lnTo>
                      <a:pt x="1518" y="294"/>
                    </a:lnTo>
                    <a:lnTo>
                      <a:pt x="1690" y="9"/>
                    </a:lnTo>
                    <a:lnTo>
                      <a:pt x="1715" y="2"/>
                    </a:lnTo>
                    <a:lnTo>
                      <a:pt x="1778" y="0"/>
                    </a:lnTo>
                    <a:lnTo>
                      <a:pt x="1860" y="16"/>
                    </a:lnTo>
                    <a:lnTo>
                      <a:pt x="1958" y="48"/>
                    </a:lnTo>
                    <a:lnTo>
                      <a:pt x="2068" y="94"/>
                    </a:lnTo>
                    <a:lnTo>
                      <a:pt x="2187" y="152"/>
                    </a:lnTo>
                    <a:lnTo>
                      <a:pt x="2379" y="257"/>
                    </a:lnTo>
                    <a:lnTo>
                      <a:pt x="2642" y="427"/>
                    </a:lnTo>
                    <a:lnTo>
                      <a:pt x="2834" y="569"/>
                    </a:lnTo>
                    <a:lnTo>
                      <a:pt x="2953" y="669"/>
                    </a:lnTo>
                    <a:lnTo>
                      <a:pt x="3063" y="770"/>
                    </a:lnTo>
                    <a:lnTo>
                      <a:pt x="3159" y="869"/>
                    </a:lnTo>
                    <a:lnTo>
                      <a:pt x="3241" y="969"/>
                    </a:lnTo>
                    <a:lnTo>
                      <a:pt x="3306" y="1065"/>
                    </a:lnTo>
                    <a:lnTo>
                      <a:pt x="3329" y="1111"/>
                    </a:lnTo>
                    <a:lnTo>
                      <a:pt x="3352" y="1190"/>
                    </a:lnTo>
                    <a:lnTo>
                      <a:pt x="3418" y="1392"/>
                    </a:lnTo>
                    <a:lnTo>
                      <a:pt x="3457" y="152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8" name="Freeform 64">
                <a:extLst>
                  <a:ext uri="{FF2B5EF4-FFF2-40B4-BE49-F238E27FC236}">
                    <a16:creationId xmlns:a16="http://schemas.microsoft.com/office/drawing/2014/main" xmlns="" id="{B01D5F28-7962-4AA4-97DC-3CC9839CF75F}"/>
                  </a:ext>
                </a:extLst>
              </p:cNvPr>
              <p:cNvSpPr>
                <a:spLocks/>
              </p:cNvSpPr>
              <p:nvPr/>
            </p:nvSpPr>
            <p:spPr bwMode="auto">
              <a:xfrm rot="591057">
                <a:off x="8852005" y="1735744"/>
                <a:ext cx="838864" cy="876797"/>
              </a:xfrm>
              <a:custGeom>
                <a:avLst/>
                <a:gdLst>
                  <a:gd name="T0" fmla="*/ 2321 w 2321"/>
                  <a:gd name="T1" fmla="*/ 1767 h 2428"/>
                  <a:gd name="T2" fmla="*/ 2039 w 2321"/>
                  <a:gd name="T3" fmla="*/ 1895 h 2428"/>
                  <a:gd name="T4" fmla="*/ 1758 w 2321"/>
                  <a:gd name="T5" fmla="*/ 2023 h 2428"/>
                  <a:gd name="T6" fmla="*/ 1041 w 2321"/>
                  <a:gd name="T7" fmla="*/ 2408 h 2428"/>
                  <a:gd name="T8" fmla="*/ 1019 w 2321"/>
                  <a:gd name="T9" fmla="*/ 2417 h 2428"/>
                  <a:gd name="T10" fmla="*/ 972 w 2321"/>
                  <a:gd name="T11" fmla="*/ 2427 h 2428"/>
                  <a:gd name="T12" fmla="*/ 923 w 2321"/>
                  <a:gd name="T13" fmla="*/ 2428 h 2428"/>
                  <a:gd name="T14" fmla="*/ 871 w 2321"/>
                  <a:gd name="T15" fmla="*/ 2422 h 2428"/>
                  <a:gd name="T16" fmla="*/ 789 w 2321"/>
                  <a:gd name="T17" fmla="*/ 2398 h 2428"/>
                  <a:gd name="T18" fmla="*/ 674 w 2321"/>
                  <a:gd name="T19" fmla="*/ 2337 h 2428"/>
                  <a:gd name="T20" fmla="*/ 556 w 2321"/>
                  <a:gd name="T21" fmla="*/ 2249 h 2428"/>
                  <a:gd name="T22" fmla="*/ 439 w 2321"/>
                  <a:gd name="T23" fmla="*/ 2133 h 2428"/>
                  <a:gd name="T24" fmla="*/ 325 w 2321"/>
                  <a:gd name="T25" fmla="*/ 1993 h 2428"/>
                  <a:gd name="T26" fmla="*/ 220 w 2321"/>
                  <a:gd name="T27" fmla="*/ 1832 h 2428"/>
                  <a:gd name="T28" fmla="*/ 170 w 2321"/>
                  <a:gd name="T29" fmla="*/ 1742 h 2428"/>
                  <a:gd name="T30" fmla="*/ 130 w 2321"/>
                  <a:gd name="T31" fmla="*/ 1650 h 2428"/>
                  <a:gd name="T32" fmla="*/ 65 w 2321"/>
                  <a:gd name="T33" fmla="*/ 1473 h 2428"/>
                  <a:gd name="T34" fmla="*/ 22 w 2321"/>
                  <a:gd name="T35" fmla="*/ 1301 h 2428"/>
                  <a:gd name="T36" fmla="*/ 0 w 2321"/>
                  <a:gd name="T37" fmla="*/ 1143 h 2428"/>
                  <a:gd name="T38" fmla="*/ 0 w 2321"/>
                  <a:gd name="T39" fmla="*/ 999 h 2428"/>
                  <a:gd name="T40" fmla="*/ 22 w 2321"/>
                  <a:gd name="T41" fmla="*/ 873 h 2428"/>
                  <a:gd name="T42" fmla="*/ 52 w 2321"/>
                  <a:gd name="T43" fmla="*/ 794 h 2428"/>
                  <a:gd name="T44" fmla="*/ 79 w 2321"/>
                  <a:gd name="T45" fmla="*/ 748 h 2428"/>
                  <a:gd name="T46" fmla="*/ 112 w 2321"/>
                  <a:gd name="T47" fmla="*/ 711 h 2428"/>
                  <a:gd name="T48" fmla="*/ 150 w 2321"/>
                  <a:gd name="T49" fmla="*/ 679 h 2428"/>
                  <a:gd name="T50" fmla="*/ 170 w 2321"/>
                  <a:gd name="T51" fmla="*/ 666 h 2428"/>
                  <a:gd name="T52" fmla="*/ 1271 w 2321"/>
                  <a:gd name="T53" fmla="*/ 103 h 2428"/>
                  <a:gd name="T54" fmla="*/ 1310 w 2321"/>
                  <a:gd name="T55" fmla="*/ 82 h 2428"/>
                  <a:gd name="T56" fmla="*/ 1387 w 2321"/>
                  <a:gd name="T57" fmla="*/ 35 h 2428"/>
                  <a:gd name="T58" fmla="*/ 1425 w 2321"/>
                  <a:gd name="T59" fmla="*/ 0 h 2428"/>
                  <a:gd name="T60" fmla="*/ 1402 w 2321"/>
                  <a:gd name="T61" fmla="*/ 39 h 2428"/>
                  <a:gd name="T62" fmla="*/ 1371 w 2321"/>
                  <a:gd name="T63" fmla="*/ 134 h 2428"/>
                  <a:gd name="T64" fmla="*/ 1355 w 2321"/>
                  <a:gd name="T65" fmla="*/ 245 h 2428"/>
                  <a:gd name="T66" fmla="*/ 1355 w 2321"/>
                  <a:gd name="T67" fmla="*/ 369 h 2428"/>
                  <a:gd name="T68" fmla="*/ 1369 w 2321"/>
                  <a:gd name="T69" fmla="*/ 503 h 2428"/>
                  <a:gd name="T70" fmla="*/ 1398 w 2321"/>
                  <a:gd name="T71" fmla="*/ 646 h 2428"/>
                  <a:gd name="T72" fmla="*/ 1440 w 2321"/>
                  <a:gd name="T73" fmla="*/ 796 h 2428"/>
                  <a:gd name="T74" fmla="*/ 1495 w 2321"/>
                  <a:gd name="T75" fmla="*/ 947 h 2428"/>
                  <a:gd name="T76" fmla="*/ 1528 w 2321"/>
                  <a:gd name="T77" fmla="*/ 1025 h 2428"/>
                  <a:gd name="T78" fmla="*/ 1566 w 2321"/>
                  <a:gd name="T79" fmla="*/ 1105 h 2428"/>
                  <a:gd name="T80" fmla="*/ 1654 w 2321"/>
                  <a:gd name="T81" fmla="*/ 1254 h 2428"/>
                  <a:gd name="T82" fmla="*/ 1751 w 2321"/>
                  <a:gd name="T83" fmla="*/ 1385 h 2428"/>
                  <a:gd name="T84" fmla="*/ 1852 w 2321"/>
                  <a:gd name="T85" fmla="*/ 1500 h 2428"/>
                  <a:gd name="T86" fmla="*/ 1958 w 2321"/>
                  <a:gd name="T87" fmla="*/ 1595 h 2428"/>
                  <a:gd name="T88" fmla="*/ 2065 w 2321"/>
                  <a:gd name="T89" fmla="*/ 1672 h 2428"/>
                  <a:gd name="T90" fmla="*/ 2170 w 2321"/>
                  <a:gd name="T91" fmla="*/ 1728 h 2428"/>
                  <a:gd name="T92" fmla="*/ 2272 w 2321"/>
                  <a:gd name="T93" fmla="*/ 1761 h 2428"/>
                  <a:gd name="T94" fmla="*/ 2321 w 2321"/>
                  <a:gd name="T95" fmla="*/ 1767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1" h="2428">
                    <a:moveTo>
                      <a:pt x="2321" y="1767"/>
                    </a:moveTo>
                    <a:lnTo>
                      <a:pt x="2039" y="1895"/>
                    </a:lnTo>
                    <a:lnTo>
                      <a:pt x="1758" y="2023"/>
                    </a:lnTo>
                    <a:lnTo>
                      <a:pt x="1041" y="2408"/>
                    </a:lnTo>
                    <a:lnTo>
                      <a:pt x="1019" y="2417"/>
                    </a:lnTo>
                    <a:lnTo>
                      <a:pt x="972" y="2427"/>
                    </a:lnTo>
                    <a:lnTo>
                      <a:pt x="923" y="2428"/>
                    </a:lnTo>
                    <a:lnTo>
                      <a:pt x="871" y="2422"/>
                    </a:lnTo>
                    <a:lnTo>
                      <a:pt x="789" y="2398"/>
                    </a:lnTo>
                    <a:lnTo>
                      <a:pt x="674" y="2337"/>
                    </a:lnTo>
                    <a:lnTo>
                      <a:pt x="556" y="2249"/>
                    </a:lnTo>
                    <a:lnTo>
                      <a:pt x="439" y="2133"/>
                    </a:lnTo>
                    <a:lnTo>
                      <a:pt x="325" y="1993"/>
                    </a:lnTo>
                    <a:lnTo>
                      <a:pt x="220" y="1832"/>
                    </a:lnTo>
                    <a:lnTo>
                      <a:pt x="170" y="1742"/>
                    </a:lnTo>
                    <a:lnTo>
                      <a:pt x="130" y="1650"/>
                    </a:lnTo>
                    <a:lnTo>
                      <a:pt x="65" y="1473"/>
                    </a:lnTo>
                    <a:lnTo>
                      <a:pt x="22" y="1301"/>
                    </a:lnTo>
                    <a:lnTo>
                      <a:pt x="0" y="1143"/>
                    </a:lnTo>
                    <a:lnTo>
                      <a:pt x="0" y="999"/>
                    </a:lnTo>
                    <a:lnTo>
                      <a:pt x="22" y="873"/>
                    </a:lnTo>
                    <a:lnTo>
                      <a:pt x="52" y="794"/>
                    </a:lnTo>
                    <a:lnTo>
                      <a:pt x="79" y="748"/>
                    </a:lnTo>
                    <a:lnTo>
                      <a:pt x="112" y="711"/>
                    </a:lnTo>
                    <a:lnTo>
                      <a:pt x="150" y="679"/>
                    </a:lnTo>
                    <a:lnTo>
                      <a:pt x="170" y="666"/>
                    </a:lnTo>
                    <a:lnTo>
                      <a:pt x="1271" y="103"/>
                    </a:lnTo>
                    <a:lnTo>
                      <a:pt x="1310" y="82"/>
                    </a:lnTo>
                    <a:lnTo>
                      <a:pt x="1387" y="35"/>
                    </a:lnTo>
                    <a:lnTo>
                      <a:pt x="1425" y="0"/>
                    </a:lnTo>
                    <a:lnTo>
                      <a:pt x="1402" y="39"/>
                    </a:lnTo>
                    <a:lnTo>
                      <a:pt x="1371" y="134"/>
                    </a:lnTo>
                    <a:lnTo>
                      <a:pt x="1355" y="245"/>
                    </a:lnTo>
                    <a:lnTo>
                      <a:pt x="1355" y="369"/>
                    </a:lnTo>
                    <a:lnTo>
                      <a:pt x="1369" y="503"/>
                    </a:lnTo>
                    <a:lnTo>
                      <a:pt x="1398" y="646"/>
                    </a:lnTo>
                    <a:lnTo>
                      <a:pt x="1440" y="796"/>
                    </a:lnTo>
                    <a:lnTo>
                      <a:pt x="1495" y="947"/>
                    </a:lnTo>
                    <a:lnTo>
                      <a:pt x="1528" y="1025"/>
                    </a:lnTo>
                    <a:lnTo>
                      <a:pt x="1566" y="1105"/>
                    </a:lnTo>
                    <a:lnTo>
                      <a:pt x="1654" y="1254"/>
                    </a:lnTo>
                    <a:lnTo>
                      <a:pt x="1751" y="1385"/>
                    </a:lnTo>
                    <a:lnTo>
                      <a:pt x="1852" y="1500"/>
                    </a:lnTo>
                    <a:lnTo>
                      <a:pt x="1958" y="1595"/>
                    </a:lnTo>
                    <a:lnTo>
                      <a:pt x="2065" y="1672"/>
                    </a:lnTo>
                    <a:lnTo>
                      <a:pt x="2170" y="1728"/>
                    </a:lnTo>
                    <a:lnTo>
                      <a:pt x="2272" y="1761"/>
                    </a:lnTo>
                    <a:lnTo>
                      <a:pt x="2321" y="176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9" name="Freeform 65">
                <a:extLst>
                  <a:ext uri="{FF2B5EF4-FFF2-40B4-BE49-F238E27FC236}">
                    <a16:creationId xmlns:a16="http://schemas.microsoft.com/office/drawing/2014/main" xmlns="" id="{309DD203-20E4-4E2F-AADE-E0209ECDCAEE}"/>
                  </a:ext>
                </a:extLst>
              </p:cNvPr>
              <p:cNvSpPr>
                <a:spLocks/>
              </p:cNvSpPr>
              <p:nvPr/>
            </p:nvSpPr>
            <p:spPr bwMode="auto">
              <a:xfrm rot="591057">
                <a:off x="9967443" y="1117480"/>
                <a:ext cx="979758" cy="1428453"/>
              </a:xfrm>
              <a:custGeom>
                <a:avLst/>
                <a:gdLst>
                  <a:gd name="T0" fmla="*/ 2262 w 2714"/>
                  <a:gd name="T1" fmla="*/ 3921 h 3954"/>
                  <a:gd name="T2" fmla="*/ 2040 w 2714"/>
                  <a:gd name="T3" fmla="*/ 3954 h 3954"/>
                  <a:gd name="T4" fmla="*/ 1800 w 2714"/>
                  <a:gd name="T5" fmla="*/ 3908 h 3954"/>
                  <a:gd name="T6" fmla="*/ 1547 w 2714"/>
                  <a:gd name="T7" fmla="*/ 3791 h 3954"/>
                  <a:gd name="T8" fmla="*/ 1287 w 2714"/>
                  <a:gd name="T9" fmla="*/ 3606 h 3954"/>
                  <a:gd name="T10" fmla="*/ 1031 w 2714"/>
                  <a:gd name="T11" fmla="*/ 3363 h 3954"/>
                  <a:gd name="T12" fmla="*/ 783 w 2714"/>
                  <a:gd name="T13" fmla="*/ 3068 h 3954"/>
                  <a:gd name="T14" fmla="*/ 552 w 2714"/>
                  <a:gd name="T15" fmla="*/ 2723 h 3954"/>
                  <a:gd name="T16" fmla="*/ 393 w 2714"/>
                  <a:gd name="T17" fmla="*/ 2438 h 3954"/>
                  <a:gd name="T18" fmla="*/ 255 w 2714"/>
                  <a:gd name="T19" fmla="*/ 2143 h 3954"/>
                  <a:gd name="T20" fmla="*/ 120 w 2714"/>
                  <a:gd name="T21" fmla="*/ 1753 h 3954"/>
                  <a:gd name="T22" fmla="*/ 35 w 2714"/>
                  <a:gd name="T23" fmla="*/ 1380 h 3954"/>
                  <a:gd name="T24" fmla="*/ 0 w 2714"/>
                  <a:gd name="T25" fmla="*/ 1032 h 3954"/>
                  <a:gd name="T26" fmla="*/ 15 w 2714"/>
                  <a:gd name="T27" fmla="*/ 716 h 3954"/>
                  <a:gd name="T28" fmla="*/ 78 w 2714"/>
                  <a:gd name="T29" fmla="*/ 447 h 3954"/>
                  <a:gd name="T30" fmla="*/ 189 w 2714"/>
                  <a:gd name="T31" fmla="*/ 232 h 3954"/>
                  <a:gd name="T32" fmla="*/ 346 w 2714"/>
                  <a:gd name="T33" fmla="*/ 82 h 3954"/>
                  <a:gd name="T34" fmla="*/ 444 w 2714"/>
                  <a:gd name="T35" fmla="*/ 33 h 3954"/>
                  <a:gd name="T36" fmla="*/ 664 w 2714"/>
                  <a:gd name="T37" fmla="*/ 0 h 3954"/>
                  <a:gd name="T38" fmla="*/ 906 w 2714"/>
                  <a:gd name="T39" fmla="*/ 46 h 3954"/>
                  <a:gd name="T40" fmla="*/ 1159 w 2714"/>
                  <a:gd name="T41" fmla="*/ 163 h 3954"/>
                  <a:gd name="T42" fmla="*/ 1417 w 2714"/>
                  <a:gd name="T43" fmla="*/ 347 h 3954"/>
                  <a:gd name="T44" fmla="*/ 1675 w 2714"/>
                  <a:gd name="T45" fmla="*/ 591 h 3954"/>
                  <a:gd name="T46" fmla="*/ 1922 w 2714"/>
                  <a:gd name="T47" fmla="*/ 888 h 3954"/>
                  <a:gd name="T48" fmla="*/ 2154 w 2714"/>
                  <a:gd name="T49" fmla="*/ 1230 h 3954"/>
                  <a:gd name="T50" fmla="*/ 2313 w 2714"/>
                  <a:gd name="T51" fmla="*/ 1516 h 3954"/>
                  <a:gd name="T52" fmla="*/ 2449 w 2714"/>
                  <a:gd name="T53" fmla="*/ 1818 h 3954"/>
                  <a:gd name="T54" fmla="*/ 2589 w 2714"/>
                  <a:gd name="T55" fmla="*/ 2213 h 3954"/>
                  <a:gd name="T56" fmla="*/ 2677 w 2714"/>
                  <a:gd name="T57" fmla="*/ 2591 h 3954"/>
                  <a:gd name="T58" fmla="*/ 2714 w 2714"/>
                  <a:gd name="T59" fmla="*/ 2942 h 3954"/>
                  <a:gd name="T60" fmla="*/ 2701 w 2714"/>
                  <a:gd name="T61" fmla="*/ 3256 h 3954"/>
                  <a:gd name="T62" fmla="*/ 2639 w 2714"/>
                  <a:gd name="T63" fmla="*/ 3523 h 3954"/>
                  <a:gd name="T64" fmla="*/ 2526 w 2714"/>
                  <a:gd name="T65" fmla="*/ 3732 h 3954"/>
                  <a:gd name="T66" fmla="*/ 2361 w 2714"/>
                  <a:gd name="T67" fmla="*/ 3874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4" h="3954">
                    <a:moveTo>
                      <a:pt x="2313" y="3898"/>
                    </a:moveTo>
                    <a:lnTo>
                      <a:pt x="2262" y="3921"/>
                    </a:lnTo>
                    <a:lnTo>
                      <a:pt x="2154" y="3946"/>
                    </a:lnTo>
                    <a:lnTo>
                      <a:pt x="2040" y="3954"/>
                    </a:lnTo>
                    <a:lnTo>
                      <a:pt x="1922" y="3941"/>
                    </a:lnTo>
                    <a:lnTo>
                      <a:pt x="1800" y="3908"/>
                    </a:lnTo>
                    <a:lnTo>
                      <a:pt x="1675" y="3859"/>
                    </a:lnTo>
                    <a:lnTo>
                      <a:pt x="1547" y="3791"/>
                    </a:lnTo>
                    <a:lnTo>
                      <a:pt x="1417" y="3706"/>
                    </a:lnTo>
                    <a:lnTo>
                      <a:pt x="1287" y="3606"/>
                    </a:lnTo>
                    <a:lnTo>
                      <a:pt x="1159" y="3493"/>
                    </a:lnTo>
                    <a:lnTo>
                      <a:pt x="1031" y="3363"/>
                    </a:lnTo>
                    <a:lnTo>
                      <a:pt x="906" y="3222"/>
                    </a:lnTo>
                    <a:lnTo>
                      <a:pt x="783" y="3068"/>
                    </a:lnTo>
                    <a:lnTo>
                      <a:pt x="664" y="2900"/>
                    </a:lnTo>
                    <a:lnTo>
                      <a:pt x="552" y="2723"/>
                    </a:lnTo>
                    <a:lnTo>
                      <a:pt x="444" y="2536"/>
                    </a:lnTo>
                    <a:lnTo>
                      <a:pt x="393" y="2438"/>
                    </a:lnTo>
                    <a:lnTo>
                      <a:pt x="343" y="2340"/>
                    </a:lnTo>
                    <a:lnTo>
                      <a:pt x="255" y="2143"/>
                    </a:lnTo>
                    <a:lnTo>
                      <a:pt x="182" y="1947"/>
                    </a:lnTo>
                    <a:lnTo>
                      <a:pt x="120" y="1753"/>
                    </a:lnTo>
                    <a:lnTo>
                      <a:pt x="71" y="1565"/>
                    </a:lnTo>
                    <a:lnTo>
                      <a:pt x="35" y="1380"/>
                    </a:lnTo>
                    <a:lnTo>
                      <a:pt x="10" y="1202"/>
                    </a:lnTo>
                    <a:lnTo>
                      <a:pt x="0" y="1032"/>
                    </a:lnTo>
                    <a:lnTo>
                      <a:pt x="0" y="869"/>
                    </a:lnTo>
                    <a:lnTo>
                      <a:pt x="15" y="716"/>
                    </a:lnTo>
                    <a:lnTo>
                      <a:pt x="39" y="576"/>
                    </a:lnTo>
                    <a:lnTo>
                      <a:pt x="78" y="447"/>
                    </a:lnTo>
                    <a:lnTo>
                      <a:pt x="127" y="333"/>
                    </a:lnTo>
                    <a:lnTo>
                      <a:pt x="189" y="232"/>
                    </a:lnTo>
                    <a:lnTo>
                      <a:pt x="261" y="148"/>
                    </a:lnTo>
                    <a:lnTo>
                      <a:pt x="346" y="82"/>
                    </a:lnTo>
                    <a:lnTo>
                      <a:pt x="393" y="56"/>
                    </a:lnTo>
                    <a:lnTo>
                      <a:pt x="444" y="33"/>
                    </a:lnTo>
                    <a:lnTo>
                      <a:pt x="552" y="7"/>
                    </a:lnTo>
                    <a:lnTo>
                      <a:pt x="664" y="0"/>
                    </a:lnTo>
                    <a:lnTo>
                      <a:pt x="783" y="14"/>
                    </a:lnTo>
                    <a:lnTo>
                      <a:pt x="906" y="46"/>
                    </a:lnTo>
                    <a:lnTo>
                      <a:pt x="1031" y="96"/>
                    </a:lnTo>
                    <a:lnTo>
                      <a:pt x="1159" y="163"/>
                    </a:lnTo>
                    <a:lnTo>
                      <a:pt x="1287" y="248"/>
                    </a:lnTo>
                    <a:lnTo>
                      <a:pt x="1417" y="347"/>
                    </a:lnTo>
                    <a:lnTo>
                      <a:pt x="1547" y="461"/>
                    </a:lnTo>
                    <a:lnTo>
                      <a:pt x="1675" y="591"/>
                    </a:lnTo>
                    <a:lnTo>
                      <a:pt x="1800" y="732"/>
                    </a:lnTo>
                    <a:lnTo>
                      <a:pt x="1922" y="888"/>
                    </a:lnTo>
                    <a:lnTo>
                      <a:pt x="2040" y="1053"/>
                    </a:lnTo>
                    <a:lnTo>
                      <a:pt x="2154" y="1230"/>
                    </a:lnTo>
                    <a:lnTo>
                      <a:pt x="2262" y="1418"/>
                    </a:lnTo>
                    <a:lnTo>
                      <a:pt x="2313" y="1516"/>
                    </a:lnTo>
                    <a:lnTo>
                      <a:pt x="2361" y="1617"/>
                    </a:lnTo>
                    <a:lnTo>
                      <a:pt x="2449" y="1818"/>
                    </a:lnTo>
                    <a:lnTo>
                      <a:pt x="2526" y="2017"/>
                    </a:lnTo>
                    <a:lnTo>
                      <a:pt x="2589" y="2213"/>
                    </a:lnTo>
                    <a:lnTo>
                      <a:pt x="2639" y="2405"/>
                    </a:lnTo>
                    <a:lnTo>
                      <a:pt x="2677" y="2591"/>
                    </a:lnTo>
                    <a:lnTo>
                      <a:pt x="2701" y="2771"/>
                    </a:lnTo>
                    <a:lnTo>
                      <a:pt x="2714" y="2942"/>
                    </a:lnTo>
                    <a:lnTo>
                      <a:pt x="2714" y="3104"/>
                    </a:lnTo>
                    <a:lnTo>
                      <a:pt x="2701" y="3256"/>
                    </a:lnTo>
                    <a:lnTo>
                      <a:pt x="2677" y="3396"/>
                    </a:lnTo>
                    <a:lnTo>
                      <a:pt x="2639" y="3523"/>
                    </a:lnTo>
                    <a:lnTo>
                      <a:pt x="2589" y="3635"/>
                    </a:lnTo>
                    <a:lnTo>
                      <a:pt x="2526" y="3732"/>
                    </a:lnTo>
                    <a:lnTo>
                      <a:pt x="2449" y="3812"/>
                    </a:lnTo>
                    <a:lnTo>
                      <a:pt x="2361" y="3874"/>
                    </a:lnTo>
                    <a:lnTo>
                      <a:pt x="2313" y="3898"/>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0" name="Freeform 66">
                <a:extLst>
                  <a:ext uri="{FF2B5EF4-FFF2-40B4-BE49-F238E27FC236}">
                    <a16:creationId xmlns:a16="http://schemas.microsoft.com/office/drawing/2014/main" xmlns="" id="{3214AFB1-3A2D-4256-AC18-C5747B9BA042}"/>
                  </a:ext>
                </a:extLst>
              </p:cNvPr>
              <p:cNvSpPr>
                <a:spLocks/>
              </p:cNvSpPr>
              <p:nvPr/>
            </p:nvSpPr>
            <p:spPr bwMode="auto">
              <a:xfrm rot="591057">
                <a:off x="10052456" y="1646313"/>
                <a:ext cx="509388" cy="466036"/>
              </a:xfrm>
              <a:custGeom>
                <a:avLst/>
                <a:gdLst>
                  <a:gd name="T0" fmla="*/ 1331 w 1410"/>
                  <a:gd name="T1" fmla="*/ 342 h 1290"/>
                  <a:gd name="T2" fmla="*/ 1306 w 1410"/>
                  <a:gd name="T3" fmla="*/ 298 h 1290"/>
                  <a:gd name="T4" fmla="*/ 1254 w 1410"/>
                  <a:gd name="T5" fmla="*/ 220 h 1290"/>
                  <a:gd name="T6" fmla="*/ 1199 w 1410"/>
                  <a:gd name="T7" fmla="*/ 151 h 1290"/>
                  <a:gd name="T8" fmla="*/ 1142 w 1410"/>
                  <a:gd name="T9" fmla="*/ 94 h 1290"/>
                  <a:gd name="T10" fmla="*/ 1084 w 1410"/>
                  <a:gd name="T11" fmla="*/ 48 h 1290"/>
                  <a:gd name="T12" fmla="*/ 1027 w 1410"/>
                  <a:gd name="T13" fmla="*/ 16 h 1290"/>
                  <a:gd name="T14" fmla="*/ 972 w 1410"/>
                  <a:gd name="T15" fmla="*/ 0 h 1290"/>
                  <a:gd name="T16" fmla="*/ 920 w 1410"/>
                  <a:gd name="T17" fmla="*/ 0 h 1290"/>
                  <a:gd name="T18" fmla="*/ 896 w 1410"/>
                  <a:gd name="T19" fmla="*/ 9 h 1290"/>
                  <a:gd name="T20" fmla="*/ 0 w 1410"/>
                  <a:gd name="T21" fmla="*/ 418 h 1290"/>
                  <a:gd name="T22" fmla="*/ 29 w 1410"/>
                  <a:gd name="T23" fmla="*/ 535 h 1290"/>
                  <a:gd name="T24" fmla="*/ 101 w 1410"/>
                  <a:gd name="T25" fmla="*/ 768 h 1290"/>
                  <a:gd name="T26" fmla="*/ 171 w 1410"/>
                  <a:gd name="T27" fmla="*/ 939 h 1290"/>
                  <a:gd name="T28" fmla="*/ 228 w 1410"/>
                  <a:gd name="T29" fmla="*/ 1048 h 1290"/>
                  <a:gd name="T30" fmla="*/ 292 w 1410"/>
                  <a:gd name="T31" fmla="*/ 1150 h 1290"/>
                  <a:gd name="T32" fmla="*/ 367 w 1410"/>
                  <a:gd name="T33" fmla="*/ 1245 h 1290"/>
                  <a:gd name="T34" fmla="*/ 409 w 1410"/>
                  <a:gd name="T35" fmla="*/ 1290 h 1290"/>
                  <a:gd name="T36" fmla="*/ 1305 w 1410"/>
                  <a:gd name="T37" fmla="*/ 879 h 1290"/>
                  <a:gd name="T38" fmla="*/ 1328 w 1410"/>
                  <a:gd name="T39" fmla="*/ 860 h 1290"/>
                  <a:gd name="T40" fmla="*/ 1365 w 1410"/>
                  <a:gd name="T41" fmla="*/ 826 h 1290"/>
                  <a:gd name="T42" fmla="*/ 1381 w 1410"/>
                  <a:gd name="T43" fmla="*/ 795 h 1290"/>
                  <a:gd name="T44" fmla="*/ 1382 w 1410"/>
                  <a:gd name="T45" fmla="*/ 777 h 1290"/>
                  <a:gd name="T46" fmla="*/ 1391 w 1410"/>
                  <a:gd name="T47" fmla="*/ 758 h 1290"/>
                  <a:gd name="T48" fmla="*/ 1403 w 1410"/>
                  <a:gd name="T49" fmla="*/ 715 h 1290"/>
                  <a:gd name="T50" fmla="*/ 1410 w 1410"/>
                  <a:gd name="T51" fmla="*/ 643 h 1290"/>
                  <a:gd name="T52" fmla="*/ 1395 w 1410"/>
                  <a:gd name="T53" fmla="*/ 532 h 1290"/>
                  <a:gd name="T54" fmla="*/ 1358 w 1410"/>
                  <a:gd name="T55" fmla="*/ 408 h 1290"/>
                  <a:gd name="T56" fmla="*/ 1331 w 1410"/>
                  <a:gd name="T57" fmla="*/ 34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0" h="1290">
                    <a:moveTo>
                      <a:pt x="1331" y="342"/>
                    </a:moveTo>
                    <a:lnTo>
                      <a:pt x="1306" y="298"/>
                    </a:lnTo>
                    <a:lnTo>
                      <a:pt x="1254" y="220"/>
                    </a:lnTo>
                    <a:lnTo>
                      <a:pt x="1199" y="151"/>
                    </a:lnTo>
                    <a:lnTo>
                      <a:pt x="1142" y="94"/>
                    </a:lnTo>
                    <a:lnTo>
                      <a:pt x="1084" y="48"/>
                    </a:lnTo>
                    <a:lnTo>
                      <a:pt x="1027" y="16"/>
                    </a:lnTo>
                    <a:lnTo>
                      <a:pt x="972" y="0"/>
                    </a:lnTo>
                    <a:lnTo>
                      <a:pt x="920" y="0"/>
                    </a:lnTo>
                    <a:lnTo>
                      <a:pt x="896" y="9"/>
                    </a:lnTo>
                    <a:lnTo>
                      <a:pt x="0" y="418"/>
                    </a:lnTo>
                    <a:lnTo>
                      <a:pt x="29" y="535"/>
                    </a:lnTo>
                    <a:lnTo>
                      <a:pt x="101" y="768"/>
                    </a:lnTo>
                    <a:lnTo>
                      <a:pt x="171" y="939"/>
                    </a:lnTo>
                    <a:lnTo>
                      <a:pt x="228" y="1048"/>
                    </a:lnTo>
                    <a:lnTo>
                      <a:pt x="292" y="1150"/>
                    </a:lnTo>
                    <a:lnTo>
                      <a:pt x="367" y="1245"/>
                    </a:lnTo>
                    <a:lnTo>
                      <a:pt x="409" y="1290"/>
                    </a:lnTo>
                    <a:lnTo>
                      <a:pt x="1305" y="879"/>
                    </a:lnTo>
                    <a:lnTo>
                      <a:pt x="1328" y="860"/>
                    </a:lnTo>
                    <a:lnTo>
                      <a:pt x="1365" y="826"/>
                    </a:lnTo>
                    <a:lnTo>
                      <a:pt x="1381" y="795"/>
                    </a:lnTo>
                    <a:lnTo>
                      <a:pt x="1382" y="777"/>
                    </a:lnTo>
                    <a:lnTo>
                      <a:pt x="1391" y="758"/>
                    </a:lnTo>
                    <a:lnTo>
                      <a:pt x="1403" y="715"/>
                    </a:lnTo>
                    <a:lnTo>
                      <a:pt x="1410" y="643"/>
                    </a:lnTo>
                    <a:lnTo>
                      <a:pt x="1395" y="532"/>
                    </a:lnTo>
                    <a:lnTo>
                      <a:pt x="1358" y="408"/>
                    </a:lnTo>
                    <a:lnTo>
                      <a:pt x="1331" y="342"/>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1" name="Freeform 67">
                <a:extLst>
                  <a:ext uri="{FF2B5EF4-FFF2-40B4-BE49-F238E27FC236}">
                    <a16:creationId xmlns:a16="http://schemas.microsoft.com/office/drawing/2014/main" xmlns="" id="{54B5E4CC-380B-48C1-A925-66AAD323E211}"/>
                  </a:ext>
                </a:extLst>
              </p:cNvPr>
              <p:cNvSpPr>
                <a:spLocks noEditPoints="1"/>
              </p:cNvSpPr>
              <p:nvPr/>
            </p:nvSpPr>
            <p:spPr bwMode="auto">
              <a:xfrm rot="591057">
                <a:off x="9911987" y="1076896"/>
                <a:ext cx="1083804" cy="1523828"/>
              </a:xfrm>
              <a:custGeom>
                <a:avLst/>
                <a:gdLst>
                  <a:gd name="T0" fmla="*/ 620 w 3000"/>
                  <a:gd name="T1" fmla="*/ 292 h 4218"/>
                  <a:gd name="T2" fmla="*/ 505 w 3000"/>
                  <a:gd name="T3" fmla="*/ 374 h 4218"/>
                  <a:gd name="T4" fmla="*/ 361 w 3000"/>
                  <a:gd name="T5" fmla="*/ 603 h 4218"/>
                  <a:gd name="T6" fmla="*/ 310 w 3000"/>
                  <a:gd name="T7" fmla="*/ 828 h 4218"/>
                  <a:gd name="T8" fmla="*/ 314 w 3000"/>
                  <a:gd name="T9" fmla="*/ 1321 h 4218"/>
                  <a:gd name="T10" fmla="*/ 502 w 3000"/>
                  <a:gd name="T11" fmla="*/ 2082 h 4218"/>
                  <a:gd name="T12" fmla="*/ 716 w 3000"/>
                  <a:gd name="T13" fmla="*/ 2564 h 4218"/>
                  <a:gd name="T14" fmla="*/ 1025 w 3000"/>
                  <a:gd name="T15" fmla="*/ 3060 h 4218"/>
                  <a:gd name="T16" fmla="*/ 1371 w 3000"/>
                  <a:gd name="T17" fmla="*/ 3461 h 4218"/>
                  <a:gd name="T18" fmla="*/ 1726 w 3000"/>
                  <a:gd name="T19" fmla="*/ 3749 h 4218"/>
                  <a:gd name="T20" fmla="*/ 2066 w 3000"/>
                  <a:gd name="T21" fmla="*/ 3901 h 4218"/>
                  <a:gd name="T22" fmla="*/ 2365 w 3000"/>
                  <a:gd name="T23" fmla="*/ 3900 h 4218"/>
                  <a:gd name="T24" fmla="*/ 2448 w 3000"/>
                  <a:gd name="T25" fmla="*/ 3861 h 4218"/>
                  <a:gd name="T26" fmla="*/ 2645 w 3000"/>
                  <a:gd name="T27" fmla="*/ 3631 h 4218"/>
                  <a:gd name="T28" fmla="*/ 2701 w 3000"/>
                  <a:gd name="T29" fmla="*/ 3445 h 4218"/>
                  <a:gd name="T30" fmla="*/ 2730 w 3000"/>
                  <a:gd name="T31" fmla="*/ 3089 h 4218"/>
                  <a:gd name="T32" fmla="*/ 2609 w 3000"/>
                  <a:gd name="T33" fmla="*/ 2357 h 4218"/>
                  <a:gd name="T34" fmla="*/ 2358 w 3000"/>
                  <a:gd name="T35" fmla="*/ 1704 h 4218"/>
                  <a:gd name="T36" fmla="*/ 2114 w 3000"/>
                  <a:gd name="T37" fmla="*/ 1295 h 4218"/>
                  <a:gd name="T38" fmla="*/ 1788 w 3000"/>
                  <a:gd name="T39" fmla="*/ 873 h 4218"/>
                  <a:gd name="T40" fmla="*/ 1447 w 3000"/>
                  <a:gd name="T41" fmla="*/ 546 h 4218"/>
                  <a:gd name="T42" fmla="*/ 1111 w 3000"/>
                  <a:gd name="T43" fmla="*/ 334 h 4218"/>
                  <a:gd name="T44" fmla="*/ 805 w 3000"/>
                  <a:gd name="T45" fmla="*/ 253 h 4218"/>
                  <a:gd name="T46" fmla="*/ 2409 w 3000"/>
                  <a:gd name="T47" fmla="*/ 4190 h 4218"/>
                  <a:gd name="T48" fmla="*/ 2106 w 3000"/>
                  <a:gd name="T49" fmla="*/ 4214 h 4218"/>
                  <a:gd name="T50" fmla="*/ 1716 w 3000"/>
                  <a:gd name="T51" fmla="*/ 4093 h 4218"/>
                  <a:gd name="T52" fmla="*/ 1316 w 3000"/>
                  <a:gd name="T53" fmla="*/ 3825 h 4218"/>
                  <a:gd name="T54" fmla="*/ 927 w 3000"/>
                  <a:gd name="T55" fmla="*/ 3429 h 4218"/>
                  <a:gd name="T56" fmla="*/ 572 w 3000"/>
                  <a:gd name="T57" fmla="*/ 2919 h 4218"/>
                  <a:gd name="T58" fmla="*/ 343 w 3000"/>
                  <a:gd name="T59" fmla="*/ 2482 h 4218"/>
                  <a:gd name="T60" fmla="*/ 59 w 3000"/>
                  <a:gd name="T61" fmla="*/ 1629 h 4218"/>
                  <a:gd name="T62" fmla="*/ 0 w 3000"/>
                  <a:gd name="T63" fmla="*/ 1044 h 4218"/>
                  <a:gd name="T64" fmla="*/ 37 w 3000"/>
                  <a:gd name="T65" fmla="*/ 703 h 4218"/>
                  <a:gd name="T66" fmla="*/ 95 w 3000"/>
                  <a:gd name="T67" fmla="*/ 510 h 4218"/>
                  <a:gd name="T68" fmla="*/ 220 w 3000"/>
                  <a:gd name="T69" fmla="*/ 291 h 4218"/>
                  <a:gd name="T70" fmla="*/ 423 w 3000"/>
                  <a:gd name="T71" fmla="*/ 105 h 4218"/>
                  <a:gd name="T72" fmla="*/ 669 w 3000"/>
                  <a:gd name="T73" fmla="*/ 10 h 4218"/>
                  <a:gd name="T74" fmla="*/ 1065 w 3000"/>
                  <a:gd name="T75" fmla="*/ 41 h 4218"/>
                  <a:gd name="T76" fmla="*/ 1487 w 3000"/>
                  <a:gd name="T77" fmla="*/ 246 h 4218"/>
                  <a:gd name="T78" fmla="*/ 1908 w 3000"/>
                  <a:gd name="T79" fmla="*/ 605 h 4218"/>
                  <a:gd name="T80" fmla="*/ 2301 w 3000"/>
                  <a:gd name="T81" fmla="*/ 1099 h 4218"/>
                  <a:gd name="T82" fmla="*/ 2589 w 3000"/>
                  <a:gd name="T83" fmla="*/ 1602 h 4218"/>
                  <a:gd name="T84" fmla="*/ 2872 w 3000"/>
                  <a:gd name="T85" fmla="*/ 2321 h 4218"/>
                  <a:gd name="T86" fmla="*/ 2999 w 3000"/>
                  <a:gd name="T87" fmla="*/ 3061 h 4218"/>
                  <a:gd name="T88" fmla="*/ 2983 w 3000"/>
                  <a:gd name="T89" fmla="*/ 3417 h 4218"/>
                  <a:gd name="T90" fmla="*/ 2921 w 3000"/>
                  <a:gd name="T91" fmla="*/ 3677 h 4218"/>
                  <a:gd name="T92" fmla="*/ 2829 w 3000"/>
                  <a:gd name="T93" fmla="*/ 3871 h 4218"/>
                  <a:gd name="T94" fmla="*/ 2671 w 3000"/>
                  <a:gd name="T95" fmla="*/ 4053 h 4218"/>
                  <a:gd name="T96" fmla="*/ 2511 w 3000"/>
                  <a:gd name="T97" fmla="*/ 4164 h 4218"/>
                  <a:gd name="T98" fmla="*/ 2409 w 3000"/>
                  <a:gd name="T99" fmla="*/ 4190 h 4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00" h="4218">
                    <a:moveTo>
                      <a:pt x="668" y="270"/>
                    </a:moveTo>
                    <a:lnTo>
                      <a:pt x="649" y="273"/>
                    </a:lnTo>
                    <a:lnTo>
                      <a:pt x="620" y="292"/>
                    </a:lnTo>
                    <a:lnTo>
                      <a:pt x="618" y="296"/>
                    </a:lnTo>
                    <a:lnTo>
                      <a:pt x="579" y="317"/>
                    </a:lnTo>
                    <a:lnTo>
                      <a:pt x="505" y="374"/>
                    </a:lnTo>
                    <a:lnTo>
                      <a:pt x="438" y="451"/>
                    </a:lnTo>
                    <a:lnTo>
                      <a:pt x="383" y="547"/>
                    </a:lnTo>
                    <a:lnTo>
                      <a:pt x="361" y="603"/>
                    </a:lnTo>
                    <a:lnTo>
                      <a:pt x="348" y="645"/>
                    </a:lnTo>
                    <a:lnTo>
                      <a:pt x="325" y="733"/>
                    </a:lnTo>
                    <a:lnTo>
                      <a:pt x="310" y="828"/>
                    </a:lnTo>
                    <a:lnTo>
                      <a:pt x="299" y="929"/>
                    </a:lnTo>
                    <a:lnTo>
                      <a:pt x="297" y="1090"/>
                    </a:lnTo>
                    <a:lnTo>
                      <a:pt x="314" y="1321"/>
                    </a:lnTo>
                    <a:lnTo>
                      <a:pt x="356" y="1566"/>
                    </a:lnTo>
                    <a:lnTo>
                      <a:pt x="417" y="1821"/>
                    </a:lnTo>
                    <a:lnTo>
                      <a:pt x="502" y="2082"/>
                    </a:lnTo>
                    <a:lnTo>
                      <a:pt x="608" y="2344"/>
                    </a:lnTo>
                    <a:lnTo>
                      <a:pt x="668" y="2474"/>
                    </a:lnTo>
                    <a:lnTo>
                      <a:pt x="716" y="2564"/>
                    </a:lnTo>
                    <a:lnTo>
                      <a:pt x="813" y="2739"/>
                    </a:lnTo>
                    <a:lnTo>
                      <a:pt x="917" y="2903"/>
                    </a:lnTo>
                    <a:lnTo>
                      <a:pt x="1025" y="3060"/>
                    </a:lnTo>
                    <a:lnTo>
                      <a:pt x="1137" y="3204"/>
                    </a:lnTo>
                    <a:lnTo>
                      <a:pt x="1253" y="3338"/>
                    </a:lnTo>
                    <a:lnTo>
                      <a:pt x="1371" y="3461"/>
                    </a:lnTo>
                    <a:lnTo>
                      <a:pt x="1489" y="3570"/>
                    </a:lnTo>
                    <a:lnTo>
                      <a:pt x="1608" y="3667"/>
                    </a:lnTo>
                    <a:lnTo>
                      <a:pt x="1726" y="3749"/>
                    </a:lnTo>
                    <a:lnTo>
                      <a:pt x="1843" y="3815"/>
                    </a:lnTo>
                    <a:lnTo>
                      <a:pt x="1957" y="3867"/>
                    </a:lnTo>
                    <a:lnTo>
                      <a:pt x="2066" y="3901"/>
                    </a:lnTo>
                    <a:lnTo>
                      <a:pt x="2171" y="3919"/>
                    </a:lnTo>
                    <a:lnTo>
                      <a:pt x="2272" y="3919"/>
                    </a:lnTo>
                    <a:lnTo>
                      <a:pt x="2365" y="3900"/>
                    </a:lnTo>
                    <a:lnTo>
                      <a:pt x="2409" y="3883"/>
                    </a:lnTo>
                    <a:lnTo>
                      <a:pt x="2409" y="3883"/>
                    </a:lnTo>
                    <a:lnTo>
                      <a:pt x="2448" y="3861"/>
                    </a:lnTo>
                    <a:lnTo>
                      <a:pt x="2522" y="3803"/>
                    </a:lnTo>
                    <a:lnTo>
                      <a:pt x="2589" y="3727"/>
                    </a:lnTo>
                    <a:lnTo>
                      <a:pt x="2645" y="3631"/>
                    </a:lnTo>
                    <a:lnTo>
                      <a:pt x="2665" y="3574"/>
                    </a:lnTo>
                    <a:lnTo>
                      <a:pt x="2679" y="3533"/>
                    </a:lnTo>
                    <a:lnTo>
                      <a:pt x="2701" y="3445"/>
                    </a:lnTo>
                    <a:lnTo>
                      <a:pt x="2717" y="3350"/>
                    </a:lnTo>
                    <a:lnTo>
                      <a:pt x="2727" y="3249"/>
                    </a:lnTo>
                    <a:lnTo>
                      <a:pt x="2730" y="3089"/>
                    </a:lnTo>
                    <a:lnTo>
                      <a:pt x="2712" y="2857"/>
                    </a:lnTo>
                    <a:lnTo>
                      <a:pt x="2672" y="2612"/>
                    </a:lnTo>
                    <a:lnTo>
                      <a:pt x="2609" y="2357"/>
                    </a:lnTo>
                    <a:lnTo>
                      <a:pt x="2524" y="2097"/>
                    </a:lnTo>
                    <a:lnTo>
                      <a:pt x="2419" y="1835"/>
                    </a:lnTo>
                    <a:lnTo>
                      <a:pt x="2358" y="1704"/>
                    </a:lnTo>
                    <a:lnTo>
                      <a:pt x="2312" y="1619"/>
                    </a:lnTo>
                    <a:lnTo>
                      <a:pt x="2216" y="1453"/>
                    </a:lnTo>
                    <a:lnTo>
                      <a:pt x="2114" y="1295"/>
                    </a:lnTo>
                    <a:lnTo>
                      <a:pt x="2008" y="1145"/>
                    </a:lnTo>
                    <a:lnTo>
                      <a:pt x="1899" y="1004"/>
                    </a:lnTo>
                    <a:lnTo>
                      <a:pt x="1788" y="873"/>
                    </a:lnTo>
                    <a:lnTo>
                      <a:pt x="1674" y="753"/>
                    </a:lnTo>
                    <a:lnTo>
                      <a:pt x="1561" y="644"/>
                    </a:lnTo>
                    <a:lnTo>
                      <a:pt x="1447" y="546"/>
                    </a:lnTo>
                    <a:lnTo>
                      <a:pt x="1333" y="462"/>
                    </a:lnTo>
                    <a:lnTo>
                      <a:pt x="1222" y="390"/>
                    </a:lnTo>
                    <a:lnTo>
                      <a:pt x="1111" y="334"/>
                    </a:lnTo>
                    <a:lnTo>
                      <a:pt x="1006" y="291"/>
                    </a:lnTo>
                    <a:lnTo>
                      <a:pt x="903" y="265"/>
                    </a:lnTo>
                    <a:lnTo>
                      <a:pt x="805" y="253"/>
                    </a:lnTo>
                    <a:lnTo>
                      <a:pt x="713" y="260"/>
                    </a:lnTo>
                    <a:lnTo>
                      <a:pt x="668" y="270"/>
                    </a:lnTo>
                    <a:close/>
                    <a:moveTo>
                      <a:pt x="2409" y="4190"/>
                    </a:moveTo>
                    <a:lnTo>
                      <a:pt x="2351" y="4204"/>
                    </a:lnTo>
                    <a:lnTo>
                      <a:pt x="2232" y="4218"/>
                    </a:lnTo>
                    <a:lnTo>
                      <a:pt x="2106" y="4214"/>
                    </a:lnTo>
                    <a:lnTo>
                      <a:pt x="1978" y="4191"/>
                    </a:lnTo>
                    <a:lnTo>
                      <a:pt x="1849" y="4151"/>
                    </a:lnTo>
                    <a:lnTo>
                      <a:pt x="1716" y="4093"/>
                    </a:lnTo>
                    <a:lnTo>
                      <a:pt x="1582" y="4020"/>
                    </a:lnTo>
                    <a:lnTo>
                      <a:pt x="1448" y="3930"/>
                    </a:lnTo>
                    <a:lnTo>
                      <a:pt x="1316" y="3825"/>
                    </a:lnTo>
                    <a:lnTo>
                      <a:pt x="1183" y="3707"/>
                    </a:lnTo>
                    <a:lnTo>
                      <a:pt x="1054" y="3574"/>
                    </a:lnTo>
                    <a:lnTo>
                      <a:pt x="927" y="3429"/>
                    </a:lnTo>
                    <a:lnTo>
                      <a:pt x="803" y="3270"/>
                    </a:lnTo>
                    <a:lnTo>
                      <a:pt x="685" y="3100"/>
                    </a:lnTo>
                    <a:lnTo>
                      <a:pt x="572" y="2919"/>
                    </a:lnTo>
                    <a:lnTo>
                      <a:pt x="464" y="2727"/>
                    </a:lnTo>
                    <a:lnTo>
                      <a:pt x="413" y="2626"/>
                    </a:lnTo>
                    <a:lnTo>
                      <a:pt x="343" y="2482"/>
                    </a:lnTo>
                    <a:lnTo>
                      <a:pt x="223" y="2194"/>
                    </a:lnTo>
                    <a:lnTo>
                      <a:pt x="128" y="1909"/>
                    </a:lnTo>
                    <a:lnTo>
                      <a:pt x="59" y="1629"/>
                    </a:lnTo>
                    <a:lnTo>
                      <a:pt x="16" y="1360"/>
                    </a:lnTo>
                    <a:lnTo>
                      <a:pt x="1" y="1168"/>
                    </a:lnTo>
                    <a:lnTo>
                      <a:pt x="0" y="1044"/>
                    </a:lnTo>
                    <a:lnTo>
                      <a:pt x="6" y="925"/>
                    </a:lnTo>
                    <a:lnTo>
                      <a:pt x="19" y="811"/>
                    </a:lnTo>
                    <a:lnTo>
                      <a:pt x="37" y="703"/>
                    </a:lnTo>
                    <a:lnTo>
                      <a:pt x="63" y="600"/>
                    </a:lnTo>
                    <a:lnTo>
                      <a:pt x="81" y="551"/>
                    </a:lnTo>
                    <a:lnTo>
                      <a:pt x="95" y="510"/>
                    </a:lnTo>
                    <a:lnTo>
                      <a:pt x="131" y="430"/>
                    </a:lnTo>
                    <a:lnTo>
                      <a:pt x="173" y="357"/>
                    </a:lnTo>
                    <a:lnTo>
                      <a:pt x="220" y="291"/>
                    </a:lnTo>
                    <a:lnTo>
                      <a:pt x="274" y="232"/>
                    </a:lnTo>
                    <a:lnTo>
                      <a:pt x="331" y="177"/>
                    </a:lnTo>
                    <a:lnTo>
                      <a:pt x="423" y="105"/>
                    </a:lnTo>
                    <a:lnTo>
                      <a:pt x="489" y="66"/>
                    </a:lnTo>
                    <a:lnTo>
                      <a:pt x="547" y="41"/>
                    </a:lnTo>
                    <a:lnTo>
                      <a:pt x="669" y="10"/>
                    </a:lnTo>
                    <a:lnTo>
                      <a:pt x="798" y="0"/>
                    </a:lnTo>
                    <a:lnTo>
                      <a:pt x="930" y="11"/>
                    </a:lnTo>
                    <a:lnTo>
                      <a:pt x="1065" y="41"/>
                    </a:lnTo>
                    <a:lnTo>
                      <a:pt x="1205" y="92"/>
                    </a:lnTo>
                    <a:lnTo>
                      <a:pt x="1346" y="159"/>
                    </a:lnTo>
                    <a:lnTo>
                      <a:pt x="1487" y="246"/>
                    </a:lnTo>
                    <a:lnTo>
                      <a:pt x="1628" y="348"/>
                    </a:lnTo>
                    <a:lnTo>
                      <a:pt x="1769" y="469"/>
                    </a:lnTo>
                    <a:lnTo>
                      <a:pt x="1908" y="605"/>
                    </a:lnTo>
                    <a:lnTo>
                      <a:pt x="2043" y="755"/>
                    </a:lnTo>
                    <a:lnTo>
                      <a:pt x="2174" y="920"/>
                    </a:lnTo>
                    <a:lnTo>
                      <a:pt x="2301" y="1099"/>
                    </a:lnTo>
                    <a:lnTo>
                      <a:pt x="2422" y="1291"/>
                    </a:lnTo>
                    <a:lnTo>
                      <a:pt x="2535" y="1495"/>
                    </a:lnTo>
                    <a:lnTo>
                      <a:pt x="2589" y="1602"/>
                    </a:lnTo>
                    <a:lnTo>
                      <a:pt x="2658" y="1746"/>
                    </a:lnTo>
                    <a:lnTo>
                      <a:pt x="2779" y="2036"/>
                    </a:lnTo>
                    <a:lnTo>
                      <a:pt x="2872" y="2321"/>
                    </a:lnTo>
                    <a:lnTo>
                      <a:pt x="2943" y="2600"/>
                    </a:lnTo>
                    <a:lnTo>
                      <a:pt x="2986" y="2870"/>
                    </a:lnTo>
                    <a:lnTo>
                      <a:pt x="2999" y="3061"/>
                    </a:lnTo>
                    <a:lnTo>
                      <a:pt x="3000" y="3185"/>
                    </a:lnTo>
                    <a:lnTo>
                      <a:pt x="2996" y="3303"/>
                    </a:lnTo>
                    <a:lnTo>
                      <a:pt x="2983" y="3417"/>
                    </a:lnTo>
                    <a:lnTo>
                      <a:pt x="2964" y="3527"/>
                    </a:lnTo>
                    <a:lnTo>
                      <a:pt x="2937" y="3629"/>
                    </a:lnTo>
                    <a:lnTo>
                      <a:pt x="2921" y="3677"/>
                    </a:lnTo>
                    <a:lnTo>
                      <a:pt x="2907" y="3720"/>
                    </a:lnTo>
                    <a:lnTo>
                      <a:pt x="2871" y="3799"/>
                    </a:lnTo>
                    <a:lnTo>
                      <a:pt x="2829" y="3871"/>
                    </a:lnTo>
                    <a:lnTo>
                      <a:pt x="2780" y="3937"/>
                    </a:lnTo>
                    <a:lnTo>
                      <a:pt x="2728" y="3998"/>
                    </a:lnTo>
                    <a:lnTo>
                      <a:pt x="2671" y="4053"/>
                    </a:lnTo>
                    <a:lnTo>
                      <a:pt x="2579" y="4123"/>
                    </a:lnTo>
                    <a:lnTo>
                      <a:pt x="2511" y="4164"/>
                    </a:lnTo>
                    <a:lnTo>
                      <a:pt x="2511" y="4164"/>
                    </a:lnTo>
                    <a:lnTo>
                      <a:pt x="2492" y="4164"/>
                    </a:lnTo>
                    <a:lnTo>
                      <a:pt x="2445" y="4174"/>
                    </a:lnTo>
                    <a:lnTo>
                      <a:pt x="2409" y="419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2" name="Freeform 68">
                <a:extLst>
                  <a:ext uri="{FF2B5EF4-FFF2-40B4-BE49-F238E27FC236}">
                    <a16:creationId xmlns:a16="http://schemas.microsoft.com/office/drawing/2014/main" xmlns="" id="{B465C84C-3328-4524-B1DA-291CD84294D7}"/>
                  </a:ext>
                </a:extLst>
              </p:cNvPr>
              <p:cNvSpPr>
                <a:spLocks/>
              </p:cNvSpPr>
              <p:nvPr/>
            </p:nvSpPr>
            <p:spPr bwMode="auto">
              <a:xfrm rot="591057">
                <a:off x="10347028" y="1670522"/>
                <a:ext cx="224348" cy="319722"/>
              </a:xfrm>
              <a:custGeom>
                <a:avLst/>
                <a:gdLst>
                  <a:gd name="T0" fmla="*/ 597 w 623"/>
                  <a:gd name="T1" fmla="*/ 780 h 886"/>
                  <a:gd name="T2" fmla="*/ 577 w 623"/>
                  <a:gd name="T3" fmla="*/ 816 h 886"/>
                  <a:gd name="T4" fmla="*/ 540 w 623"/>
                  <a:gd name="T5" fmla="*/ 863 h 886"/>
                  <a:gd name="T6" fmla="*/ 520 w 623"/>
                  <a:gd name="T7" fmla="*/ 882 h 886"/>
                  <a:gd name="T8" fmla="*/ 495 w 623"/>
                  <a:gd name="T9" fmla="*/ 882 h 886"/>
                  <a:gd name="T10" fmla="*/ 471 w 623"/>
                  <a:gd name="T11" fmla="*/ 886 h 886"/>
                  <a:gd name="T12" fmla="*/ 419 w 623"/>
                  <a:gd name="T13" fmla="*/ 882 h 886"/>
                  <a:gd name="T14" fmla="*/ 364 w 623"/>
                  <a:gd name="T15" fmla="*/ 863 h 886"/>
                  <a:gd name="T16" fmla="*/ 308 w 623"/>
                  <a:gd name="T17" fmla="*/ 833 h 886"/>
                  <a:gd name="T18" fmla="*/ 253 w 623"/>
                  <a:gd name="T19" fmla="*/ 790 h 886"/>
                  <a:gd name="T20" fmla="*/ 200 w 623"/>
                  <a:gd name="T21" fmla="*/ 735 h 886"/>
                  <a:gd name="T22" fmla="*/ 150 w 623"/>
                  <a:gd name="T23" fmla="*/ 669 h 886"/>
                  <a:gd name="T24" fmla="*/ 105 w 623"/>
                  <a:gd name="T25" fmla="*/ 592 h 886"/>
                  <a:gd name="T26" fmla="*/ 85 w 623"/>
                  <a:gd name="T27" fmla="*/ 549 h 886"/>
                  <a:gd name="T28" fmla="*/ 57 w 623"/>
                  <a:gd name="T29" fmla="*/ 491 h 886"/>
                  <a:gd name="T30" fmla="*/ 20 w 623"/>
                  <a:gd name="T31" fmla="*/ 378 h 886"/>
                  <a:gd name="T32" fmla="*/ 0 w 623"/>
                  <a:gd name="T33" fmla="*/ 267 h 886"/>
                  <a:gd name="T34" fmla="*/ 0 w 623"/>
                  <a:gd name="T35" fmla="*/ 163 h 886"/>
                  <a:gd name="T36" fmla="*/ 8 w 623"/>
                  <a:gd name="T37" fmla="*/ 114 h 886"/>
                  <a:gd name="T38" fmla="*/ 27 w 623"/>
                  <a:gd name="T39" fmla="*/ 79 h 886"/>
                  <a:gd name="T40" fmla="*/ 66 w 623"/>
                  <a:gd name="T41" fmla="*/ 30 h 886"/>
                  <a:gd name="T42" fmla="*/ 85 w 623"/>
                  <a:gd name="T43" fmla="*/ 12 h 886"/>
                  <a:gd name="T44" fmla="*/ 109 w 623"/>
                  <a:gd name="T45" fmla="*/ 3 h 886"/>
                  <a:gd name="T46" fmla="*/ 161 w 623"/>
                  <a:gd name="T47" fmla="*/ 0 h 886"/>
                  <a:gd name="T48" fmla="*/ 217 w 623"/>
                  <a:gd name="T49" fmla="*/ 13 h 886"/>
                  <a:gd name="T50" fmla="*/ 273 w 623"/>
                  <a:gd name="T51" fmla="*/ 42 h 886"/>
                  <a:gd name="T52" fmla="*/ 331 w 623"/>
                  <a:gd name="T53" fmla="*/ 85 h 886"/>
                  <a:gd name="T54" fmla="*/ 389 w 623"/>
                  <a:gd name="T55" fmla="*/ 143 h 886"/>
                  <a:gd name="T56" fmla="*/ 443 w 623"/>
                  <a:gd name="T57" fmla="*/ 213 h 886"/>
                  <a:gd name="T58" fmla="*/ 495 w 623"/>
                  <a:gd name="T59" fmla="*/ 297 h 886"/>
                  <a:gd name="T60" fmla="*/ 520 w 623"/>
                  <a:gd name="T61" fmla="*/ 345 h 886"/>
                  <a:gd name="T62" fmla="*/ 556 w 623"/>
                  <a:gd name="T63" fmla="*/ 411 h 886"/>
                  <a:gd name="T64" fmla="*/ 605 w 623"/>
                  <a:gd name="T65" fmla="*/ 535 h 886"/>
                  <a:gd name="T66" fmla="*/ 620 w 623"/>
                  <a:gd name="T67" fmla="*/ 618 h 886"/>
                  <a:gd name="T68" fmla="*/ 623 w 623"/>
                  <a:gd name="T69" fmla="*/ 670 h 886"/>
                  <a:gd name="T70" fmla="*/ 618 w 623"/>
                  <a:gd name="T71" fmla="*/ 718 h 886"/>
                  <a:gd name="T72" fmla="*/ 606 w 623"/>
                  <a:gd name="T73" fmla="*/ 761 h 886"/>
                  <a:gd name="T74" fmla="*/ 597 w 623"/>
                  <a:gd name="T75" fmla="*/ 78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3" h="886">
                    <a:moveTo>
                      <a:pt x="597" y="780"/>
                    </a:moveTo>
                    <a:lnTo>
                      <a:pt x="577" y="816"/>
                    </a:lnTo>
                    <a:lnTo>
                      <a:pt x="540" y="863"/>
                    </a:lnTo>
                    <a:lnTo>
                      <a:pt x="520" y="882"/>
                    </a:lnTo>
                    <a:lnTo>
                      <a:pt x="495" y="882"/>
                    </a:lnTo>
                    <a:lnTo>
                      <a:pt x="471" y="886"/>
                    </a:lnTo>
                    <a:lnTo>
                      <a:pt x="419" y="882"/>
                    </a:lnTo>
                    <a:lnTo>
                      <a:pt x="364" y="863"/>
                    </a:lnTo>
                    <a:lnTo>
                      <a:pt x="308" y="833"/>
                    </a:lnTo>
                    <a:lnTo>
                      <a:pt x="253" y="790"/>
                    </a:lnTo>
                    <a:lnTo>
                      <a:pt x="200" y="735"/>
                    </a:lnTo>
                    <a:lnTo>
                      <a:pt x="150" y="669"/>
                    </a:lnTo>
                    <a:lnTo>
                      <a:pt x="105" y="592"/>
                    </a:lnTo>
                    <a:lnTo>
                      <a:pt x="85" y="549"/>
                    </a:lnTo>
                    <a:lnTo>
                      <a:pt x="57" y="491"/>
                    </a:lnTo>
                    <a:lnTo>
                      <a:pt x="20" y="378"/>
                    </a:lnTo>
                    <a:lnTo>
                      <a:pt x="0" y="267"/>
                    </a:lnTo>
                    <a:lnTo>
                      <a:pt x="0" y="163"/>
                    </a:lnTo>
                    <a:lnTo>
                      <a:pt x="8" y="114"/>
                    </a:lnTo>
                    <a:lnTo>
                      <a:pt x="27" y="79"/>
                    </a:lnTo>
                    <a:lnTo>
                      <a:pt x="66" y="30"/>
                    </a:lnTo>
                    <a:lnTo>
                      <a:pt x="85" y="12"/>
                    </a:lnTo>
                    <a:lnTo>
                      <a:pt x="109" y="3"/>
                    </a:lnTo>
                    <a:lnTo>
                      <a:pt x="161" y="0"/>
                    </a:lnTo>
                    <a:lnTo>
                      <a:pt x="217" y="13"/>
                    </a:lnTo>
                    <a:lnTo>
                      <a:pt x="273" y="42"/>
                    </a:lnTo>
                    <a:lnTo>
                      <a:pt x="331" y="85"/>
                    </a:lnTo>
                    <a:lnTo>
                      <a:pt x="389" y="143"/>
                    </a:lnTo>
                    <a:lnTo>
                      <a:pt x="443" y="213"/>
                    </a:lnTo>
                    <a:lnTo>
                      <a:pt x="495" y="297"/>
                    </a:lnTo>
                    <a:lnTo>
                      <a:pt x="520" y="345"/>
                    </a:lnTo>
                    <a:lnTo>
                      <a:pt x="556" y="411"/>
                    </a:lnTo>
                    <a:lnTo>
                      <a:pt x="605" y="535"/>
                    </a:lnTo>
                    <a:lnTo>
                      <a:pt x="620" y="618"/>
                    </a:lnTo>
                    <a:lnTo>
                      <a:pt x="623" y="670"/>
                    </a:lnTo>
                    <a:lnTo>
                      <a:pt x="618" y="718"/>
                    </a:lnTo>
                    <a:lnTo>
                      <a:pt x="606" y="761"/>
                    </a:lnTo>
                    <a:lnTo>
                      <a:pt x="597" y="780"/>
                    </a:lnTo>
                    <a:close/>
                  </a:path>
                </a:pathLst>
              </a:custGeom>
              <a:solidFill>
                <a:srgbClr val="C0CC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3" name="Freeform 69">
                <a:extLst>
                  <a:ext uri="{FF2B5EF4-FFF2-40B4-BE49-F238E27FC236}">
                    <a16:creationId xmlns:a16="http://schemas.microsoft.com/office/drawing/2014/main" xmlns="" id="{8C55C8CE-E124-4D43-B474-DEE103004D74}"/>
                  </a:ext>
                </a:extLst>
              </p:cNvPr>
              <p:cNvSpPr>
                <a:spLocks/>
              </p:cNvSpPr>
              <p:nvPr/>
            </p:nvSpPr>
            <p:spPr bwMode="auto">
              <a:xfrm rot="591057">
                <a:off x="8728768" y="2436728"/>
                <a:ext cx="1025278" cy="1315737"/>
              </a:xfrm>
              <a:custGeom>
                <a:avLst/>
                <a:gdLst>
                  <a:gd name="T0" fmla="*/ 1808 w 2840"/>
                  <a:gd name="T1" fmla="*/ 582 h 3640"/>
                  <a:gd name="T2" fmla="*/ 1922 w 2840"/>
                  <a:gd name="T3" fmla="*/ 362 h 3640"/>
                  <a:gd name="T4" fmla="*/ 1945 w 2840"/>
                  <a:gd name="T5" fmla="*/ 336 h 3640"/>
                  <a:gd name="T6" fmla="*/ 2125 w 2840"/>
                  <a:gd name="T7" fmla="*/ 490 h 3640"/>
                  <a:gd name="T8" fmla="*/ 2189 w 2840"/>
                  <a:gd name="T9" fmla="*/ 454 h 3640"/>
                  <a:gd name="T10" fmla="*/ 2253 w 2840"/>
                  <a:gd name="T11" fmla="*/ 336 h 3640"/>
                  <a:gd name="T12" fmla="*/ 2282 w 2840"/>
                  <a:gd name="T13" fmla="*/ 190 h 3640"/>
                  <a:gd name="T14" fmla="*/ 2253 w 2840"/>
                  <a:gd name="T15" fmla="*/ 157 h 3640"/>
                  <a:gd name="T16" fmla="*/ 1843 w 2840"/>
                  <a:gd name="T17" fmla="*/ 3 h 3640"/>
                  <a:gd name="T18" fmla="*/ 1783 w 2840"/>
                  <a:gd name="T19" fmla="*/ 9 h 3640"/>
                  <a:gd name="T20" fmla="*/ 1688 w 2840"/>
                  <a:gd name="T21" fmla="*/ 79 h 3640"/>
                  <a:gd name="T22" fmla="*/ 1586 w 2840"/>
                  <a:gd name="T23" fmla="*/ 245 h 3640"/>
                  <a:gd name="T24" fmla="*/ 1408 w 2840"/>
                  <a:gd name="T25" fmla="*/ 566 h 3640"/>
                  <a:gd name="T26" fmla="*/ 1258 w 2840"/>
                  <a:gd name="T27" fmla="*/ 758 h 3640"/>
                  <a:gd name="T28" fmla="*/ 1203 w 2840"/>
                  <a:gd name="T29" fmla="*/ 873 h 3640"/>
                  <a:gd name="T30" fmla="*/ 1235 w 2840"/>
                  <a:gd name="T31" fmla="*/ 1186 h 3640"/>
                  <a:gd name="T32" fmla="*/ 1303 w 2840"/>
                  <a:gd name="T33" fmla="*/ 1731 h 3640"/>
                  <a:gd name="T34" fmla="*/ 1304 w 2840"/>
                  <a:gd name="T35" fmla="*/ 1820 h 3640"/>
                  <a:gd name="T36" fmla="*/ 1278 w 2840"/>
                  <a:gd name="T37" fmla="*/ 1925 h 3640"/>
                  <a:gd name="T38" fmla="*/ 1222 w 2840"/>
                  <a:gd name="T39" fmla="*/ 2024 h 3640"/>
                  <a:gd name="T40" fmla="*/ 1144 w 2840"/>
                  <a:gd name="T41" fmla="*/ 2101 h 3640"/>
                  <a:gd name="T42" fmla="*/ 1075 w 2840"/>
                  <a:gd name="T43" fmla="*/ 2130 h 3640"/>
                  <a:gd name="T44" fmla="*/ 930 w 2840"/>
                  <a:gd name="T45" fmla="*/ 2189 h 3640"/>
                  <a:gd name="T46" fmla="*/ 118 w 2840"/>
                  <a:gd name="T47" fmla="*/ 2625 h 3640"/>
                  <a:gd name="T48" fmla="*/ 384 w 2840"/>
                  <a:gd name="T49" fmla="*/ 3640 h 3640"/>
                  <a:gd name="T50" fmla="*/ 1126 w 2840"/>
                  <a:gd name="T51" fmla="*/ 3076 h 3640"/>
                  <a:gd name="T52" fmla="*/ 1339 w 2840"/>
                  <a:gd name="T53" fmla="*/ 2932 h 3640"/>
                  <a:gd name="T54" fmla="*/ 1786 w 2840"/>
                  <a:gd name="T55" fmla="*/ 2671 h 3640"/>
                  <a:gd name="T56" fmla="*/ 2034 w 2840"/>
                  <a:gd name="T57" fmla="*/ 2500 h 3640"/>
                  <a:gd name="T58" fmla="*/ 2110 w 2840"/>
                  <a:gd name="T59" fmla="*/ 2424 h 3640"/>
                  <a:gd name="T60" fmla="*/ 2215 w 2840"/>
                  <a:gd name="T61" fmla="*/ 2277 h 3640"/>
                  <a:gd name="T62" fmla="*/ 2299 w 2840"/>
                  <a:gd name="T63" fmla="*/ 2076 h 3640"/>
                  <a:gd name="T64" fmla="*/ 2405 w 2840"/>
                  <a:gd name="T65" fmla="*/ 1745 h 3640"/>
                  <a:gd name="T66" fmla="*/ 2500 w 2840"/>
                  <a:gd name="T67" fmla="*/ 1465 h 3640"/>
                  <a:gd name="T68" fmla="*/ 2560 w 2840"/>
                  <a:gd name="T69" fmla="*/ 1334 h 3640"/>
                  <a:gd name="T70" fmla="*/ 2693 w 2840"/>
                  <a:gd name="T71" fmla="*/ 1287 h 3640"/>
                  <a:gd name="T72" fmla="*/ 2737 w 2840"/>
                  <a:gd name="T73" fmla="*/ 1359 h 3640"/>
                  <a:gd name="T74" fmla="*/ 2745 w 2840"/>
                  <a:gd name="T75" fmla="*/ 1389 h 3640"/>
                  <a:gd name="T76" fmla="*/ 2804 w 2840"/>
                  <a:gd name="T77" fmla="*/ 1360 h 3640"/>
                  <a:gd name="T78" fmla="*/ 2824 w 2840"/>
                  <a:gd name="T79" fmla="*/ 1301 h 3640"/>
                  <a:gd name="T80" fmla="*/ 2840 w 2840"/>
                  <a:gd name="T81" fmla="*/ 1056 h 3640"/>
                  <a:gd name="T82" fmla="*/ 2837 w 2840"/>
                  <a:gd name="T83" fmla="*/ 1014 h 3640"/>
                  <a:gd name="T84" fmla="*/ 2777 w 2840"/>
                  <a:gd name="T85" fmla="*/ 934 h 3640"/>
                  <a:gd name="T86" fmla="*/ 2738 w 2840"/>
                  <a:gd name="T87" fmla="*/ 925 h 3640"/>
                  <a:gd name="T88" fmla="*/ 2738 w 2840"/>
                  <a:gd name="T89" fmla="*/ 826 h 3640"/>
                  <a:gd name="T90" fmla="*/ 2701 w 2840"/>
                  <a:gd name="T91" fmla="*/ 756 h 3640"/>
                  <a:gd name="T92" fmla="*/ 2673 w 2840"/>
                  <a:gd name="T93" fmla="*/ 736 h 3640"/>
                  <a:gd name="T94" fmla="*/ 2588 w 2840"/>
                  <a:gd name="T95" fmla="*/ 722 h 3640"/>
                  <a:gd name="T96" fmla="*/ 2483 w 2840"/>
                  <a:gd name="T97" fmla="*/ 746 h 3640"/>
                  <a:gd name="T98" fmla="*/ 2529 w 2840"/>
                  <a:gd name="T99" fmla="*/ 625 h 3640"/>
                  <a:gd name="T100" fmla="*/ 2535 w 2840"/>
                  <a:gd name="T101" fmla="*/ 542 h 3640"/>
                  <a:gd name="T102" fmla="*/ 2508 w 2840"/>
                  <a:gd name="T103" fmla="*/ 490 h 3640"/>
                  <a:gd name="T104" fmla="*/ 2413 w 2840"/>
                  <a:gd name="T105" fmla="*/ 432 h 3640"/>
                  <a:gd name="T106" fmla="*/ 2264 w 2840"/>
                  <a:gd name="T107" fmla="*/ 429 h 3640"/>
                  <a:gd name="T108" fmla="*/ 2181 w 2840"/>
                  <a:gd name="T109" fmla="*/ 452 h 3640"/>
                  <a:gd name="T110" fmla="*/ 1832 w 2840"/>
                  <a:gd name="T111" fmla="*/ 598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0" h="3640">
                    <a:moveTo>
                      <a:pt x="1792" y="618"/>
                    </a:moveTo>
                    <a:lnTo>
                      <a:pt x="1808" y="582"/>
                    </a:lnTo>
                    <a:lnTo>
                      <a:pt x="1886" y="424"/>
                    </a:lnTo>
                    <a:lnTo>
                      <a:pt x="1922" y="362"/>
                    </a:lnTo>
                    <a:lnTo>
                      <a:pt x="1939" y="339"/>
                    </a:lnTo>
                    <a:lnTo>
                      <a:pt x="1945" y="336"/>
                    </a:lnTo>
                    <a:lnTo>
                      <a:pt x="2022" y="336"/>
                    </a:lnTo>
                    <a:lnTo>
                      <a:pt x="2125" y="490"/>
                    </a:lnTo>
                    <a:lnTo>
                      <a:pt x="2133" y="490"/>
                    </a:lnTo>
                    <a:lnTo>
                      <a:pt x="2189" y="454"/>
                    </a:lnTo>
                    <a:lnTo>
                      <a:pt x="2233" y="389"/>
                    </a:lnTo>
                    <a:lnTo>
                      <a:pt x="2253" y="336"/>
                    </a:lnTo>
                    <a:lnTo>
                      <a:pt x="2272" y="252"/>
                    </a:lnTo>
                    <a:lnTo>
                      <a:pt x="2282" y="190"/>
                    </a:lnTo>
                    <a:lnTo>
                      <a:pt x="2269" y="166"/>
                    </a:lnTo>
                    <a:lnTo>
                      <a:pt x="2253" y="157"/>
                    </a:lnTo>
                    <a:lnTo>
                      <a:pt x="2022" y="66"/>
                    </a:lnTo>
                    <a:lnTo>
                      <a:pt x="1843" y="3"/>
                    </a:lnTo>
                    <a:lnTo>
                      <a:pt x="1837" y="0"/>
                    </a:lnTo>
                    <a:lnTo>
                      <a:pt x="1783" y="9"/>
                    </a:lnTo>
                    <a:lnTo>
                      <a:pt x="1726" y="45"/>
                    </a:lnTo>
                    <a:lnTo>
                      <a:pt x="1688" y="79"/>
                    </a:lnTo>
                    <a:lnTo>
                      <a:pt x="1658" y="123"/>
                    </a:lnTo>
                    <a:lnTo>
                      <a:pt x="1586" y="245"/>
                    </a:lnTo>
                    <a:lnTo>
                      <a:pt x="1471" y="454"/>
                    </a:lnTo>
                    <a:lnTo>
                      <a:pt x="1408" y="566"/>
                    </a:lnTo>
                    <a:lnTo>
                      <a:pt x="1347" y="643"/>
                    </a:lnTo>
                    <a:lnTo>
                      <a:pt x="1258" y="758"/>
                    </a:lnTo>
                    <a:lnTo>
                      <a:pt x="1215" y="836"/>
                    </a:lnTo>
                    <a:lnTo>
                      <a:pt x="1203" y="873"/>
                    </a:lnTo>
                    <a:lnTo>
                      <a:pt x="1206" y="938"/>
                    </a:lnTo>
                    <a:lnTo>
                      <a:pt x="1235" y="1186"/>
                    </a:lnTo>
                    <a:lnTo>
                      <a:pt x="1274" y="1484"/>
                    </a:lnTo>
                    <a:lnTo>
                      <a:pt x="1303" y="1731"/>
                    </a:lnTo>
                    <a:lnTo>
                      <a:pt x="1305" y="1795"/>
                    </a:lnTo>
                    <a:lnTo>
                      <a:pt x="1304" y="1820"/>
                    </a:lnTo>
                    <a:lnTo>
                      <a:pt x="1295" y="1872"/>
                    </a:lnTo>
                    <a:lnTo>
                      <a:pt x="1278" y="1925"/>
                    </a:lnTo>
                    <a:lnTo>
                      <a:pt x="1254" y="1977"/>
                    </a:lnTo>
                    <a:lnTo>
                      <a:pt x="1222" y="2024"/>
                    </a:lnTo>
                    <a:lnTo>
                      <a:pt x="1185" y="2066"/>
                    </a:lnTo>
                    <a:lnTo>
                      <a:pt x="1144" y="2101"/>
                    </a:lnTo>
                    <a:lnTo>
                      <a:pt x="1098" y="2122"/>
                    </a:lnTo>
                    <a:lnTo>
                      <a:pt x="1075" y="2130"/>
                    </a:lnTo>
                    <a:lnTo>
                      <a:pt x="1045" y="2138"/>
                    </a:lnTo>
                    <a:lnTo>
                      <a:pt x="930" y="2189"/>
                    </a:lnTo>
                    <a:lnTo>
                      <a:pt x="681" y="2317"/>
                    </a:lnTo>
                    <a:lnTo>
                      <a:pt x="118" y="2625"/>
                    </a:lnTo>
                    <a:lnTo>
                      <a:pt x="0" y="2693"/>
                    </a:lnTo>
                    <a:lnTo>
                      <a:pt x="384" y="3640"/>
                    </a:lnTo>
                    <a:lnTo>
                      <a:pt x="563" y="3500"/>
                    </a:lnTo>
                    <a:lnTo>
                      <a:pt x="1126" y="3076"/>
                    </a:lnTo>
                    <a:lnTo>
                      <a:pt x="1197" y="3026"/>
                    </a:lnTo>
                    <a:lnTo>
                      <a:pt x="1339" y="2932"/>
                    </a:lnTo>
                    <a:lnTo>
                      <a:pt x="1542" y="2811"/>
                    </a:lnTo>
                    <a:lnTo>
                      <a:pt x="1786" y="2671"/>
                    </a:lnTo>
                    <a:lnTo>
                      <a:pt x="1943" y="2571"/>
                    </a:lnTo>
                    <a:lnTo>
                      <a:pt x="2034" y="2500"/>
                    </a:lnTo>
                    <a:lnTo>
                      <a:pt x="2073" y="2462"/>
                    </a:lnTo>
                    <a:lnTo>
                      <a:pt x="2110" y="2424"/>
                    </a:lnTo>
                    <a:lnTo>
                      <a:pt x="2169" y="2350"/>
                    </a:lnTo>
                    <a:lnTo>
                      <a:pt x="2215" y="2277"/>
                    </a:lnTo>
                    <a:lnTo>
                      <a:pt x="2253" y="2202"/>
                    </a:lnTo>
                    <a:lnTo>
                      <a:pt x="2299" y="2076"/>
                    </a:lnTo>
                    <a:lnTo>
                      <a:pt x="2362" y="1873"/>
                    </a:lnTo>
                    <a:lnTo>
                      <a:pt x="2405" y="1745"/>
                    </a:lnTo>
                    <a:lnTo>
                      <a:pt x="2443" y="1628"/>
                    </a:lnTo>
                    <a:lnTo>
                      <a:pt x="2500" y="1465"/>
                    </a:lnTo>
                    <a:lnTo>
                      <a:pt x="2552" y="1344"/>
                    </a:lnTo>
                    <a:lnTo>
                      <a:pt x="2560" y="1334"/>
                    </a:lnTo>
                    <a:lnTo>
                      <a:pt x="2688" y="1284"/>
                    </a:lnTo>
                    <a:lnTo>
                      <a:pt x="2693" y="1287"/>
                    </a:lnTo>
                    <a:lnTo>
                      <a:pt x="2722" y="1320"/>
                    </a:lnTo>
                    <a:lnTo>
                      <a:pt x="2737" y="1359"/>
                    </a:lnTo>
                    <a:lnTo>
                      <a:pt x="2738" y="1386"/>
                    </a:lnTo>
                    <a:lnTo>
                      <a:pt x="2745" y="1389"/>
                    </a:lnTo>
                    <a:lnTo>
                      <a:pt x="2780" y="1386"/>
                    </a:lnTo>
                    <a:lnTo>
                      <a:pt x="2804" y="1360"/>
                    </a:lnTo>
                    <a:lnTo>
                      <a:pt x="2816" y="1334"/>
                    </a:lnTo>
                    <a:lnTo>
                      <a:pt x="2824" y="1301"/>
                    </a:lnTo>
                    <a:lnTo>
                      <a:pt x="2835" y="1205"/>
                    </a:lnTo>
                    <a:lnTo>
                      <a:pt x="2840" y="1056"/>
                    </a:lnTo>
                    <a:lnTo>
                      <a:pt x="2840" y="1027"/>
                    </a:lnTo>
                    <a:lnTo>
                      <a:pt x="2837" y="1014"/>
                    </a:lnTo>
                    <a:lnTo>
                      <a:pt x="2806" y="957"/>
                    </a:lnTo>
                    <a:lnTo>
                      <a:pt x="2777" y="934"/>
                    </a:lnTo>
                    <a:lnTo>
                      <a:pt x="2752" y="927"/>
                    </a:lnTo>
                    <a:lnTo>
                      <a:pt x="2738" y="925"/>
                    </a:lnTo>
                    <a:lnTo>
                      <a:pt x="2742" y="909"/>
                    </a:lnTo>
                    <a:lnTo>
                      <a:pt x="2738" y="826"/>
                    </a:lnTo>
                    <a:lnTo>
                      <a:pt x="2721" y="781"/>
                    </a:lnTo>
                    <a:lnTo>
                      <a:pt x="2701" y="756"/>
                    </a:lnTo>
                    <a:lnTo>
                      <a:pt x="2688" y="746"/>
                    </a:lnTo>
                    <a:lnTo>
                      <a:pt x="2673" y="736"/>
                    </a:lnTo>
                    <a:lnTo>
                      <a:pt x="2640" y="726"/>
                    </a:lnTo>
                    <a:lnTo>
                      <a:pt x="2588" y="722"/>
                    </a:lnTo>
                    <a:lnTo>
                      <a:pt x="2499" y="739"/>
                    </a:lnTo>
                    <a:lnTo>
                      <a:pt x="2483" y="746"/>
                    </a:lnTo>
                    <a:lnTo>
                      <a:pt x="2495" y="723"/>
                    </a:lnTo>
                    <a:lnTo>
                      <a:pt x="2529" y="625"/>
                    </a:lnTo>
                    <a:lnTo>
                      <a:pt x="2536" y="584"/>
                    </a:lnTo>
                    <a:lnTo>
                      <a:pt x="2535" y="542"/>
                    </a:lnTo>
                    <a:lnTo>
                      <a:pt x="2521" y="504"/>
                    </a:lnTo>
                    <a:lnTo>
                      <a:pt x="2508" y="490"/>
                    </a:lnTo>
                    <a:lnTo>
                      <a:pt x="2479" y="463"/>
                    </a:lnTo>
                    <a:lnTo>
                      <a:pt x="2413" y="432"/>
                    </a:lnTo>
                    <a:lnTo>
                      <a:pt x="2341" y="422"/>
                    </a:lnTo>
                    <a:lnTo>
                      <a:pt x="2264" y="429"/>
                    </a:lnTo>
                    <a:lnTo>
                      <a:pt x="2227" y="438"/>
                    </a:lnTo>
                    <a:lnTo>
                      <a:pt x="2181" y="452"/>
                    </a:lnTo>
                    <a:lnTo>
                      <a:pt x="2044" y="506"/>
                    </a:lnTo>
                    <a:lnTo>
                      <a:pt x="1832" y="598"/>
                    </a:lnTo>
                    <a:lnTo>
                      <a:pt x="1792" y="618"/>
                    </a:lnTo>
                    <a:close/>
                  </a:path>
                </a:pathLst>
              </a:custGeom>
              <a:solidFill>
                <a:srgbClr val="FACF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4" name="Freeform 70">
                <a:extLst>
                  <a:ext uri="{FF2B5EF4-FFF2-40B4-BE49-F238E27FC236}">
                    <a16:creationId xmlns:a16="http://schemas.microsoft.com/office/drawing/2014/main" xmlns="" id="{F8B1CA29-B4AB-41E1-BFD9-F11131627CBA}"/>
                  </a:ext>
                </a:extLst>
              </p:cNvPr>
              <p:cNvSpPr>
                <a:spLocks/>
              </p:cNvSpPr>
              <p:nvPr/>
            </p:nvSpPr>
            <p:spPr bwMode="auto">
              <a:xfrm rot="591057">
                <a:off x="8555582" y="3254242"/>
                <a:ext cx="352236" cy="527813"/>
              </a:xfrm>
              <a:custGeom>
                <a:avLst/>
                <a:gdLst>
                  <a:gd name="T0" fmla="*/ 589 w 974"/>
                  <a:gd name="T1" fmla="*/ 0 h 1461"/>
                  <a:gd name="T2" fmla="*/ 605 w 974"/>
                  <a:gd name="T3" fmla="*/ 84 h 1461"/>
                  <a:gd name="T4" fmla="*/ 707 w 974"/>
                  <a:gd name="T5" fmla="*/ 519 h 1461"/>
                  <a:gd name="T6" fmla="*/ 775 w 974"/>
                  <a:gd name="T7" fmla="*/ 743 h 1461"/>
                  <a:gd name="T8" fmla="*/ 821 w 974"/>
                  <a:gd name="T9" fmla="*/ 872 h 1461"/>
                  <a:gd name="T10" fmla="*/ 845 w 974"/>
                  <a:gd name="T11" fmla="*/ 922 h 1461"/>
                  <a:gd name="T12" fmla="*/ 974 w 974"/>
                  <a:gd name="T13" fmla="*/ 1179 h 1461"/>
                  <a:gd name="T14" fmla="*/ 0 w 974"/>
                  <a:gd name="T15" fmla="*/ 1461 h 1461"/>
                  <a:gd name="T16" fmla="*/ 0 w 974"/>
                  <a:gd name="T17" fmla="*/ 282 h 1461"/>
                  <a:gd name="T18" fmla="*/ 589 w 974"/>
                  <a:gd name="T19" fmla="*/ 0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461">
                    <a:moveTo>
                      <a:pt x="589" y="0"/>
                    </a:moveTo>
                    <a:lnTo>
                      <a:pt x="605" y="84"/>
                    </a:lnTo>
                    <a:lnTo>
                      <a:pt x="707" y="519"/>
                    </a:lnTo>
                    <a:lnTo>
                      <a:pt x="775" y="743"/>
                    </a:lnTo>
                    <a:lnTo>
                      <a:pt x="821" y="872"/>
                    </a:lnTo>
                    <a:lnTo>
                      <a:pt x="845" y="922"/>
                    </a:lnTo>
                    <a:lnTo>
                      <a:pt x="974" y="1179"/>
                    </a:lnTo>
                    <a:lnTo>
                      <a:pt x="0" y="1461"/>
                    </a:lnTo>
                    <a:lnTo>
                      <a:pt x="0" y="282"/>
                    </a:lnTo>
                    <a:lnTo>
                      <a:pt x="589" y="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5" name="자유형: 도형 93">
                <a:extLst>
                  <a:ext uri="{FF2B5EF4-FFF2-40B4-BE49-F238E27FC236}">
                    <a16:creationId xmlns:a16="http://schemas.microsoft.com/office/drawing/2014/main" xmlns="" id="{6D32C0D4-646A-4FD9-88ED-4191F42C53FE}"/>
                  </a:ext>
                </a:extLst>
              </p:cNvPr>
              <p:cNvSpPr>
                <a:spLocks/>
              </p:cNvSpPr>
              <p:nvPr/>
            </p:nvSpPr>
            <p:spPr bwMode="auto">
              <a:xfrm rot="591057">
                <a:off x="7711661" y="3214890"/>
                <a:ext cx="1011856" cy="835299"/>
              </a:xfrm>
              <a:custGeom>
                <a:avLst/>
                <a:gdLst>
                  <a:gd name="connsiteX0" fmla="*/ 946818 w 1011856"/>
                  <a:gd name="connsiteY0" fmla="*/ 0 h 835299"/>
                  <a:gd name="connsiteX1" fmla="*/ 942121 w 1011856"/>
                  <a:gd name="connsiteY1" fmla="*/ 38625 h 835299"/>
                  <a:gd name="connsiteX2" fmla="*/ 931642 w 1011856"/>
                  <a:gd name="connsiteY2" fmla="*/ 199259 h 835299"/>
                  <a:gd name="connsiteX3" fmla="*/ 930197 w 1011856"/>
                  <a:gd name="connsiteY3" fmla="*/ 267845 h 835299"/>
                  <a:gd name="connsiteX4" fmla="*/ 932727 w 1011856"/>
                  <a:gd name="connsiteY4" fmla="*/ 332459 h 835299"/>
                  <a:gd name="connsiteX5" fmla="*/ 940676 w 1011856"/>
                  <a:gd name="connsiteY5" fmla="*/ 386606 h 835299"/>
                  <a:gd name="connsiteX6" fmla="*/ 946818 w 1011856"/>
                  <a:gd name="connsiteY6" fmla="*/ 407181 h 835299"/>
                  <a:gd name="connsiteX7" fmla="*/ 957658 w 1011856"/>
                  <a:gd name="connsiteY7" fmla="*/ 443640 h 835299"/>
                  <a:gd name="connsiteX8" fmla="*/ 979698 w 1011856"/>
                  <a:gd name="connsiteY8" fmla="*/ 502479 h 835299"/>
                  <a:gd name="connsiteX9" fmla="*/ 1007159 w 1011856"/>
                  <a:gd name="connsiteY9" fmla="*/ 556986 h 835299"/>
                  <a:gd name="connsiteX10" fmla="*/ 1011856 w 1011856"/>
                  <a:gd name="connsiteY10" fmla="*/ 564567 h 835299"/>
                  <a:gd name="connsiteX11" fmla="*/ 886839 w 1011856"/>
                  <a:gd name="connsiteY11" fmla="*/ 606079 h 835299"/>
                  <a:gd name="connsiteX12" fmla="*/ 660289 w 1011856"/>
                  <a:gd name="connsiteY12" fmla="*/ 684411 h 835299"/>
                  <a:gd name="connsiteX13" fmla="*/ 640778 w 1011856"/>
                  <a:gd name="connsiteY13" fmla="*/ 691991 h 835299"/>
                  <a:gd name="connsiteX14" fmla="*/ 602478 w 1011856"/>
                  <a:gd name="connsiteY14" fmla="*/ 709679 h 835299"/>
                  <a:gd name="connsiteX15" fmla="*/ 542137 w 1011856"/>
                  <a:gd name="connsiteY15" fmla="*/ 740362 h 835299"/>
                  <a:gd name="connsiteX16" fmla="*/ 473847 w 1011856"/>
                  <a:gd name="connsiteY16" fmla="*/ 772850 h 835299"/>
                  <a:gd name="connsiteX17" fmla="*/ 423262 w 1011856"/>
                  <a:gd name="connsiteY17" fmla="*/ 793426 h 835299"/>
                  <a:gd name="connsiteX18" fmla="*/ 367618 w 1011856"/>
                  <a:gd name="connsiteY18" fmla="*/ 811836 h 835299"/>
                  <a:gd name="connsiteX19" fmla="*/ 305832 w 1011856"/>
                  <a:gd name="connsiteY19" fmla="*/ 826997 h 835299"/>
                  <a:gd name="connsiteX20" fmla="*/ 271506 w 1011856"/>
                  <a:gd name="connsiteY20" fmla="*/ 832411 h 835299"/>
                  <a:gd name="connsiteX21" fmla="*/ 232122 w 1011856"/>
                  <a:gd name="connsiteY21" fmla="*/ 835299 h 835299"/>
                  <a:gd name="connsiteX22" fmla="*/ 108189 w 1011856"/>
                  <a:gd name="connsiteY22" fmla="*/ 835299 h 835299"/>
                  <a:gd name="connsiteX23" fmla="*/ 101928 w 1011856"/>
                  <a:gd name="connsiteY23" fmla="*/ 835081 h 835299"/>
                  <a:gd name="connsiteX24" fmla="*/ 0 w 1011856"/>
                  <a:gd name="connsiteY24" fmla="*/ 248091 h 835299"/>
                  <a:gd name="connsiteX25" fmla="*/ 5573 w 1011856"/>
                  <a:gd name="connsiteY25" fmla="*/ 249074 h 835299"/>
                  <a:gd name="connsiteX26" fmla="*/ 52906 w 1011856"/>
                  <a:gd name="connsiteY26" fmla="*/ 262069 h 835299"/>
                  <a:gd name="connsiteX27" fmla="*/ 115415 w 1011856"/>
                  <a:gd name="connsiteY27" fmla="*/ 290225 h 835299"/>
                  <a:gd name="connsiteX28" fmla="*/ 123726 w 1011856"/>
                  <a:gd name="connsiteY28" fmla="*/ 296001 h 835299"/>
                  <a:gd name="connsiteX29" fmla="*/ 149379 w 1011856"/>
                  <a:gd name="connsiteY29" fmla="*/ 290225 h 835299"/>
                  <a:gd name="connsiteX30" fmla="*/ 300774 w 1011856"/>
                  <a:gd name="connsiteY30" fmla="*/ 251240 h 835299"/>
                  <a:gd name="connsiteX31" fmla="*/ 423985 w 1011856"/>
                  <a:gd name="connsiteY31" fmla="*/ 214781 h 835299"/>
                  <a:gd name="connsiteX32" fmla="*/ 484325 w 1011856"/>
                  <a:gd name="connsiteY32" fmla="*/ 194566 h 835299"/>
                  <a:gd name="connsiteX33" fmla="*/ 544666 w 1011856"/>
                  <a:gd name="connsiteY33" fmla="*/ 171103 h 835299"/>
                  <a:gd name="connsiteX34" fmla="*/ 691363 w 1011856"/>
                  <a:gd name="connsiteY34" fmla="*/ 108654 h 835299"/>
                  <a:gd name="connsiteX35" fmla="*/ 833363 w 1011856"/>
                  <a:gd name="connsiteY35" fmla="*/ 46205 h 835299"/>
                  <a:gd name="connsiteX36" fmla="*/ 931281 w 1011856"/>
                  <a:gd name="connsiteY36" fmla="*/ 4693 h 83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1856" h="835299">
                    <a:moveTo>
                      <a:pt x="946818" y="0"/>
                    </a:moveTo>
                    <a:lnTo>
                      <a:pt x="942121" y="38625"/>
                    </a:lnTo>
                    <a:lnTo>
                      <a:pt x="931642" y="199259"/>
                    </a:lnTo>
                    <a:lnTo>
                      <a:pt x="930197" y="267845"/>
                    </a:lnTo>
                    <a:lnTo>
                      <a:pt x="932727" y="332459"/>
                    </a:lnTo>
                    <a:lnTo>
                      <a:pt x="940676" y="386606"/>
                    </a:lnTo>
                    <a:lnTo>
                      <a:pt x="946818" y="407181"/>
                    </a:lnTo>
                    <a:lnTo>
                      <a:pt x="957658" y="443640"/>
                    </a:lnTo>
                    <a:lnTo>
                      <a:pt x="979698" y="502479"/>
                    </a:lnTo>
                    <a:lnTo>
                      <a:pt x="1007159" y="556986"/>
                    </a:lnTo>
                    <a:lnTo>
                      <a:pt x="1011856" y="564567"/>
                    </a:lnTo>
                    <a:lnTo>
                      <a:pt x="886839" y="606079"/>
                    </a:lnTo>
                    <a:lnTo>
                      <a:pt x="660289" y="684411"/>
                    </a:lnTo>
                    <a:lnTo>
                      <a:pt x="640778" y="691991"/>
                    </a:lnTo>
                    <a:lnTo>
                      <a:pt x="602478" y="709679"/>
                    </a:lnTo>
                    <a:lnTo>
                      <a:pt x="542137" y="740362"/>
                    </a:lnTo>
                    <a:lnTo>
                      <a:pt x="473847" y="772850"/>
                    </a:lnTo>
                    <a:lnTo>
                      <a:pt x="423262" y="793426"/>
                    </a:lnTo>
                    <a:lnTo>
                      <a:pt x="367618" y="811836"/>
                    </a:lnTo>
                    <a:lnTo>
                      <a:pt x="305832" y="826997"/>
                    </a:lnTo>
                    <a:lnTo>
                      <a:pt x="271506" y="832411"/>
                    </a:lnTo>
                    <a:lnTo>
                      <a:pt x="232122" y="835299"/>
                    </a:lnTo>
                    <a:lnTo>
                      <a:pt x="108189" y="835299"/>
                    </a:lnTo>
                    <a:lnTo>
                      <a:pt x="101928" y="835081"/>
                    </a:lnTo>
                    <a:lnTo>
                      <a:pt x="0" y="248091"/>
                    </a:lnTo>
                    <a:lnTo>
                      <a:pt x="5573" y="249074"/>
                    </a:lnTo>
                    <a:lnTo>
                      <a:pt x="52906" y="262069"/>
                    </a:lnTo>
                    <a:lnTo>
                      <a:pt x="115415" y="290225"/>
                    </a:lnTo>
                    <a:lnTo>
                      <a:pt x="123726" y="296001"/>
                    </a:lnTo>
                    <a:lnTo>
                      <a:pt x="149379" y="290225"/>
                    </a:lnTo>
                    <a:lnTo>
                      <a:pt x="300774" y="251240"/>
                    </a:lnTo>
                    <a:lnTo>
                      <a:pt x="423985" y="214781"/>
                    </a:lnTo>
                    <a:lnTo>
                      <a:pt x="484325" y="194566"/>
                    </a:lnTo>
                    <a:lnTo>
                      <a:pt x="544666" y="171103"/>
                    </a:lnTo>
                    <a:lnTo>
                      <a:pt x="691363" y="108654"/>
                    </a:lnTo>
                    <a:lnTo>
                      <a:pt x="833363" y="46205"/>
                    </a:lnTo>
                    <a:lnTo>
                      <a:pt x="931281" y="4693"/>
                    </a:lnTo>
                    <a:close/>
                  </a:path>
                </a:pathLst>
              </a:custGeom>
              <a:solidFill>
                <a:srgbClr val="3755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solidFill>
                    <a:prstClr val="black"/>
                  </a:solidFill>
                </a:endParaRPr>
              </a:p>
            </p:txBody>
          </p:sp>
        </p:grpSp>
        <p:sp>
          <p:nvSpPr>
            <p:cNvPr id="56" name="번개 55">
              <a:extLst>
                <a:ext uri="{FF2B5EF4-FFF2-40B4-BE49-F238E27FC236}">
                  <a16:creationId xmlns:a16="http://schemas.microsoft.com/office/drawing/2014/main" xmlns="" id="{30530932-A90C-4C1C-B3D8-381F447C9F2E}"/>
                </a:ext>
              </a:extLst>
            </p:cNvPr>
            <p:cNvSpPr/>
            <p:nvPr/>
          </p:nvSpPr>
          <p:spPr>
            <a:xfrm rot="3783619">
              <a:off x="4669723" y="1400558"/>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번개 56">
              <a:extLst>
                <a:ext uri="{FF2B5EF4-FFF2-40B4-BE49-F238E27FC236}">
                  <a16:creationId xmlns:a16="http://schemas.microsoft.com/office/drawing/2014/main" xmlns="" id="{47C3199B-1997-452C-B223-1EBC8214D7BE}"/>
                </a:ext>
              </a:extLst>
            </p:cNvPr>
            <p:cNvSpPr/>
            <p:nvPr/>
          </p:nvSpPr>
          <p:spPr>
            <a:xfrm rot="5078373">
              <a:off x="4977241" y="185124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번개 57">
              <a:extLst>
                <a:ext uri="{FF2B5EF4-FFF2-40B4-BE49-F238E27FC236}">
                  <a16:creationId xmlns:a16="http://schemas.microsoft.com/office/drawing/2014/main" xmlns="" id="{ACD16303-0B69-403D-9340-CF4268211CB7}"/>
                </a:ext>
              </a:extLst>
            </p:cNvPr>
            <p:cNvSpPr/>
            <p:nvPr/>
          </p:nvSpPr>
          <p:spPr>
            <a:xfrm rot="6234213">
              <a:off x="5136515" y="2366785"/>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번개 58">
              <a:extLst>
                <a:ext uri="{FF2B5EF4-FFF2-40B4-BE49-F238E27FC236}">
                  <a16:creationId xmlns:a16="http://schemas.microsoft.com/office/drawing/2014/main" xmlns="" id="{C09EE1B0-8A3E-43DB-9C8F-7382287EF034}"/>
                </a:ext>
              </a:extLst>
            </p:cNvPr>
            <p:cNvSpPr/>
            <p:nvPr/>
          </p:nvSpPr>
          <p:spPr>
            <a:xfrm rot="7730250">
              <a:off x="5163711" y="291072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0" name="번개 59">
              <a:extLst>
                <a:ext uri="{FF2B5EF4-FFF2-40B4-BE49-F238E27FC236}">
                  <a16:creationId xmlns:a16="http://schemas.microsoft.com/office/drawing/2014/main" xmlns="" id="{DCA5998A-D684-449B-9F4F-1839082A66C4}"/>
                </a:ext>
              </a:extLst>
            </p:cNvPr>
            <p:cNvSpPr/>
            <p:nvPr/>
          </p:nvSpPr>
          <p:spPr>
            <a:xfrm rot="9147376">
              <a:off x="4989484" y="3422566"/>
              <a:ext cx="348761" cy="73949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73" name="직사각형 72"/>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2" name="文字方塊 1">
            <a:extLst>
              <a:ext uri="{FF2B5EF4-FFF2-40B4-BE49-F238E27FC236}">
                <a16:creationId xmlns:a16="http://schemas.microsoft.com/office/drawing/2014/main" xmlns="" id="{5575B347-47F1-4467-8BD8-7422C113C364}"/>
              </a:ext>
            </a:extLst>
          </p:cNvPr>
          <p:cNvSpPr txBox="1"/>
          <p:nvPr/>
        </p:nvSpPr>
        <p:spPr>
          <a:xfrm>
            <a:off x="3966213" y="145166"/>
            <a:ext cx="4259573" cy="769441"/>
          </a:xfrm>
          <a:prstGeom prst="rect">
            <a:avLst/>
          </a:prstGeom>
          <a:noFill/>
        </p:spPr>
        <p:txBody>
          <a:bodyPr wrap="square" rtlCol="0">
            <a:spAutoFit/>
          </a:bodyPr>
          <a:lstStyle/>
          <a:p>
            <a:pPr algn="ctr"/>
            <a:r>
              <a:rPr lang="zh-TW" altLang="en-US" sz="4400" b="1" dirty="0">
                <a:solidFill>
                  <a:schemeClr val="bg1">
                    <a:lumMod val="95000"/>
                  </a:schemeClr>
                </a:solidFill>
                <a:latin typeface="微軟正黑體" panose="020B0604030504040204" pitchFamily="34" charset="-120"/>
                <a:ea typeface="微軟正黑體" panose="020B0604030504040204" pitchFamily="34" charset="-120"/>
              </a:rPr>
              <a:t>目錄</a:t>
            </a:r>
          </a:p>
        </p:txBody>
      </p:sp>
      <p:sp>
        <p:nvSpPr>
          <p:cNvPr id="39" name="圆角矩形 4">
            <a:extLst>
              <a:ext uri="{FF2B5EF4-FFF2-40B4-BE49-F238E27FC236}">
                <a16:creationId xmlns:a16="http://schemas.microsoft.com/office/drawing/2014/main" xmlns="" id="{44F86A34-5E85-46EB-8482-40E5D6DED287}"/>
              </a:ext>
            </a:extLst>
          </p:cNvPr>
          <p:cNvSpPr/>
          <p:nvPr/>
        </p:nvSpPr>
        <p:spPr>
          <a:xfrm>
            <a:off x="6685922" y="1644180"/>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1</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0" name="矩形 39">
            <a:extLst>
              <a:ext uri="{FF2B5EF4-FFF2-40B4-BE49-F238E27FC236}">
                <a16:creationId xmlns:a16="http://schemas.microsoft.com/office/drawing/2014/main" xmlns="" id="{25139F84-45C4-4488-BB0B-082AD80197FB}"/>
              </a:ext>
            </a:extLst>
          </p:cNvPr>
          <p:cNvSpPr/>
          <p:nvPr/>
        </p:nvSpPr>
        <p:spPr>
          <a:xfrm>
            <a:off x="8654325" y="1669376"/>
            <a:ext cx="800219"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緒論</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圆角矩形 6">
            <a:extLst>
              <a:ext uri="{FF2B5EF4-FFF2-40B4-BE49-F238E27FC236}">
                <a16:creationId xmlns:a16="http://schemas.microsoft.com/office/drawing/2014/main" xmlns="" id="{B4CEC302-06E1-4242-8BAB-5B4BB33606E4}"/>
              </a:ext>
            </a:extLst>
          </p:cNvPr>
          <p:cNvSpPr/>
          <p:nvPr/>
        </p:nvSpPr>
        <p:spPr>
          <a:xfrm>
            <a:off x="6684866" y="2507562"/>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2</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2" name="矩形 41">
            <a:extLst>
              <a:ext uri="{FF2B5EF4-FFF2-40B4-BE49-F238E27FC236}">
                <a16:creationId xmlns:a16="http://schemas.microsoft.com/office/drawing/2014/main" xmlns="" id="{7D060B73-092E-44E9-A225-C12645A4779C}"/>
              </a:ext>
            </a:extLst>
          </p:cNvPr>
          <p:cNvSpPr/>
          <p:nvPr/>
        </p:nvSpPr>
        <p:spPr>
          <a:xfrm>
            <a:off x="8412200" y="2525570"/>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文獻探討</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圆角矩形 8">
            <a:extLst>
              <a:ext uri="{FF2B5EF4-FFF2-40B4-BE49-F238E27FC236}">
                <a16:creationId xmlns:a16="http://schemas.microsoft.com/office/drawing/2014/main" xmlns="" id="{596D4677-E4B6-4043-BC5E-33AA875137D8}"/>
              </a:ext>
            </a:extLst>
          </p:cNvPr>
          <p:cNvSpPr/>
          <p:nvPr/>
        </p:nvSpPr>
        <p:spPr>
          <a:xfrm>
            <a:off x="6683809" y="3378613"/>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3</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4" name="矩形 43">
            <a:extLst>
              <a:ext uri="{FF2B5EF4-FFF2-40B4-BE49-F238E27FC236}">
                <a16:creationId xmlns:a16="http://schemas.microsoft.com/office/drawing/2014/main" xmlns="" id="{C416E27C-26D7-4F48-A154-B23FBCC0AD89}"/>
              </a:ext>
            </a:extLst>
          </p:cNvPr>
          <p:cNvSpPr/>
          <p:nvPr/>
        </p:nvSpPr>
        <p:spPr>
          <a:xfrm>
            <a:off x="8412200" y="3414664"/>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圆角矩形 10">
            <a:extLst>
              <a:ext uri="{FF2B5EF4-FFF2-40B4-BE49-F238E27FC236}">
                <a16:creationId xmlns:a16="http://schemas.microsoft.com/office/drawing/2014/main" xmlns="" id="{FE83B86F-FF89-46AA-8965-6172B1C62FB8}"/>
              </a:ext>
            </a:extLst>
          </p:cNvPr>
          <p:cNvSpPr/>
          <p:nvPr/>
        </p:nvSpPr>
        <p:spPr>
          <a:xfrm>
            <a:off x="6683809" y="4263584"/>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4</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6" name="矩形 45">
            <a:extLst>
              <a:ext uri="{FF2B5EF4-FFF2-40B4-BE49-F238E27FC236}">
                <a16:creationId xmlns:a16="http://schemas.microsoft.com/office/drawing/2014/main" xmlns="" id="{A3A69610-F8E3-493D-9333-3196BCBC4B4E}"/>
              </a:ext>
            </a:extLst>
          </p:cNvPr>
          <p:cNvSpPr/>
          <p:nvPr/>
        </p:nvSpPr>
        <p:spPr>
          <a:xfrm>
            <a:off x="8521944" y="4279594"/>
            <a:ext cx="1415772"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研究結果</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12">
            <a:extLst>
              <a:ext uri="{FF2B5EF4-FFF2-40B4-BE49-F238E27FC236}">
                <a16:creationId xmlns:a16="http://schemas.microsoft.com/office/drawing/2014/main" xmlns="" id="{8B9B8927-5FDC-41E8-960A-2C7D1589DE56}"/>
              </a:ext>
            </a:extLst>
          </p:cNvPr>
          <p:cNvSpPr/>
          <p:nvPr/>
        </p:nvSpPr>
        <p:spPr>
          <a:xfrm>
            <a:off x="6683809" y="5180119"/>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5</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67" name="矩形 66">
            <a:extLst>
              <a:ext uri="{FF2B5EF4-FFF2-40B4-BE49-F238E27FC236}">
                <a16:creationId xmlns:a16="http://schemas.microsoft.com/office/drawing/2014/main" xmlns="" id="{519948C3-DCD6-49D7-9CE2-2F0794300137}"/>
              </a:ext>
            </a:extLst>
          </p:cNvPr>
          <p:cNvSpPr/>
          <p:nvPr/>
        </p:nvSpPr>
        <p:spPr>
          <a:xfrm>
            <a:off x="8819047" y="5223279"/>
            <a:ext cx="800219"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結論</a:t>
            </a:r>
          </a:p>
        </p:txBody>
      </p:sp>
    </p:spTree>
    <p:extLst>
      <p:ext uri="{BB962C8B-B14F-4D97-AF65-F5344CB8AC3E}">
        <p14:creationId xmlns:p14="http://schemas.microsoft.com/office/powerpoint/2010/main" val="33460269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流程圖 102">
            <a:extLst>
              <a:ext uri="{FF2B5EF4-FFF2-40B4-BE49-F238E27FC236}">
                <a16:creationId xmlns:a16="http://schemas.microsoft.com/office/drawing/2014/main" xmlns="" id="{7623DE72-1DFA-F54B-A8BE-B88A9EF9E5BA}"/>
              </a:ext>
            </a:extLst>
          </p:cNvPr>
          <p:cNvSpPr/>
          <p:nvPr/>
        </p:nvSpPr>
        <p:spPr>
          <a:xfrm>
            <a:off x="1727167" y="6223086"/>
            <a:ext cx="10464831" cy="626963"/>
          </a:xfrm>
          <a:prstGeom prst="flowChartProcess">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2" name="流程圖 101">
            <a:extLst>
              <a:ext uri="{FF2B5EF4-FFF2-40B4-BE49-F238E27FC236}">
                <a16:creationId xmlns:a16="http://schemas.microsoft.com/office/drawing/2014/main" xmlns="" id="{554CCAFC-00EB-564A-95F7-8FEE4717C21B}"/>
              </a:ext>
            </a:extLst>
          </p:cNvPr>
          <p:cNvSpPr/>
          <p:nvPr/>
        </p:nvSpPr>
        <p:spPr>
          <a:xfrm>
            <a:off x="1735315" y="4941626"/>
            <a:ext cx="10464831" cy="1269827"/>
          </a:xfrm>
          <a:prstGeom prst="flowChartProcess">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1" name="流程圖 100">
            <a:extLst>
              <a:ext uri="{FF2B5EF4-FFF2-40B4-BE49-F238E27FC236}">
                <a16:creationId xmlns:a16="http://schemas.microsoft.com/office/drawing/2014/main" xmlns="" id="{6ECF0AF1-72ED-5642-814B-FF556D207A27}"/>
              </a:ext>
            </a:extLst>
          </p:cNvPr>
          <p:cNvSpPr/>
          <p:nvPr/>
        </p:nvSpPr>
        <p:spPr>
          <a:xfrm>
            <a:off x="1743461" y="4389986"/>
            <a:ext cx="10464831" cy="580562"/>
          </a:xfrm>
          <a:prstGeom prst="flowChartProcess">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0" name="流程圖 99">
            <a:extLst>
              <a:ext uri="{FF2B5EF4-FFF2-40B4-BE49-F238E27FC236}">
                <a16:creationId xmlns:a16="http://schemas.microsoft.com/office/drawing/2014/main" xmlns="" id="{CB3B6034-F414-9A49-9B2F-A30299DD4225}"/>
              </a:ext>
            </a:extLst>
          </p:cNvPr>
          <p:cNvSpPr/>
          <p:nvPr/>
        </p:nvSpPr>
        <p:spPr>
          <a:xfrm>
            <a:off x="1759756" y="3809424"/>
            <a:ext cx="10464831" cy="580562"/>
          </a:xfrm>
          <a:prstGeom prst="flowChartProcess">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9" name="流程圖 98">
            <a:extLst>
              <a:ext uri="{FF2B5EF4-FFF2-40B4-BE49-F238E27FC236}">
                <a16:creationId xmlns:a16="http://schemas.microsoft.com/office/drawing/2014/main" xmlns="" id="{992E4F74-0271-8843-B71B-CBB8CD2C002B}"/>
              </a:ext>
            </a:extLst>
          </p:cNvPr>
          <p:cNvSpPr/>
          <p:nvPr/>
        </p:nvSpPr>
        <p:spPr>
          <a:xfrm>
            <a:off x="1743462" y="3185634"/>
            <a:ext cx="10464831" cy="643944"/>
          </a:xfrm>
          <a:prstGeom prst="flowChartProcess">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8" name="流程圖 97">
            <a:extLst>
              <a:ext uri="{FF2B5EF4-FFF2-40B4-BE49-F238E27FC236}">
                <a16:creationId xmlns:a16="http://schemas.microsoft.com/office/drawing/2014/main" xmlns="" id="{85895140-18D5-7940-8139-5FE87E68C86A}"/>
              </a:ext>
            </a:extLst>
          </p:cNvPr>
          <p:cNvSpPr/>
          <p:nvPr/>
        </p:nvSpPr>
        <p:spPr>
          <a:xfrm>
            <a:off x="1727168" y="1533089"/>
            <a:ext cx="10464831" cy="1654547"/>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7" name="流程圖 96">
            <a:extLst>
              <a:ext uri="{FF2B5EF4-FFF2-40B4-BE49-F238E27FC236}">
                <a16:creationId xmlns:a16="http://schemas.microsoft.com/office/drawing/2014/main" xmlns="" id="{13FF83FE-2A0B-544D-83AE-C12068C5BD9E}"/>
              </a:ext>
            </a:extLst>
          </p:cNvPr>
          <p:cNvSpPr/>
          <p:nvPr/>
        </p:nvSpPr>
        <p:spPr>
          <a:xfrm>
            <a:off x="1743462" y="965200"/>
            <a:ext cx="10448538" cy="567980"/>
          </a:xfrm>
          <a:prstGeom prst="flowChartProcess">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研究架構</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extLst>
              <p:ext uri="{D42A27DB-BD31-4B8C-83A1-F6EECF244321}">
                <p14:modId xmlns:p14="http://schemas.microsoft.com/office/powerpoint/2010/main" val="1104990657"/>
              </p:ext>
            </p:extLst>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grpSp>
        <p:nvGrpSpPr>
          <p:cNvPr id="96" name="群組 95">
            <a:extLst>
              <a:ext uri="{FF2B5EF4-FFF2-40B4-BE49-F238E27FC236}">
                <a16:creationId xmlns:a16="http://schemas.microsoft.com/office/drawing/2014/main" xmlns="" id="{9658FB28-69A5-0B4A-9824-FCB92E1780B7}"/>
              </a:ext>
            </a:extLst>
          </p:cNvPr>
          <p:cNvGrpSpPr/>
          <p:nvPr/>
        </p:nvGrpSpPr>
        <p:grpSpPr>
          <a:xfrm>
            <a:off x="7178664" y="1090374"/>
            <a:ext cx="4797453" cy="5550288"/>
            <a:chOff x="6815175" y="1106759"/>
            <a:chExt cx="4797453" cy="5550288"/>
          </a:xfrm>
        </p:grpSpPr>
        <p:grpSp>
          <p:nvGrpSpPr>
            <p:cNvPr id="42" name="群組 41">
              <a:extLst>
                <a:ext uri="{FF2B5EF4-FFF2-40B4-BE49-F238E27FC236}">
                  <a16:creationId xmlns:a16="http://schemas.microsoft.com/office/drawing/2014/main" xmlns="" id="{28298224-29F2-7A49-B26E-9F8C940588A0}"/>
                </a:ext>
              </a:extLst>
            </p:cNvPr>
            <p:cNvGrpSpPr/>
            <p:nvPr/>
          </p:nvGrpSpPr>
          <p:grpSpPr>
            <a:xfrm>
              <a:off x="6829244" y="6365760"/>
              <a:ext cx="2568728" cy="291287"/>
              <a:chOff x="6742972" y="2371725"/>
              <a:chExt cx="3254433" cy="291287"/>
            </a:xfrm>
          </p:grpSpPr>
          <p:sp>
            <p:nvSpPr>
              <p:cNvPr id="43" name="流程圖 42">
                <a:extLst>
                  <a:ext uri="{FF2B5EF4-FFF2-40B4-BE49-F238E27FC236}">
                    <a16:creationId xmlns:a16="http://schemas.microsoft.com/office/drawing/2014/main" xmlns="" id="{CA98CD54-90F5-E24A-8332-6CA7E832E661}"/>
                  </a:ext>
                </a:extLst>
              </p:cNvPr>
              <p:cNvSpPr/>
              <p:nvPr/>
            </p:nvSpPr>
            <p:spPr>
              <a:xfrm>
                <a:off x="6967732" y="2371725"/>
                <a:ext cx="2804918" cy="291287"/>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文字方塊 43">
                <a:extLst>
                  <a:ext uri="{FF2B5EF4-FFF2-40B4-BE49-F238E27FC236}">
                    <a16:creationId xmlns:a16="http://schemas.microsoft.com/office/drawing/2014/main" xmlns="" id="{A1710852-2E39-DA41-80A9-B9CC010C1A28}"/>
                  </a:ext>
                </a:extLst>
              </p:cNvPr>
              <p:cNvSpPr txBox="1"/>
              <p:nvPr/>
            </p:nvSpPr>
            <p:spPr>
              <a:xfrm>
                <a:off x="6742972" y="2386013"/>
                <a:ext cx="3254433" cy="276999"/>
              </a:xfrm>
              <a:prstGeom prst="rect">
                <a:avLst/>
              </a:prstGeom>
              <a:noFill/>
            </p:spPr>
            <p:txBody>
              <a:bodyPr wrap="square" rtlCol="0">
                <a:spAutoFit/>
              </a:bodyPr>
              <a:lstStyle/>
              <a:p>
                <a:pPr algn="ctr"/>
                <a:r>
                  <a:rPr lang="zh-TW" altLang="en-US" sz="1200" b="1" dirty="0">
                    <a:latin typeface="微軟正黑體" panose="020B0604030504040204" pitchFamily="34" charset="-120"/>
                    <a:ea typeface="微軟正黑體" panose="020B0604030504040204" pitchFamily="34" charset="-120"/>
                  </a:rPr>
                  <a:t>結論</a:t>
                </a:r>
              </a:p>
            </p:txBody>
          </p:sp>
        </p:grpSp>
        <p:cxnSp>
          <p:nvCxnSpPr>
            <p:cNvPr id="75" name="直線箭頭接點 74">
              <a:extLst>
                <a:ext uri="{FF2B5EF4-FFF2-40B4-BE49-F238E27FC236}">
                  <a16:creationId xmlns:a16="http://schemas.microsoft.com/office/drawing/2014/main" xmlns="" id="{992061C9-8F95-1048-AAAB-3EF82E32B326}"/>
                </a:ext>
              </a:extLst>
            </p:cNvPr>
            <p:cNvCxnSpPr>
              <a:cxnSpLocks/>
              <a:stCxn id="41" idx="2"/>
              <a:endCxn id="43" idx="0"/>
            </p:cNvCxnSpPr>
            <p:nvPr/>
          </p:nvCxnSpPr>
          <p:spPr>
            <a:xfrm flipH="1">
              <a:off x="8113610" y="6192489"/>
              <a:ext cx="2282" cy="173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5" name="群組 94">
              <a:extLst>
                <a:ext uri="{FF2B5EF4-FFF2-40B4-BE49-F238E27FC236}">
                  <a16:creationId xmlns:a16="http://schemas.microsoft.com/office/drawing/2014/main" xmlns="" id="{AB463531-27BB-BE4A-AD30-5F40A9BB053D}"/>
                </a:ext>
              </a:extLst>
            </p:cNvPr>
            <p:cNvGrpSpPr/>
            <p:nvPr/>
          </p:nvGrpSpPr>
          <p:grpSpPr>
            <a:xfrm>
              <a:off x="6815175" y="1106759"/>
              <a:ext cx="4797453" cy="5085730"/>
              <a:chOff x="6815175" y="1106759"/>
              <a:chExt cx="4797453" cy="5085730"/>
            </a:xfrm>
          </p:grpSpPr>
          <p:sp>
            <p:nvSpPr>
              <p:cNvPr id="31" name="決策 30">
                <a:extLst>
                  <a:ext uri="{FF2B5EF4-FFF2-40B4-BE49-F238E27FC236}">
                    <a16:creationId xmlns:a16="http://schemas.microsoft.com/office/drawing/2014/main" xmlns="" id="{45CFFB62-2471-9340-A4FC-98510EA636A2}"/>
                  </a:ext>
                </a:extLst>
              </p:cNvPr>
              <p:cNvSpPr/>
              <p:nvPr/>
            </p:nvSpPr>
            <p:spPr>
              <a:xfrm>
                <a:off x="7008929" y="5088695"/>
                <a:ext cx="2213925" cy="638596"/>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200" dirty="0">
                    <a:solidFill>
                      <a:sysClr val="windowText" lastClr="000000"/>
                    </a:solidFill>
                    <a:latin typeface="Microsoft JhengHei" panose="020B0604030504040204" pitchFamily="34" charset="-120"/>
                    <a:ea typeface="Microsoft JhengHei" panose="020B0604030504040204" pitchFamily="34" charset="-120"/>
                  </a:rPr>
                  <a:t>模型準確</a:t>
                </a:r>
                <a:r>
                  <a:rPr kumimoji="1" lang="en-US" altLang="zh-TW" sz="1200" dirty="0">
                    <a:solidFill>
                      <a:sysClr val="windowText" lastClr="000000"/>
                    </a:solidFill>
                    <a:latin typeface="Microsoft JhengHei" panose="020B0604030504040204" pitchFamily="34" charset="-120"/>
                    <a:ea typeface="Microsoft JhengHei" panose="020B0604030504040204" pitchFamily="34" charset="-120"/>
                  </a:rPr>
                  <a:t>&gt;0.6</a:t>
                </a:r>
                <a:endParaRPr kumimoji="1" lang="zh-TW" altLang="en-US" sz="1200" dirty="0">
                  <a:solidFill>
                    <a:sysClr val="windowText" lastClr="000000"/>
                  </a:solidFill>
                  <a:latin typeface="Microsoft JhengHei" panose="020B0604030504040204" pitchFamily="34" charset="-120"/>
                  <a:ea typeface="Microsoft JhengHei" panose="020B0604030504040204" pitchFamily="34" charset="-120"/>
                </a:endParaRPr>
              </a:p>
            </p:txBody>
          </p:sp>
          <p:grpSp>
            <p:nvGrpSpPr>
              <p:cNvPr id="39" name="群組 38">
                <a:extLst>
                  <a:ext uri="{FF2B5EF4-FFF2-40B4-BE49-F238E27FC236}">
                    <a16:creationId xmlns:a16="http://schemas.microsoft.com/office/drawing/2014/main" xmlns="" id="{7B928291-A6AC-3F4C-9C50-7BCC4BDC1955}"/>
                  </a:ext>
                </a:extLst>
              </p:cNvPr>
              <p:cNvGrpSpPr/>
              <p:nvPr/>
            </p:nvGrpSpPr>
            <p:grpSpPr>
              <a:xfrm>
                <a:off x="6831528" y="5901202"/>
                <a:ext cx="2568728" cy="291287"/>
                <a:chOff x="6742972" y="2371725"/>
                <a:chExt cx="3254433" cy="291287"/>
              </a:xfrm>
            </p:grpSpPr>
            <p:sp>
              <p:nvSpPr>
                <p:cNvPr id="40" name="流程圖 39">
                  <a:extLst>
                    <a:ext uri="{FF2B5EF4-FFF2-40B4-BE49-F238E27FC236}">
                      <a16:creationId xmlns:a16="http://schemas.microsoft.com/office/drawing/2014/main" xmlns="" id="{5C12DBB5-F948-B04F-9413-341A4A6FCDE8}"/>
                    </a:ext>
                  </a:extLst>
                </p:cNvPr>
                <p:cNvSpPr/>
                <p:nvPr/>
              </p:nvSpPr>
              <p:spPr>
                <a:xfrm>
                  <a:off x="6967732" y="2371725"/>
                  <a:ext cx="2804918" cy="291287"/>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文字方塊 40">
                  <a:extLst>
                    <a:ext uri="{FF2B5EF4-FFF2-40B4-BE49-F238E27FC236}">
                      <a16:creationId xmlns:a16="http://schemas.microsoft.com/office/drawing/2014/main" xmlns="" id="{6E019E92-E305-2240-BE6A-4689238FA6D0}"/>
                    </a:ext>
                  </a:extLst>
                </p:cNvPr>
                <p:cNvSpPr txBox="1"/>
                <p:nvPr/>
              </p:nvSpPr>
              <p:spPr>
                <a:xfrm>
                  <a:off x="6742972" y="2386013"/>
                  <a:ext cx="3254433" cy="276999"/>
                </a:xfrm>
                <a:prstGeom prst="rect">
                  <a:avLst/>
                </a:prstGeom>
                <a:noFill/>
              </p:spPr>
              <p:txBody>
                <a:bodyPr wrap="square" rtlCol="0">
                  <a:spAutoFit/>
                </a:bodyPr>
                <a:lstStyle/>
                <a:p>
                  <a:pPr algn="ctr"/>
                  <a:r>
                    <a:rPr lang="zh-TW" altLang="en-US" sz="1200" b="1" dirty="0">
                      <a:latin typeface="微軟正黑體" panose="020B0604030504040204" pitchFamily="34" charset="-120"/>
                      <a:ea typeface="微軟正黑體" panose="020B0604030504040204" pitchFamily="34" charset="-120"/>
                    </a:rPr>
                    <a:t>查看重要係數</a:t>
                  </a:r>
                </a:p>
              </p:txBody>
            </p:sp>
          </p:grpSp>
          <p:grpSp>
            <p:nvGrpSpPr>
              <p:cNvPr id="45" name="群組 44">
                <a:extLst>
                  <a:ext uri="{FF2B5EF4-FFF2-40B4-BE49-F238E27FC236}">
                    <a16:creationId xmlns:a16="http://schemas.microsoft.com/office/drawing/2014/main" xmlns="" id="{C6A75374-1C92-4D47-9A05-B1FA8656754B}"/>
                  </a:ext>
                </a:extLst>
              </p:cNvPr>
              <p:cNvGrpSpPr/>
              <p:nvPr/>
            </p:nvGrpSpPr>
            <p:grpSpPr>
              <a:xfrm>
                <a:off x="9621642" y="5215294"/>
                <a:ext cx="1990986" cy="330522"/>
                <a:chOff x="6967732" y="2371725"/>
                <a:chExt cx="2804918" cy="446389"/>
              </a:xfrm>
            </p:grpSpPr>
            <p:sp>
              <p:nvSpPr>
                <p:cNvPr id="46" name="流程圖 45">
                  <a:extLst>
                    <a:ext uri="{FF2B5EF4-FFF2-40B4-BE49-F238E27FC236}">
                      <a16:creationId xmlns:a16="http://schemas.microsoft.com/office/drawing/2014/main" xmlns="" id="{105DFB72-5F41-9240-83B6-BAD22A63E6F8}"/>
                    </a:ext>
                  </a:extLst>
                </p:cNvPr>
                <p:cNvSpPr/>
                <p:nvPr/>
              </p:nvSpPr>
              <p:spPr>
                <a:xfrm>
                  <a:off x="6967732" y="2371725"/>
                  <a:ext cx="2804918" cy="44291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文字方塊 46">
                  <a:extLst>
                    <a:ext uri="{FF2B5EF4-FFF2-40B4-BE49-F238E27FC236}">
                      <a16:creationId xmlns:a16="http://schemas.microsoft.com/office/drawing/2014/main" xmlns="" id="{B432E190-1154-094D-946A-546C7918CDF0}"/>
                    </a:ext>
                  </a:extLst>
                </p:cNvPr>
                <p:cNvSpPr txBox="1"/>
                <p:nvPr/>
              </p:nvSpPr>
              <p:spPr>
                <a:xfrm>
                  <a:off x="7128190" y="2402443"/>
                  <a:ext cx="2530157" cy="415671"/>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調整模型參數</a:t>
                  </a:r>
                  <a:endParaRPr lang="en-US" altLang="zh-TW" sz="1400" b="1" dirty="0">
                    <a:latin typeface="微軟正黑體" panose="020B0604030504040204" pitchFamily="34" charset="-120"/>
                    <a:ea typeface="微軟正黑體" panose="020B0604030504040204" pitchFamily="34" charset="-120"/>
                  </a:endParaRPr>
                </a:p>
              </p:txBody>
            </p:sp>
          </p:grpSp>
          <p:cxnSp>
            <p:nvCxnSpPr>
              <p:cNvPr id="64" name="直線箭頭接點 63">
                <a:extLst>
                  <a:ext uri="{FF2B5EF4-FFF2-40B4-BE49-F238E27FC236}">
                    <a16:creationId xmlns:a16="http://schemas.microsoft.com/office/drawing/2014/main" xmlns="" id="{97F88DB1-4217-4E46-80FE-3DE6FFECF8FB}"/>
                  </a:ext>
                </a:extLst>
              </p:cNvPr>
              <p:cNvCxnSpPr>
                <a:cxnSpLocks/>
                <a:endCxn id="31" idx="0"/>
              </p:cNvCxnSpPr>
              <p:nvPr/>
            </p:nvCxnSpPr>
            <p:spPr>
              <a:xfrm>
                <a:off x="8115892" y="4928715"/>
                <a:ext cx="0" cy="159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線箭頭接點 71">
                <a:extLst>
                  <a:ext uri="{FF2B5EF4-FFF2-40B4-BE49-F238E27FC236}">
                    <a16:creationId xmlns:a16="http://schemas.microsoft.com/office/drawing/2014/main" xmlns="" id="{CAE25CE4-30A4-234A-A336-4ADBE435EE70}"/>
                  </a:ext>
                </a:extLst>
              </p:cNvPr>
              <p:cNvCxnSpPr>
                <a:cxnSpLocks/>
                <a:stCxn id="31" idx="2"/>
                <a:endCxn id="40" idx="0"/>
              </p:cNvCxnSpPr>
              <p:nvPr/>
            </p:nvCxnSpPr>
            <p:spPr>
              <a:xfrm>
                <a:off x="8115892" y="5727291"/>
                <a:ext cx="2" cy="17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4" name="群組 93">
                <a:extLst>
                  <a:ext uri="{FF2B5EF4-FFF2-40B4-BE49-F238E27FC236}">
                    <a16:creationId xmlns:a16="http://schemas.microsoft.com/office/drawing/2014/main" xmlns="" id="{17A1B036-DB72-8040-8FF0-76F067EDD57D}"/>
                  </a:ext>
                </a:extLst>
              </p:cNvPr>
              <p:cNvGrpSpPr/>
              <p:nvPr/>
            </p:nvGrpSpPr>
            <p:grpSpPr>
              <a:xfrm>
                <a:off x="6815175" y="1106759"/>
                <a:ext cx="4797453" cy="3810923"/>
                <a:chOff x="6815175" y="1106759"/>
                <a:chExt cx="4797453" cy="3810923"/>
              </a:xfrm>
            </p:grpSpPr>
            <p:grpSp>
              <p:nvGrpSpPr>
                <p:cNvPr id="28" name="群組 27">
                  <a:extLst>
                    <a:ext uri="{FF2B5EF4-FFF2-40B4-BE49-F238E27FC236}">
                      <a16:creationId xmlns:a16="http://schemas.microsoft.com/office/drawing/2014/main" xmlns="" id="{4A0C9946-FD1B-A140-A762-9F3EA64439CC}"/>
                    </a:ext>
                  </a:extLst>
                </p:cNvPr>
                <p:cNvGrpSpPr/>
                <p:nvPr/>
              </p:nvGrpSpPr>
              <p:grpSpPr>
                <a:xfrm>
                  <a:off x="6815175" y="4474769"/>
                  <a:ext cx="2568728" cy="442913"/>
                  <a:chOff x="6742972" y="2371725"/>
                  <a:chExt cx="3254433" cy="442913"/>
                </a:xfrm>
              </p:grpSpPr>
              <p:sp>
                <p:nvSpPr>
                  <p:cNvPr id="29" name="流程圖 28">
                    <a:extLst>
                      <a:ext uri="{FF2B5EF4-FFF2-40B4-BE49-F238E27FC236}">
                        <a16:creationId xmlns:a16="http://schemas.microsoft.com/office/drawing/2014/main" xmlns="" id="{2F0DA963-B359-C642-8B55-D65164537A7B}"/>
                      </a:ext>
                    </a:extLst>
                  </p:cNvPr>
                  <p:cNvSpPr/>
                  <p:nvPr/>
                </p:nvSpPr>
                <p:spPr>
                  <a:xfrm>
                    <a:off x="6967732" y="2371725"/>
                    <a:ext cx="2804918" cy="44291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文字方塊 29">
                    <a:extLst>
                      <a:ext uri="{FF2B5EF4-FFF2-40B4-BE49-F238E27FC236}">
                        <a16:creationId xmlns:a16="http://schemas.microsoft.com/office/drawing/2014/main" xmlns="" id="{BACED1AD-1356-AA41-939D-5D748A7BCB2D}"/>
                      </a:ext>
                    </a:extLst>
                  </p:cNvPr>
                  <p:cNvSpPr txBox="1"/>
                  <p:nvPr/>
                </p:nvSpPr>
                <p:spPr>
                  <a:xfrm>
                    <a:off x="6742972" y="2454681"/>
                    <a:ext cx="3254433" cy="276999"/>
                  </a:xfrm>
                  <a:prstGeom prst="rect">
                    <a:avLst/>
                  </a:prstGeom>
                  <a:noFill/>
                </p:spPr>
                <p:txBody>
                  <a:bodyPr wrap="square" rtlCol="0">
                    <a:spAutoFit/>
                  </a:bodyPr>
                  <a:lstStyle/>
                  <a:p>
                    <a:pPr algn="ctr"/>
                    <a:r>
                      <a:rPr lang="zh-TW" altLang="en-US" sz="1200" b="1" dirty="0">
                        <a:latin typeface="微軟正黑體" panose="020B0604030504040204" pitchFamily="34" charset="-120"/>
                        <a:ea typeface="微軟正黑體" panose="020B0604030504040204" pitchFamily="34" charset="-120"/>
                      </a:rPr>
                      <a:t>判斷每張照片之</a:t>
                    </a:r>
                    <a:r>
                      <a:rPr lang="en" altLang="zh-TW" sz="1200" b="1" dirty="0">
                        <a:latin typeface="微軟正黑體" panose="020B0604030504040204" pitchFamily="34" charset="-120"/>
                        <a:ea typeface="微軟正黑體" panose="020B0604030504040204" pitchFamily="34" charset="-120"/>
                      </a:rPr>
                      <a:t>RGB</a:t>
                    </a:r>
                    <a:r>
                      <a:rPr lang="zh-TW" altLang="en-US" sz="1200" b="1" dirty="0">
                        <a:latin typeface="微軟正黑體" panose="020B0604030504040204" pitchFamily="34" charset="-120"/>
                        <a:ea typeface="微軟正黑體" panose="020B0604030504040204" pitchFamily="34" charset="-120"/>
                      </a:rPr>
                      <a:t>與</a:t>
                    </a:r>
                    <a:r>
                      <a:rPr lang="en" altLang="zh-TW" sz="1200" b="1" dirty="0">
                        <a:latin typeface="微軟正黑體" panose="020B0604030504040204" pitchFamily="34" charset="-120"/>
                        <a:ea typeface="微軟正黑體" panose="020B0604030504040204" pitchFamily="34" charset="-120"/>
                      </a:rPr>
                      <a:t>HSV</a:t>
                    </a:r>
                    <a:r>
                      <a:rPr lang="zh-TW" altLang="en-US" sz="1200" b="1" dirty="0">
                        <a:latin typeface="微軟正黑體" panose="020B0604030504040204" pitchFamily="34" charset="-120"/>
                        <a:ea typeface="微軟正黑體" panose="020B0604030504040204" pitchFamily="34" charset="-120"/>
                      </a:rPr>
                      <a:t>顏色</a:t>
                    </a:r>
                  </a:p>
                </p:txBody>
              </p:sp>
            </p:grpSp>
            <p:grpSp>
              <p:nvGrpSpPr>
                <p:cNvPr id="93" name="群組 92">
                  <a:extLst>
                    <a:ext uri="{FF2B5EF4-FFF2-40B4-BE49-F238E27FC236}">
                      <a16:creationId xmlns:a16="http://schemas.microsoft.com/office/drawing/2014/main" xmlns="" id="{900FCAC7-27AD-544D-818D-C7816930913E}"/>
                    </a:ext>
                  </a:extLst>
                </p:cNvPr>
                <p:cNvGrpSpPr/>
                <p:nvPr/>
              </p:nvGrpSpPr>
              <p:grpSpPr>
                <a:xfrm>
                  <a:off x="6831528" y="1106759"/>
                  <a:ext cx="4781100" cy="3382568"/>
                  <a:chOff x="6831528" y="1106759"/>
                  <a:chExt cx="4781100" cy="3382568"/>
                </a:xfrm>
              </p:grpSpPr>
              <p:cxnSp>
                <p:nvCxnSpPr>
                  <p:cNvPr id="49" name="直線箭頭接點 48">
                    <a:extLst>
                      <a:ext uri="{FF2B5EF4-FFF2-40B4-BE49-F238E27FC236}">
                        <a16:creationId xmlns:a16="http://schemas.microsoft.com/office/drawing/2014/main" xmlns="" id="{510B4C93-19C7-2541-986B-3304B2FF5F98}"/>
                      </a:ext>
                    </a:extLst>
                  </p:cNvPr>
                  <p:cNvCxnSpPr>
                    <a:cxnSpLocks/>
                    <a:endCxn id="13" idx="0"/>
                  </p:cNvCxnSpPr>
                  <p:nvPr/>
                </p:nvCxnSpPr>
                <p:spPr>
                  <a:xfrm>
                    <a:off x="8099539" y="2292251"/>
                    <a:ext cx="1" cy="189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2" name="群組 91">
                    <a:extLst>
                      <a:ext uri="{FF2B5EF4-FFF2-40B4-BE49-F238E27FC236}">
                        <a16:creationId xmlns:a16="http://schemas.microsoft.com/office/drawing/2014/main" xmlns="" id="{B716373A-22B3-6B44-9759-C54C82A0B551}"/>
                      </a:ext>
                    </a:extLst>
                  </p:cNvPr>
                  <p:cNvGrpSpPr/>
                  <p:nvPr/>
                </p:nvGrpSpPr>
                <p:grpSpPr>
                  <a:xfrm>
                    <a:off x="6831528" y="1106759"/>
                    <a:ext cx="4781100" cy="3382568"/>
                    <a:chOff x="6831528" y="1106759"/>
                    <a:chExt cx="4781100" cy="3382568"/>
                  </a:xfrm>
                </p:grpSpPr>
                <p:grpSp>
                  <p:nvGrpSpPr>
                    <p:cNvPr id="4" name="群組 3">
                      <a:extLst>
                        <a:ext uri="{FF2B5EF4-FFF2-40B4-BE49-F238E27FC236}">
                          <a16:creationId xmlns:a16="http://schemas.microsoft.com/office/drawing/2014/main" xmlns="" id="{BD9407C1-EE20-9548-844C-CC2D726C0130}"/>
                        </a:ext>
                      </a:extLst>
                    </p:cNvPr>
                    <p:cNvGrpSpPr/>
                    <p:nvPr/>
                  </p:nvGrpSpPr>
                  <p:grpSpPr>
                    <a:xfrm>
                      <a:off x="6992577" y="1106759"/>
                      <a:ext cx="2219847" cy="351298"/>
                      <a:chOff x="6967732" y="2371726"/>
                      <a:chExt cx="2804918" cy="351298"/>
                    </a:xfrm>
                  </p:grpSpPr>
                  <p:sp>
                    <p:nvSpPr>
                      <p:cNvPr id="2" name="流程圖 1">
                        <a:extLst>
                          <a:ext uri="{FF2B5EF4-FFF2-40B4-BE49-F238E27FC236}">
                            <a16:creationId xmlns:a16="http://schemas.microsoft.com/office/drawing/2014/main" xmlns="" id="{60D15790-7066-2945-864B-5D60EA144EF3}"/>
                          </a:ext>
                        </a:extLst>
                      </p:cNvPr>
                      <p:cNvSpPr/>
                      <p:nvPr/>
                    </p:nvSpPr>
                    <p:spPr>
                      <a:xfrm>
                        <a:off x="6967732" y="2371726"/>
                        <a:ext cx="2804918" cy="351298"/>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xmlns="" id="{258DD372-C9B6-114E-82F9-54B80A42E7DD}"/>
                          </a:ext>
                        </a:extLst>
                      </p:cNvPr>
                      <p:cNvSpPr txBox="1"/>
                      <p:nvPr/>
                    </p:nvSpPr>
                    <p:spPr>
                      <a:xfrm>
                        <a:off x="7128189" y="2402443"/>
                        <a:ext cx="2530157" cy="307777"/>
                      </a:xfrm>
                      <a:prstGeom prst="rect">
                        <a:avLst/>
                      </a:prstGeom>
                      <a:noFill/>
                    </p:spPr>
                    <p:txBody>
                      <a:bodyPr wrap="square" rtlCol="0">
                        <a:spAutoFit/>
                      </a:bodyPr>
                      <a:lstStyle/>
                      <a:p>
                        <a:r>
                          <a:rPr lang="en-US" altLang="zh-TW" sz="1400" b="1" dirty="0">
                            <a:latin typeface="微軟正黑體" panose="020B0604030504040204" pitchFamily="34" charset="-120"/>
                            <a:ea typeface="微軟正黑體" panose="020B0604030504040204" pitchFamily="34" charset="-120"/>
                          </a:rPr>
                          <a:t>Google Map</a:t>
                        </a:r>
                        <a:r>
                          <a:rPr lang="zh-TW" altLang="en-US" sz="1400" b="1" dirty="0">
                            <a:latin typeface="微軟正黑體" panose="020B0604030504040204" pitchFamily="34" charset="-120"/>
                            <a:ea typeface="微軟正黑體" panose="020B0604030504040204" pitchFamily="34" charset="-120"/>
                          </a:rPr>
                          <a:t>資料抓取</a:t>
                        </a:r>
                        <a:endParaRPr lang="en-US" altLang="zh-TW" sz="1400" b="1" dirty="0">
                          <a:latin typeface="微軟正黑體" panose="020B0604030504040204" pitchFamily="34" charset="-120"/>
                          <a:ea typeface="微軟正黑體" panose="020B0604030504040204" pitchFamily="34" charset="-120"/>
                        </a:endParaRPr>
                      </a:p>
                    </p:txBody>
                  </p:sp>
                </p:grpSp>
                <p:sp>
                  <p:nvSpPr>
                    <p:cNvPr id="5" name="決策 4">
                      <a:extLst>
                        <a:ext uri="{FF2B5EF4-FFF2-40B4-BE49-F238E27FC236}">
                          <a16:creationId xmlns:a16="http://schemas.microsoft.com/office/drawing/2014/main" xmlns="" id="{08C8E2D5-101A-CD4E-8AD1-DEC796CE4E30}"/>
                        </a:ext>
                      </a:extLst>
                    </p:cNvPr>
                    <p:cNvSpPr/>
                    <p:nvPr/>
                  </p:nvSpPr>
                  <p:spPr>
                    <a:xfrm>
                      <a:off x="7008930" y="1627245"/>
                      <a:ext cx="2213925" cy="665006"/>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200" dirty="0">
                          <a:solidFill>
                            <a:sysClr val="windowText" lastClr="000000"/>
                          </a:solidFill>
                          <a:latin typeface="Microsoft JhengHei" panose="020B0604030504040204" pitchFamily="34" charset="-120"/>
                          <a:ea typeface="Microsoft JhengHei" panose="020B0604030504040204" pitchFamily="34" charset="-120"/>
                        </a:rPr>
                        <a:t>評論數</a:t>
                      </a:r>
                      <a:r>
                        <a:rPr kumimoji="1" lang="en-US" altLang="zh-TW" sz="1200" dirty="0">
                          <a:solidFill>
                            <a:sysClr val="windowText" lastClr="000000"/>
                          </a:solidFill>
                          <a:latin typeface="Microsoft JhengHei" panose="020B0604030504040204" pitchFamily="34" charset="-120"/>
                          <a:ea typeface="Microsoft JhengHei" panose="020B0604030504040204" pitchFamily="34" charset="-120"/>
                        </a:rPr>
                        <a:t>&gt;500</a:t>
                      </a:r>
                      <a:endParaRPr kumimoji="1" lang="zh-TW" altLang="en-US" sz="1200" dirty="0">
                        <a:solidFill>
                          <a:sysClr val="windowText" lastClr="000000"/>
                        </a:solidFill>
                        <a:latin typeface="Microsoft JhengHei" panose="020B0604030504040204" pitchFamily="34" charset="-120"/>
                        <a:ea typeface="Microsoft JhengHei" panose="020B0604030504040204" pitchFamily="34" charset="-120"/>
                      </a:endParaRPr>
                    </a:p>
                  </p:txBody>
                </p:sp>
                <p:sp>
                  <p:nvSpPr>
                    <p:cNvPr id="13" name="決策 12">
                      <a:extLst>
                        <a:ext uri="{FF2B5EF4-FFF2-40B4-BE49-F238E27FC236}">
                          <a16:creationId xmlns:a16="http://schemas.microsoft.com/office/drawing/2014/main" xmlns="" id="{3AB06A45-BC17-DB4C-9211-2A6ABD495543}"/>
                        </a:ext>
                      </a:extLst>
                    </p:cNvPr>
                    <p:cNvSpPr/>
                    <p:nvPr/>
                  </p:nvSpPr>
                  <p:spPr>
                    <a:xfrm>
                      <a:off x="6992577" y="2481938"/>
                      <a:ext cx="2213925" cy="608195"/>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dirty="0">
                          <a:solidFill>
                            <a:sysClr val="windowText" lastClr="000000"/>
                          </a:solidFill>
                          <a:latin typeface="Microsoft JhengHei" panose="020B0604030504040204" pitchFamily="34" charset="-120"/>
                          <a:ea typeface="Microsoft JhengHei" panose="020B0604030504040204" pitchFamily="34" charset="-120"/>
                        </a:rPr>
                        <a:t>星級</a:t>
                      </a:r>
                      <a:r>
                        <a:rPr kumimoji="1" lang="en-US" altLang="zh-TW" sz="1400" dirty="0">
                          <a:solidFill>
                            <a:sysClr val="windowText" lastClr="000000"/>
                          </a:solidFill>
                          <a:latin typeface="Microsoft JhengHei" panose="020B0604030504040204" pitchFamily="34" charset="-120"/>
                          <a:ea typeface="Microsoft JhengHei" panose="020B0604030504040204" pitchFamily="34" charset="-120"/>
                        </a:rPr>
                        <a:t>&gt;4</a:t>
                      </a:r>
                      <a:endParaRPr kumimoji="1" lang="zh-TW" altLang="en-US" sz="1400" dirty="0">
                        <a:solidFill>
                          <a:sysClr val="windowText" lastClr="000000"/>
                        </a:solidFill>
                        <a:latin typeface="Microsoft JhengHei" panose="020B0604030504040204" pitchFamily="34" charset="-120"/>
                        <a:ea typeface="Microsoft JhengHei" panose="020B0604030504040204" pitchFamily="34" charset="-120"/>
                      </a:endParaRPr>
                    </a:p>
                  </p:txBody>
                </p:sp>
                <p:grpSp>
                  <p:nvGrpSpPr>
                    <p:cNvPr id="14" name="群組 13">
                      <a:extLst>
                        <a:ext uri="{FF2B5EF4-FFF2-40B4-BE49-F238E27FC236}">
                          <a16:creationId xmlns:a16="http://schemas.microsoft.com/office/drawing/2014/main" xmlns="" id="{A47B772C-3F26-9640-B6C3-486B09AC3A7F}"/>
                        </a:ext>
                      </a:extLst>
                    </p:cNvPr>
                    <p:cNvGrpSpPr/>
                    <p:nvPr/>
                  </p:nvGrpSpPr>
                  <p:grpSpPr>
                    <a:xfrm>
                      <a:off x="9605262" y="1787935"/>
                      <a:ext cx="1990986" cy="327948"/>
                      <a:chOff x="6967732" y="2371725"/>
                      <a:chExt cx="2804918" cy="442913"/>
                    </a:xfrm>
                  </p:grpSpPr>
                  <p:sp>
                    <p:nvSpPr>
                      <p:cNvPr id="15" name="流程圖 14">
                        <a:extLst>
                          <a:ext uri="{FF2B5EF4-FFF2-40B4-BE49-F238E27FC236}">
                            <a16:creationId xmlns:a16="http://schemas.microsoft.com/office/drawing/2014/main" xmlns="" id="{D97A5EF5-D4B4-A141-8AA6-D95434A77516}"/>
                          </a:ext>
                        </a:extLst>
                      </p:cNvPr>
                      <p:cNvSpPr/>
                      <p:nvPr/>
                    </p:nvSpPr>
                    <p:spPr>
                      <a:xfrm>
                        <a:off x="6967732" y="2371725"/>
                        <a:ext cx="2804918" cy="44291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xmlns="" id="{BB5F20BF-32B1-214D-9269-9F4572FBCCEA}"/>
                          </a:ext>
                        </a:extLst>
                      </p:cNvPr>
                      <p:cNvSpPr txBox="1"/>
                      <p:nvPr/>
                    </p:nvSpPr>
                    <p:spPr>
                      <a:xfrm>
                        <a:off x="7128189" y="2402443"/>
                        <a:ext cx="2530157" cy="307777"/>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刪除資料</a:t>
                        </a:r>
                        <a:endParaRPr lang="en-US" altLang="zh-TW" sz="1400" b="1" dirty="0">
                          <a:latin typeface="微軟正黑體" panose="020B0604030504040204" pitchFamily="34" charset="-120"/>
                          <a:ea typeface="微軟正黑體" panose="020B0604030504040204" pitchFamily="34" charset="-120"/>
                        </a:endParaRPr>
                      </a:p>
                    </p:txBody>
                  </p:sp>
                </p:grpSp>
                <p:grpSp>
                  <p:nvGrpSpPr>
                    <p:cNvPr id="21" name="群組 20">
                      <a:extLst>
                        <a:ext uri="{FF2B5EF4-FFF2-40B4-BE49-F238E27FC236}">
                          <a16:creationId xmlns:a16="http://schemas.microsoft.com/office/drawing/2014/main" xmlns="" id="{B405D4B5-979C-FA49-A56A-7E033E16E0BE}"/>
                        </a:ext>
                      </a:extLst>
                    </p:cNvPr>
                    <p:cNvGrpSpPr/>
                    <p:nvPr/>
                  </p:nvGrpSpPr>
                  <p:grpSpPr>
                    <a:xfrm>
                      <a:off x="6831528" y="3272692"/>
                      <a:ext cx="2568728" cy="475953"/>
                      <a:chOff x="6742972" y="2371725"/>
                      <a:chExt cx="3254433" cy="475953"/>
                    </a:xfrm>
                  </p:grpSpPr>
                  <p:sp>
                    <p:nvSpPr>
                      <p:cNvPr id="22" name="流程圖 21">
                        <a:extLst>
                          <a:ext uri="{FF2B5EF4-FFF2-40B4-BE49-F238E27FC236}">
                            <a16:creationId xmlns:a16="http://schemas.microsoft.com/office/drawing/2014/main" xmlns="" id="{9D3F5566-244B-D04F-85CE-78A78F40940D}"/>
                          </a:ext>
                        </a:extLst>
                      </p:cNvPr>
                      <p:cNvSpPr/>
                      <p:nvPr/>
                    </p:nvSpPr>
                    <p:spPr>
                      <a:xfrm>
                        <a:off x="6967732" y="2371725"/>
                        <a:ext cx="2804918" cy="44291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xmlns="" id="{6467850D-08DD-8D4C-96BA-6062A95AF85E}"/>
                          </a:ext>
                        </a:extLst>
                      </p:cNvPr>
                      <p:cNvSpPr txBox="1"/>
                      <p:nvPr/>
                    </p:nvSpPr>
                    <p:spPr>
                      <a:xfrm>
                        <a:off x="6742972" y="2386013"/>
                        <a:ext cx="3254433" cy="461665"/>
                      </a:xfrm>
                      <a:prstGeom prst="rect">
                        <a:avLst/>
                      </a:prstGeom>
                      <a:noFill/>
                    </p:spPr>
                    <p:txBody>
                      <a:bodyPr wrap="square" rtlCol="0">
                        <a:spAutoFit/>
                      </a:bodyPr>
                      <a:lstStyle/>
                      <a:p>
                        <a:pPr algn="ctr"/>
                        <a:r>
                          <a:rPr lang="zh-TW" altLang="en-US" sz="1200" b="1" dirty="0">
                            <a:latin typeface="微軟正黑體" panose="020B0604030504040204" pitchFamily="34" charset="-120"/>
                            <a:ea typeface="微軟正黑體" panose="020B0604030504040204" pitchFamily="34" charset="-120"/>
                          </a:rPr>
                          <a:t>圖片重新命名</a:t>
                        </a:r>
                        <a:endParaRPr lang="en-US" altLang="zh-TW" sz="1200" b="1" dirty="0">
                          <a:latin typeface="微軟正黑體" panose="020B0604030504040204" pitchFamily="34" charset="-120"/>
                          <a:ea typeface="微軟正黑體" panose="020B0604030504040204" pitchFamily="34" charset="-120"/>
                        </a:endParaRPr>
                      </a:p>
                      <a:p>
                        <a:pPr algn="ctr"/>
                        <a:r>
                          <a:rPr lang="zh-TW" altLang="en-US" sz="1200" b="1" dirty="0">
                            <a:latin typeface="微軟正黑體" panose="020B0604030504040204" pitchFamily="34" charset="-120"/>
                            <a:ea typeface="微軟正黑體" panose="020B0604030504040204" pitchFamily="34" charset="-120"/>
                          </a:rPr>
                          <a:t>讀取檔案並轉換格式</a:t>
                        </a:r>
                        <a:endParaRPr lang="en-US" altLang="zh-TW" sz="1200" b="1" dirty="0">
                          <a:latin typeface="微軟正黑體" panose="020B0604030504040204" pitchFamily="34" charset="-120"/>
                          <a:ea typeface="微軟正黑體" panose="020B0604030504040204" pitchFamily="34" charset="-120"/>
                        </a:endParaRPr>
                      </a:p>
                    </p:txBody>
                  </p:sp>
                </p:grpSp>
                <p:grpSp>
                  <p:nvGrpSpPr>
                    <p:cNvPr id="24" name="群組 23">
                      <a:extLst>
                        <a:ext uri="{FF2B5EF4-FFF2-40B4-BE49-F238E27FC236}">
                          <a16:creationId xmlns:a16="http://schemas.microsoft.com/office/drawing/2014/main" xmlns="" id="{E4B66766-74B9-6848-80FC-1C396322DE29}"/>
                        </a:ext>
                      </a:extLst>
                    </p:cNvPr>
                    <p:cNvGrpSpPr/>
                    <p:nvPr/>
                  </p:nvGrpSpPr>
                  <p:grpSpPr>
                    <a:xfrm>
                      <a:off x="6832275" y="3919660"/>
                      <a:ext cx="2568728" cy="359955"/>
                      <a:chOff x="6742972" y="2371725"/>
                      <a:chExt cx="3254433" cy="359955"/>
                    </a:xfrm>
                  </p:grpSpPr>
                  <p:sp>
                    <p:nvSpPr>
                      <p:cNvPr id="25" name="流程圖 24">
                        <a:extLst>
                          <a:ext uri="{FF2B5EF4-FFF2-40B4-BE49-F238E27FC236}">
                            <a16:creationId xmlns:a16="http://schemas.microsoft.com/office/drawing/2014/main" xmlns="" id="{79A7DB5D-4DFA-074B-9C51-1C841528E1E3}"/>
                          </a:ext>
                        </a:extLst>
                      </p:cNvPr>
                      <p:cNvSpPr/>
                      <p:nvPr/>
                    </p:nvSpPr>
                    <p:spPr>
                      <a:xfrm>
                        <a:off x="6967732" y="2371725"/>
                        <a:ext cx="2804918" cy="35995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文字方塊 25">
                        <a:extLst>
                          <a:ext uri="{FF2B5EF4-FFF2-40B4-BE49-F238E27FC236}">
                            <a16:creationId xmlns:a16="http://schemas.microsoft.com/office/drawing/2014/main" xmlns="" id="{9A926E73-3866-524B-A105-188AD225469B}"/>
                          </a:ext>
                        </a:extLst>
                      </p:cNvPr>
                      <p:cNvSpPr txBox="1"/>
                      <p:nvPr/>
                    </p:nvSpPr>
                    <p:spPr>
                      <a:xfrm>
                        <a:off x="6742972" y="2411915"/>
                        <a:ext cx="3254433" cy="276999"/>
                      </a:xfrm>
                      <a:prstGeom prst="rect">
                        <a:avLst/>
                      </a:prstGeom>
                      <a:noFill/>
                    </p:spPr>
                    <p:txBody>
                      <a:bodyPr wrap="square" rtlCol="0">
                        <a:spAutoFit/>
                      </a:bodyPr>
                      <a:lstStyle/>
                      <a:p>
                        <a:pPr algn="ctr"/>
                        <a:r>
                          <a:rPr lang="zh-TW" altLang="en-US" sz="1200" b="1" dirty="0">
                            <a:latin typeface="微軟正黑體" panose="020B0604030504040204" pitchFamily="34" charset="-120"/>
                            <a:ea typeface="微軟正黑體" panose="020B0604030504040204" pitchFamily="34" charset="-120"/>
                          </a:rPr>
                          <a:t>訓練</a:t>
                        </a:r>
                        <a:r>
                          <a:rPr lang="en" altLang="zh-TW" sz="1200" b="1" dirty="0">
                            <a:latin typeface="微軟正黑體" panose="020B0604030504040204" pitchFamily="34" charset="-120"/>
                            <a:ea typeface="微軟正黑體" panose="020B0604030504040204" pitchFamily="34" charset="-120"/>
                          </a:rPr>
                          <a:t>K-means</a:t>
                        </a:r>
                        <a:r>
                          <a:rPr lang="zh-TW" altLang="en-US" sz="1200" b="1" dirty="0">
                            <a:latin typeface="微軟正黑體" panose="020B0604030504040204" pitchFamily="34" charset="-120"/>
                            <a:ea typeface="微軟正黑體" panose="020B0604030504040204" pitchFamily="34" charset="-120"/>
                          </a:rPr>
                          <a:t>模型</a:t>
                        </a:r>
                        <a:endParaRPr lang="en-US" altLang="zh-TW" sz="1200" b="1" dirty="0">
                          <a:latin typeface="微軟正黑體" panose="020B0604030504040204" pitchFamily="34" charset="-120"/>
                          <a:ea typeface="微軟正黑體" panose="020B0604030504040204" pitchFamily="34" charset="-120"/>
                        </a:endParaRPr>
                      </a:p>
                    </p:txBody>
                  </p:sp>
                </p:grpSp>
                <p:grpSp>
                  <p:nvGrpSpPr>
                    <p:cNvPr id="32" name="群組 31">
                      <a:extLst>
                        <a:ext uri="{FF2B5EF4-FFF2-40B4-BE49-F238E27FC236}">
                          <a16:creationId xmlns:a16="http://schemas.microsoft.com/office/drawing/2014/main" xmlns="" id="{25C2F329-BB9C-B64C-8234-DD4C896F2130}"/>
                        </a:ext>
                      </a:extLst>
                    </p:cNvPr>
                    <p:cNvGrpSpPr/>
                    <p:nvPr/>
                  </p:nvGrpSpPr>
                  <p:grpSpPr>
                    <a:xfrm>
                      <a:off x="9621642" y="2627097"/>
                      <a:ext cx="1990986" cy="327948"/>
                      <a:chOff x="6967732" y="2371725"/>
                      <a:chExt cx="2804918" cy="442913"/>
                    </a:xfrm>
                  </p:grpSpPr>
                  <p:sp>
                    <p:nvSpPr>
                      <p:cNvPr id="33" name="流程圖 32">
                        <a:extLst>
                          <a:ext uri="{FF2B5EF4-FFF2-40B4-BE49-F238E27FC236}">
                            <a16:creationId xmlns:a16="http://schemas.microsoft.com/office/drawing/2014/main" xmlns="" id="{80E93650-41B3-7548-8CD3-1371DEF5754A}"/>
                          </a:ext>
                        </a:extLst>
                      </p:cNvPr>
                      <p:cNvSpPr/>
                      <p:nvPr/>
                    </p:nvSpPr>
                    <p:spPr>
                      <a:xfrm>
                        <a:off x="6967732" y="2371725"/>
                        <a:ext cx="2804918" cy="44291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文字方塊 33">
                        <a:extLst>
                          <a:ext uri="{FF2B5EF4-FFF2-40B4-BE49-F238E27FC236}">
                            <a16:creationId xmlns:a16="http://schemas.microsoft.com/office/drawing/2014/main" xmlns="" id="{D4C43C0A-C7FF-0145-833B-7F6441ACE7D0}"/>
                          </a:ext>
                        </a:extLst>
                      </p:cNvPr>
                      <p:cNvSpPr txBox="1"/>
                      <p:nvPr/>
                    </p:nvSpPr>
                    <p:spPr>
                      <a:xfrm>
                        <a:off x="7128189" y="2402443"/>
                        <a:ext cx="2530157" cy="307777"/>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刪除資料</a:t>
                        </a:r>
                        <a:endParaRPr lang="en-US" altLang="zh-TW" sz="1400" b="1" dirty="0">
                          <a:latin typeface="微軟正黑體" panose="020B0604030504040204" pitchFamily="34" charset="-120"/>
                          <a:ea typeface="微軟正黑體" panose="020B0604030504040204" pitchFamily="34" charset="-120"/>
                        </a:endParaRPr>
                      </a:p>
                    </p:txBody>
                  </p:sp>
                </p:grpSp>
                <p:cxnSp>
                  <p:nvCxnSpPr>
                    <p:cNvPr id="7" name="直線箭頭接點 6">
                      <a:extLst>
                        <a:ext uri="{FF2B5EF4-FFF2-40B4-BE49-F238E27FC236}">
                          <a16:creationId xmlns:a16="http://schemas.microsoft.com/office/drawing/2014/main" xmlns="" id="{1E1DA131-8B32-6B4F-A28F-457D6D45DFC7}"/>
                        </a:ext>
                      </a:extLst>
                    </p:cNvPr>
                    <p:cNvCxnSpPr>
                      <a:cxnSpLocks/>
                      <a:endCxn id="5" idx="0"/>
                    </p:cNvCxnSpPr>
                    <p:nvPr/>
                  </p:nvCxnSpPr>
                  <p:spPr>
                    <a:xfrm>
                      <a:off x="8115893" y="1471886"/>
                      <a:ext cx="0" cy="155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箭頭接點 52">
                      <a:extLst>
                        <a:ext uri="{FF2B5EF4-FFF2-40B4-BE49-F238E27FC236}">
                          <a16:creationId xmlns:a16="http://schemas.microsoft.com/office/drawing/2014/main" xmlns="" id="{C259C6DA-8A7A-9242-80CF-754FF7B3B6A2}"/>
                        </a:ext>
                      </a:extLst>
                    </p:cNvPr>
                    <p:cNvCxnSpPr>
                      <a:cxnSpLocks/>
                      <a:endCxn id="23" idx="0"/>
                    </p:cNvCxnSpPr>
                    <p:nvPr/>
                  </p:nvCxnSpPr>
                  <p:spPr>
                    <a:xfrm>
                      <a:off x="8115892" y="3117792"/>
                      <a:ext cx="0" cy="16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箭頭接點 56">
                      <a:extLst>
                        <a:ext uri="{FF2B5EF4-FFF2-40B4-BE49-F238E27FC236}">
                          <a16:creationId xmlns:a16="http://schemas.microsoft.com/office/drawing/2014/main" xmlns="" id="{5D27767F-3EAA-AD41-8225-05A2E336F776}"/>
                        </a:ext>
                      </a:extLst>
                    </p:cNvPr>
                    <p:cNvCxnSpPr>
                      <a:cxnSpLocks/>
                      <a:stCxn id="23" idx="2"/>
                      <a:endCxn id="25" idx="0"/>
                    </p:cNvCxnSpPr>
                    <p:nvPr/>
                  </p:nvCxnSpPr>
                  <p:spPr>
                    <a:xfrm>
                      <a:off x="8115892" y="3748645"/>
                      <a:ext cx="749" cy="17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xmlns="" id="{D832E4E8-2CE0-C944-8C6D-32BA3D7F555E}"/>
                        </a:ext>
                      </a:extLst>
                    </p:cNvPr>
                    <p:cNvCxnSpPr>
                      <a:cxnSpLocks/>
                    </p:cNvCxnSpPr>
                    <p:nvPr/>
                  </p:nvCxnSpPr>
                  <p:spPr>
                    <a:xfrm>
                      <a:off x="8115892" y="4285273"/>
                      <a:ext cx="0" cy="204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線箭頭接點 77">
                      <a:extLst>
                        <a:ext uri="{FF2B5EF4-FFF2-40B4-BE49-F238E27FC236}">
                          <a16:creationId xmlns:a16="http://schemas.microsoft.com/office/drawing/2014/main" xmlns="" id="{866FF75E-BAA6-1747-B2F9-F8E2C896C6E4}"/>
                        </a:ext>
                      </a:extLst>
                    </p:cNvPr>
                    <p:cNvCxnSpPr>
                      <a:cxnSpLocks/>
                      <a:stCxn id="5" idx="3"/>
                    </p:cNvCxnSpPr>
                    <p:nvPr/>
                  </p:nvCxnSpPr>
                  <p:spPr>
                    <a:xfrm>
                      <a:off x="9222855" y="1959748"/>
                      <a:ext cx="382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xmlns="" id="{C9EBF56A-7EE5-4E45-A1A7-BB3AC53629F3}"/>
                        </a:ext>
                      </a:extLst>
                    </p:cNvPr>
                    <p:cNvCxnSpPr>
                      <a:cxnSpLocks/>
                    </p:cNvCxnSpPr>
                    <p:nvPr/>
                  </p:nvCxnSpPr>
                  <p:spPr>
                    <a:xfrm flipV="1">
                      <a:off x="9220572" y="2786036"/>
                      <a:ext cx="38469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88" name="直線箭頭接點 87">
                <a:extLst>
                  <a:ext uri="{FF2B5EF4-FFF2-40B4-BE49-F238E27FC236}">
                    <a16:creationId xmlns:a16="http://schemas.microsoft.com/office/drawing/2014/main" xmlns="" id="{09536662-7578-5847-9F61-F5E6B7674F1D}"/>
                  </a:ext>
                </a:extLst>
              </p:cNvPr>
              <p:cNvCxnSpPr>
                <a:cxnSpLocks/>
                <a:stCxn id="31" idx="3"/>
              </p:cNvCxnSpPr>
              <p:nvPr/>
            </p:nvCxnSpPr>
            <p:spPr>
              <a:xfrm>
                <a:off x="9222854" y="5407993"/>
                <a:ext cx="38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4" name="文字方塊 103">
            <a:extLst>
              <a:ext uri="{FF2B5EF4-FFF2-40B4-BE49-F238E27FC236}">
                <a16:creationId xmlns:a16="http://schemas.microsoft.com/office/drawing/2014/main" xmlns="" id="{362E5005-83F6-9B41-BA94-C64C032F441D}"/>
              </a:ext>
            </a:extLst>
          </p:cNvPr>
          <p:cNvSpPr txBox="1"/>
          <p:nvPr/>
        </p:nvSpPr>
        <p:spPr>
          <a:xfrm>
            <a:off x="2512575" y="1078349"/>
            <a:ext cx="3980537" cy="400110"/>
          </a:xfrm>
          <a:prstGeom prst="rect">
            <a:avLst/>
          </a:prstGeom>
          <a:solidFill>
            <a:schemeClr val="bg1">
              <a:lumMod val="95000"/>
            </a:schemeClr>
          </a:solid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資料抓取</a:t>
            </a:r>
            <a:endParaRPr lang="en-US" altLang="zh-TW" sz="2000" b="1" dirty="0">
              <a:latin typeface="微軟正黑體" panose="020B0604030504040204" pitchFamily="34" charset="-120"/>
              <a:ea typeface="微軟正黑體" panose="020B0604030504040204" pitchFamily="34" charset="-120"/>
            </a:endParaRPr>
          </a:p>
        </p:txBody>
      </p:sp>
      <p:sp>
        <p:nvSpPr>
          <p:cNvPr id="105" name="文字方塊 104">
            <a:extLst>
              <a:ext uri="{FF2B5EF4-FFF2-40B4-BE49-F238E27FC236}">
                <a16:creationId xmlns:a16="http://schemas.microsoft.com/office/drawing/2014/main" xmlns="" id="{1DB547D5-29D3-7243-A300-1C685DE9808B}"/>
              </a:ext>
            </a:extLst>
          </p:cNvPr>
          <p:cNvSpPr txBox="1"/>
          <p:nvPr/>
        </p:nvSpPr>
        <p:spPr>
          <a:xfrm>
            <a:off x="2512575" y="2140010"/>
            <a:ext cx="3980541" cy="400110"/>
          </a:xfrm>
          <a:prstGeom prst="rect">
            <a:avLst/>
          </a:prstGeom>
          <a:solidFill>
            <a:schemeClr val="bg1">
              <a:lumMod val="95000"/>
            </a:schemeClr>
          </a:solid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資料清洗</a:t>
            </a:r>
            <a:endParaRPr lang="en-US" altLang="zh-TW" sz="2000" b="1" dirty="0">
              <a:latin typeface="微軟正黑體" panose="020B0604030504040204" pitchFamily="34" charset="-120"/>
              <a:ea typeface="微軟正黑體" panose="020B0604030504040204" pitchFamily="34" charset="-120"/>
            </a:endParaRPr>
          </a:p>
        </p:txBody>
      </p:sp>
      <p:sp>
        <p:nvSpPr>
          <p:cNvPr id="106" name="文字方塊 105">
            <a:extLst>
              <a:ext uri="{FF2B5EF4-FFF2-40B4-BE49-F238E27FC236}">
                <a16:creationId xmlns:a16="http://schemas.microsoft.com/office/drawing/2014/main" xmlns="" id="{6C33C791-1379-D146-A8CD-AEDA6CE21F53}"/>
              </a:ext>
            </a:extLst>
          </p:cNvPr>
          <p:cNvSpPr txBox="1"/>
          <p:nvPr/>
        </p:nvSpPr>
        <p:spPr>
          <a:xfrm>
            <a:off x="2512575" y="3295079"/>
            <a:ext cx="3980555" cy="400110"/>
          </a:xfrm>
          <a:prstGeom prst="rect">
            <a:avLst/>
          </a:prstGeom>
          <a:solidFill>
            <a:schemeClr val="bg1">
              <a:lumMod val="95000"/>
            </a:schemeClr>
          </a:solid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圖片重新命名</a:t>
            </a:r>
          </a:p>
        </p:txBody>
      </p:sp>
      <p:sp>
        <p:nvSpPr>
          <p:cNvPr id="107" name="文字方塊 106">
            <a:extLst>
              <a:ext uri="{FF2B5EF4-FFF2-40B4-BE49-F238E27FC236}">
                <a16:creationId xmlns:a16="http://schemas.microsoft.com/office/drawing/2014/main" xmlns="" id="{AB3CA4D6-E268-B848-BE6C-D19B96FCC020}"/>
              </a:ext>
            </a:extLst>
          </p:cNvPr>
          <p:cNvSpPr txBox="1"/>
          <p:nvPr/>
        </p:nvSpPr>
        <p:spPr>
          <a:xfrm>
            <a:off x="2512575" y="3950676"/>
            <a:ext cx="3980555" cy="400110"/>
          </a:xfrm>
          <a:prstGeom prst="rect">
            <a:avLst/>
          </a:prstGeom>
          <a:solidFill>
            <a:schemeClr val="bg1">
              <a:lumMod val="95000"/>
            </a:schemeClr>
          </a:solid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訓練</a:t>
            </a:r>
            <a:r>
              <a:rPr lang="en" altLang="zh-TW" sz="2000" b="1" dirty="0">
                <a:latin typeface="微軟正黑體" panose="020B0604030504040204" pitchFamily="34" charset="-120"/>
                <a:ea typeface="微軟正黑體" panose="020B0604030504040204" pitchFamily="34" charset="-120"/>
              </a:rPr>
              <a:t>K-means</a:t>
            </a:r>
            <a:r>
              <a:rPr lang="zh-TW" altLang="en-US" sz="2000" b="1" dirty="0">
                <a:latin typeface="微軟正黑體" panose="020B0604030504040204" pitchFamily="34" charset="-120"/>
                <a:ea typeface="微軟正黑體" panose="020B0604030504040204" pitchFamily="34" charset="-120"/>
              </a:rPr>
              <a:t>模型</a:t>
            </a:r>
          </a:p>
        </p:txBody>
      </p:sp>
      <p:sp>
        <p:nvSpPr>
          <p:cNvPr id="108" name="文字方塊 107">
            <a:extLst>
              <a:ext uri="{FF2B5EF4-FFF2-40B4-BE49-F238E27FC236}">
                <a16:creationId xmlns:a16="http://schemas.microsoft.com/office/drawing/2014/main" xmlns="" id="{4B1641CE-A5AE-B54A-B32A-77443F1E20B2}"/>
              </a:ext>
            </a:extLst>
          </p:cNvPr>
          <p:cNvSpPr txBox="1"/>
          <p:nvPr/>
        </p:nvSpPr>
        <p:spPr>
          <a:xfrm>
            <a:off x="2516649" y="4520308"/>
            <a:ext cx="3980587" cy="400110"/>
          </a:xfrm>
          <a:prstGeom prst="rect">
            <a:avLst/>
          </a:prstGeom>
          <a:solidFill>
            <a:schemeClr val="bg1">
              <a:lumMod val="95000"/>
            </a:schemeClr>
          </a:solid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判斷每張照片之</a:t>
            </a:r>
            <a:r>
              <a:rPr lang="en" altLang="zh-TW" sz="2000" b="1" dirty="0">
                <a:latin typeface="微軟正黑體" panose="020B0604030504040204" pitchFamily="34" charset="-120"/>
                <a:ea typeface="微軟正黑體" panose="020B0604030504040204" pitchFamily="34" charset="-120"/>
              </a:rPr>
              <a:t>RGB</a:t>
            </a:r>
            <a:r>
              <a:rPr lang="zh-TW" altLang="en-US" sz="2000" b="1" dirty="0">
                <a:latin typeface="微軟正黑體" panose="020B0604030504040204" pitchFamily="34" charset="-120"/>
                <a:ea typeface="微軟正黑體" panose="020B0604030504040204" pitchFamily="34" charset="-120"/>
              </a:rPr>
              <a:t>與</a:t>
            </a:r>
            <a:r>
              <a:rPr lang="en" altLang="zh-TW" sz="2000" b="1" dirty="0">
                <a:latin typeface="微軟正黑體" panose="020B0604030504040204" pitchFamily="34" charset="-120"/>
                <a:ea typeface="微軟正黑體" panose="020B0604030504040204" pitchFamily="34" charset="-120"/>
              </a:rPr>
              <a:t>HSV</a:t>
            </a:r>
            <a:r>
              <a:rPr lang="zh-TW" altLang="en-US" sz="2000" b="1" dirty="0">
                <a:latin typeface="微軟正黑體" panose="020B0604030504040204" pitchFamily="34" charset="-120"/>
                <a:ea typeface="微軟正黑體" panose="020B0604030504040204" pitchFamily="34" charset="-120"/>
              </a:rPr>
              <a:t>顏色</a:t>
            </a:r>
          </a:p>
        </p:txBody>
      </p:sp>
      <p:sp>
        <p:nvSpPr>
          <p:cNvPr id="109" name="文字方塊 108">
            <a:extLst>
              <a:ext uri="{FF2B5EF4-FFF2-40B4-BE49-F238E27FC236}">
                <a16:creationId xmlns:a16="http://schemas.microsoft.com/office/drawing/2014/main" xmlns="" id="{C7E4BCE3-D3C4-8E43-81B7-B285013C783C}"/>
              </a:ext>
            </a:extLst>
          </p:cNvPr>
          <p:cNvSpPr txBox="1"/>
          <p:nvPr/>
        </p:nvSpPr>
        <p:spPr>
          <a:xfrm>
            <a:off x="2512576" y="5435038"/>
            <a:ext cx="3980587" cy="400110"/>
          </a:xfrm>
          <a:prstGeom prst="rect">
            <a:avLst/>
          </a:prstGeom>
          <a:solidFill>
            <a:schemeClr val="bg1">
              <a:lumMod val="95000"/>
            </a:schemeClr>
          </a:solid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查看重要係數</a:t>
            </a:r>
          </a:p>
        </p:txBody>
      </p:sp>
      <p:sp>
        <p:nvSpPr>
          <p:cNvPr id="110" name="文字方塊 109">
            <a:extLst>
              <a:ext uri="{FF2B5EF4-FFF2-40B4-BE49-F238E27FC236}">
                <a16:creationId xmlns:a16="http://schemas.microsoft.com/office/drawing/2014/main" xmlns="" id="{B8F9AD8F-292B-9843-ACA7-BBBC90C058DF}"/>
              </a:ext>
            </a:extLst>
          </p:cNvPr>
          <p:cNvSpPr txBox="1"/>
          <p:nvPr/>
        </p:nvSpPr>
        <p:spPr>
          <a:xfrm>
            <a:off x="2512575" y="6349375"/>
            <a:ext cx="3980587" cy="400110"/>
          </a:xfrm>
          <a:prstGeom prst="rect">
            <a:avLst/>
          </a:prstGeom>
          <a:solidFill>
            <a:schemeClr val="bg1">
              <a:lumMod val="95000"/>
            </a:schemeClr>
          </a:solid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結論</a:t>
            </a:r>
          </a:p>
        </p:txBody>
      </p:sp>
      <p:sp>
        <p:nvSpPr>
          <p:cNvPr id="119" name="流程圖 118">
            <a:extLst>
              <a:ext uri="{FF2B5EF4-FFF2-40B4-BE49-F238E27FC236}">
                <a16:creationId xmlns:a16="http://schemas.microsoft.com/office/drawing/2014/main" xmlns="" id="{FFF6C118-05B0-E343-92A8-D5A77AEC7985}"/>
              </a:ext>
            </a:extLst>
          </p:cNvPr>
          <p:cNvSpPr/>
          <p:nvPr/>
        </p:nvSpPr>
        <p:spPr>
          <a:xfrm>
            <a:off x="2206936" y="1091139"/>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1</a:t>
            </a:r>
            <a:endParaRPr kumimoji="1" lang="zh-TW" altLang="en-US" dirty="0">
              <a:solidFill>
                <a:sysClr val="windowText" lastClr="000000"/>
              </a:solidFill>
            </a:endParaRPr>
          </a:p>
        </p:txBody>
      </p:sp>
      <p:sp>
        <p:nvSpPr>
          <p:cNvPr id="120" name="流程圖 119">
            <a:extLst>
              <a:ext uri="{FF2B5EF4-FFF2-40B4-BE49-F238E27FC236}">
                <a16:creationId xmlns:a16="http://schemas.microsoft.com/office/drawing/2014/main" xmlns="" id="{699AF966-F8ED-8148-B57D-577347567DC8}"/>
              </a:ext>
            </a:extLst>
          </p:cNvPr>
          <p:cNvSpPr/>
          <p:nvPr/>
        </p:nvSpPr>
        <p:spPr>
          <a:xfrm>
            <a:off x="2210352" y="2121467"/>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2</a:t>
            </a:r>
            <a:endParaRPr kumimoji="1" lang="zh-TW" altLang="en-US" dirty="0">
              <a:solidFill>
                <a:sysClr val="windowText" lastClr="000000"/>
              </a:solidFill>
            </a:endParaRPr>
          </a:p>
        </p:txBody>
      </p:sp>
      <p:sp>
        <p:nvSpPr>
          <p:cNvPr id="121" name="流程圖 120">
            <a:extLst>
              <a:ext uri="{FF2B5EF4-FFF2-40B4-BE49-F238E27FC236}">
                <a16:creationId xmlns:a16="http://schemas.microsoft.com/office/drawing/2014/main" xmlns="" id="{BBDB5516-BCE0-434D-A467-390106183F5B}"/>
              </a:ext>
            </a:extLst>
          </p:cNvPr>
          <p:cNvSpPr/>
          <p:nvPr/>
        </p:nvSpPr>
        <p:spPr>
          <a:xfrm>
            <a:off x="2210352" y="3282522"/>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3</a:t>
            </a:r>
            <a:endParaRPr kumimoji="1" lang="zh-TW" altLang="en-US" dirty="0">
              <a:solidFill>
                <a:sysClr val="windowText" lastClr="000000"/>
              </a:solidFill>
            </a:endParaRPr>
          </a:p>
        </p:txBody>
      </p:sp>
      <p:sp>
        <p:nvSpPr>
          <p:cNvPr id="122" name="流程圖 121">
            <a:extLst>
              <a:ext uri="{FF2B5EF4-FFF2-40B4-BE49-F238E27FC236}">
                <a16:creationId xmlns:a16="http://schemas.microsoft.com/office/drawing/2014/main" xmlns="" id="{FFF30266-77CB-054E-A07D-4A23B0C3A718}"/>
              </a:ext>
            </a:extLst>
          </p:cNvPr>
          <p:cNvSpPr/>
          <p:nvPr/>
        </p:nvSpPr>
        <p:spPr>
          <a:xfrm>
            <a:off x="2210352" y="3934488"/>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4</a:t>
            </a:r>
            <a:endParaRPr kumimoji="1" lang="zh-TW" altLang="en-US" dirty="0">
              <a:solidFill>
                <a:sysClr val="windowText" lastClr="000000"/>
              </a:solidFill>
            </a:endParaRPr>
          </a:p>
        </p:txBody>
      </p:sp>
      <p:sp>
        <p:nvSpPr>
          <p:cNvPr id="123" name="流程圖 122">
            <a:extLst>
              <a:ext uri="{FF2B5EF4-FFF2-40B4-BE49-F238E27FC236}">
                <a16:creationId xmlns:a16="http://schemas.microsoft.com/office/drawing/2014/main" xmlns="" id="{50A6F794-7A18-5342-A049-FC01E038C783}"/>
              </a:ext>
            </a:extLst>
          </p:cNvPr>
          <p:cNvSpPr/>
          <p:nvPr/>
        </p:nvSpPr>
        <p:spPr>
          <a:xfrm>
            <a:off x="2206935" y="4503192"/>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5</a:t>
            </a:r>
          </a:p>
        </p:txBody>
      </p:sp>
      <p:sp>
        <p:nvSpPr>
          <p:cNvPr id="124" name="流程圖 123">
            <a:extLst>
              <a:ext uri="{FF2B5EF4-FFF2-40B4-BE49-F238E27FC236}">
                <a16:creationId xmlns:a16="http://schemas.microsoft.com/office/drawing/2014/main" xmlns="" id="{4F5487D5-0AE9-4F4F-B041-B82512B1FC00}"/>
              </a:ext>
            </a:extLst>
          </p:cNvPr>
          <p:cNvSpPr/>
          <p:nvPr/>
        </p:nvSpPr>
        <p:spPr>
          <a:xfrm>
            <a:off x="2206934" y="5449146"/>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6</a:t>
            </a:r>
          </a:p>
        </p:txBody>
      </p:sp>
      <p:sp>
        <p:nvSpPr>
          <p:cNvPr id="125" name="流程圖 124">
            <a:extLst>
              <a:ext uri="{FF2B5EF4-FFF2-40B4-BE49-F238E27FC236}">
                <a16:creationId xmlns:a16="http://schemas.microsoft.com/office/drawing/2014/main" xmlns="" id="{65DD6E5E-9C5B-674A-A5C2-5F2451BC1858}"/>
              </a:ext>
            </a:extLst>
          </p:cNvPr>
          <p:cNvSpPr/>
          <p:nvPr/>
        </p:nvSpPr>
        <p:spPr>
          <a:xfrm>
            <a:off x="2202932" y="6347242"/>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7</a:t>
            </a:r>
          </a:p>
        </p:txBody>
      </p:sp>
      <p:sp>
        <p:nvSpPr>
          <p:cNvPr id="127" name="流程圖 126">
            <a:extLst>
              <a:ext uri="{FF2B5EF4-FFF2-40B4-BE49-F238E27FC236}">
                <a16:creationId xmlns:a16="http://schemas.microsoft.com/office/drawing/2014/main" xmlns="" id="{05C78AB6-350B-2149-91D0-8580D89AB89D}"/>
              </a:ext>
            </a:extLst>
          </p:cNvPr>
          <p:cNvSpPr/>
          <p:nvPr/>
        </p:nvSpPr>
        <p:spPr>
          <a:xfrm>
            <a:off x="0" y="0"/>
            <a:ext cx="5929313" cy="999908"/>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6" name="文字方塊 125">
            <a:extLst>
              <a:ext uri="{FF2B5EF4-FFF2-40B4-BE49-F238E27FC236}">
                <a16:creationId xmlns:a16="http://schemas.microsoft.com/office/drawing/2014/main" xmlns="" id="{19B34C14-33B2-8246-B25F-0DE7E2E5D63B}"/>
              </a:ext>
            </a:extLst>
          </p:cNvPr>
          <p:cNvSpPr txBox="1"/>
          <p:nvPr/>
        </p:nvSpPr>
        <p:spPr>
          <a:xfrm>
            <a:off x="4061" y="44024"/>
            <a:ext cx="6091939" cy="872418"/>
          </a:xfrm>
          <a:prstGeom prst="rect">
            <a:avLst/>
          </a:prstGeom>
          <a:noFill/>
        </p:spPr>
        <p:txBody>
          <a:bodyPr wrap="square" rtlCol="0">
            <a:spAutoFit/>
          </a:bodyPr>
          <a:lstStyle/>
          <a:p>
            <a:pPr>
              <a:lnSpc>
                <a:spcPct val="150000"/>
              </a:lnSpc>
            </a:pPr>
            <a:r>
              <a:rPr lang="zh-TW" altLang="en-US" b="1" dirty="0">
                <a:highlight>
                  <a:srgbClr val="FFFF00"/>
                </a:highlight>
                <a:latin typeface="微軟正黑體" panose="020B0604030504040204" pitchFamily="34" charset="-120"/>
                <a:ea typeface="微軟正黑體" panose="020B0604030504040204" pitchFamily="34" charset="-120"/>
              </a:rPr>
              <a:t>本研究透過網路爬蟲抓取</a:t>
            </a:r>
            <a:r>
              <a:rPr lang="en-US" altLang="zh-TW" b="1" dirty="0">
                <a:highlight>
                  <a:srgbClr val="FFFF00"/>
                </a:highlight>
                <a:latin typeface="微軟正黑體" panose="020B0604030504040204" pitchFamily="34" charset="-120"/>
                <a:ea typeface="微軟正黑體" panose="020B0604030504040204" pitchFamily="34" charset="-120"/>
              </a:rPr>
              <a:t>Google Map</a:t>
            </a:r>
            <a:r>
              <a:rPr lang="zh-TW" altLang="en-US" b="1" dirty="0">
                <a:highlight>
                  <a:srgbClr val="FFFF00"/>
                </a:highlight>
                <a:latin typeface="微軟正黑體" panose="020B0604030504040204" pitchFamily="34" charset="-120"/>
                <a:ea typeface="微軟正黑體" panose="020B0604030504040204" pitchFamily="34" charset="-120"/>
              </a:rPr>
              <a:t>上之台中美食圖片</a:t>
            </a:r>
            <a:endParaRPr lang="en-US" altLang="zh-TW" b="1" dirty="0">
              <a:highlight>
                <a:srgbClr val="FFFF00"/>
              </a:highlight>
              <a:latin typeface="微軟正黑體" panose="020B0604030504040204" pitchFamily="34" charset="-120"/>
              <a:ea typeface="微軟正黑體" panose="020B0604030504040204" pitchFamily="34" charset="-120"/>
            </a:endParaRPr>
          </a:p>
          <a:p>
            <a:pPr>
              <a:lnSpc>
                <a:spcPct val="150000"/>
              </a:lnSpc>
            </a:pPr>
            <a:r>
              <a:rPr lang="zh-TW" altLang="en-US" b="1" dirty="0">
                <a:highlight>
                  <a:srgbClr val="FFFF00"/>
                </a:highlight>
                <a:latin typeface="微軟正黑體" panose="020B0604030504040204" pitchFamily="34" charset="-120"/>
                <a:ea typeface="微軟正黑體" panose="020B0604030504040204" pitchFamily="34" charset="-120"/>
              </a:rPr>
              <a:t>本研究之研究架構分為七個部分：</a:t>
            </a:r>
            <a:endParaRPr lang="en-US" altLang="zh-TW"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98901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實驗環境</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graphicFrame>
        <p:nvGraphicFramePr>
          <p:cNvPr id="13" name="Table 1993"/>
          <p:cNvGraphicFramePr/>
          <p:nvPr>
            <p:extLst>
              <p:ext uri="{D42A27DB-BD31-4B8C-83A1-F6EECF244321}">
                <p14:modId xmlns:p14="http://schemas.microsoft.com/office/powerpoint/2010/main" val="1725996505"/>
              </p:ext>
            </p:extLst>
          </p:nvPr>
        </p:nvGraphicFramePr>
        <p:xfrm>
          <a:off x="7321712" y="3591028"/>
          <a:ext cx="3557387" cy="3003535"/>
        </p:xfrm>
        <a:graphic>
          <a:graphicData uri="http://schemas.openxmlformats.org/drawingml/2006/table">
            <a:tbl>
              <a:tblPr firstRow="1" firstCol="1" lastRow="1" bandRow="1"/>
              <a:tblGrid>
                <a:gridCol w="1562100">
                  <a:extLst>
                    <a:ext uri="{9D8B030D-6E8A-4147-A177-3AD203B41FA5}">
                      <a16:colId xmlns:a16="http://schemas.microsoft.com/office/drawing/2014/main" xmlns="" val="20000"/>
                    </a:ext>
                  </a:extLst>
                </a:gridCol>
                <a:gridCol w="1995287">
                  <a:extLst>
                    <a:ext uri="{9D8B030D-6E8A-4147-A177-3AD203B41FA5}">
                      <a16:colId xmlns:a16="http://schemas.microsoft.com/office/drawing/2014/main" xmlns="" val="20001"/>
                    </a:ext>
                  </a:extLst>
                </a:gridCol>
              </a:tblGrid>
              <a:tr h="361626">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區域</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Asia-east1(</a:t>
                      </a:r>
                      <a:r>
                        <a:rPr lang="zh-TW" sz="1600" b="1" kern="100" dirty="0">
                          <a:effectLst/>
                          <a:latin typeface="微軟正黑體" panose="020B0604030504040204" pitchFamily="34" charset="-120"/>
                          <a:ea typeface="微軟正黑體" panose="020B0604030504040204" pitchFamily="34" charset="-120"/>
                        </a:rPr>
                        <a:t>台灣</a:t>
                      </a:r>
                      <a:r>
                        <a:rPr lang="en-US" sz="1600" b="1" kern="100" dirty="0">
                          <a:effectLst/>
                          <a:latin typeface="微軟正黑體" panose="020B0604030504040204" pitchFamily="34" charset="-120"/>
                          <a:ea typeface="微軟正黑體" panose="020B0604030504040204" pitchFamily="34" charset="-120"/>
                        </a:rPr>
                        <a:t>)</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CPU</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Intel Cascade Lake</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RAM</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32G</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HDD</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16G</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O.S.</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Ubuntu 18.04LTC</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381251">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防火牆</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允許</a:t>
                      </a:r>
                      <a:r>
                        <a:rPr lang="en-US" sz="1600" kern="100" dirty="0">
                          <a:effectLst/>
                          <a:latin typeface="微軟正黑體" panose="020B0604030504040204" pitchFamily="34" charset="-120"/>
                          <a:ea typeface="微軟正黑體" panose="020B0604030504040204" pitchFamily="34" charset="-120"/>
                        </a:rPr>
                        <a:t>http</a:t>
                      </a:r>
                      <a:r>
                        <a:rPr lang="zh-TW" sz="1600" kern="100" dirty="0">
                          <a:effectLst/>
                          <a:latin typeface="微軟正黑體" panose="020B0604030504040204" pitchFamily="34" charset="-120"/>
                          <a:ea typeface="微軟正黑體" panose="020B0604030504040204" pitchFamily="34" charset="-120"/>
                        </a:rPr>
                        <a:t>流量、允許</a:t>
                      </a:r>
                      <a:r>
                        <a:rPr lang="en-US" sz="1600" kern="100" dirty="0">
                          <a:effectLst/>
                          <a:latin typeface="微軟正黑體" panose="020B0604030504040204" pitchFamily="34" charset="-120"/>
                          <a:ea typeface="微軟正黑體" panose="020B0604030504040204" pitchFamily="34" charset="-120"/>
                        </a:rPr>
                        <a:t>https</a:t>
                      </a:r>
                      <a:r>
                        <a:rPr lang="zh-TW" sz="1600" kern="100" dirty="0">
                          <a:effectLst/>
                          <a:latin typeface="微軟正黑體" panose="020B0604030504040204" pitchFamily="34" charset="-120"/>
                          <a:ea typeface="微軟正黑體" panose="020B0604030504040204" pitchFamily="34" charset="-120"/>
                        </a:rPr>
                        <a:t>流量</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GCP</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N/A</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6"/>
                  </a:ext>
                </a:extLst>
              </a:tr>
            </a:tbl>
          </a:graphicData>
        </a:graphic>
      </p:graphicFrame>
      <p:sp>
        <p:nvSpPr>
          <p:cNvPr id="2" name="矩形 1"/>
          <p:cNvSpPr/>
          <p:nvPr/>
        </p:nvSpPr>
        <p:spPr>
          <a:xfrm>
            <a:off x="7097537" y="6443944"/>
            <a:ext cx="4120039" cy="456920"/>
          </a:xfrm>
          <a:prstGeom prst="rect">
            <a:avLst/>
          </a:prstGeom>
        </p:spPr>
        <p:txBody>
          <a:bodyPr wrap="none">
            <a:spAutoFit/>
          </a:bodyPr>
          <a:lstStyle/>
          <a:p>
            <a:pPr>
              <a:lnSpc>
                <a:spcPct val="150000"/>
              </a:lnSpc>
            </a:pPr>
            <a:r>
              <a:rPr lang="en-US" altLang="zh-TW" b="1" dirty="0">
                <a:latin typeface="微軟正黑體" panose="020B0604030504040204" pitchFamily="34" charset="-120"/>
                <a:ea typeface="微軟正黑體" panose="020B0604030504040204" pitchFamily="34" charset="-120"/>
              </a:rPr>
              <a:t>GCP</a:t>
            </a:r>
            <a:r>
              <a:rPr lang="zh-TW" altLang="en-US" b="1" dirty="0">
                <a:latin typeface="微軟正黑體" panose="020B0604030504040204" pitchFamily="34" charset="-120"/>
                <a:ea typeface="微軟正黑體" panose="020B0604030504040204" pitchFamily="34" charset="-120"/>
              </a:rPr>
              <a:t>雲端主機主要負責機器學習之程式</a:t>
            </a:r>
          </a:p>
        </p:txBody>
      </p:sp>
      <p:graphicFrame>
        <p:nvGraphicFramePr>
          <p:cNvPr id="11" name="Table 1993">
            <a:extLst>
              <a:ext uri="{FF2B5EF4-FFF2-40B4-BE49-F238E27FC236}">
                <a16:creationId xmlns:a16="http://schemas.microsoft.com/office/drawing/2014/main" xmlns="" id="{D551A1E1-2ABF-7B48-8BE3-9F121AF3DA30}"/>
              </a:ext>
            </a:extLst>
          </p:cNvPr>
          <p:cNvGraphicFramePr/>
          <p:nvPr>
            <p:extLst>
              <p:ext uri="{D42A27DB-BD31-4B8C-83A1-F6EECF244321}">
                <p14:modId xmlns:p14="http://schemas.microsoft.com/office/powerpoint/2010/main" val="328510269"/>
              </p:ext>
            </p:extLst>
          </p:nvPr>
        </p:nvGraphicFramePr>
        <p:xfrm>
          <a:off x="2979788" y="3591028"/>
          <a:ext cx="3557387" cy="3019026"/>
        </p:xfrm>
        <a:graphic>
          <a:graphicData uri="http://schemas.openxmlformats.org/drawingml/2006/table">
            <a:tbl>
              <a:tblPr firstRow="1" firstCol="1" lastRow="1" bandRow="1"/>
              <a:tblGrid>
                <a:gridCol w="1562100">
                  <a:extLst>
                    <a:ext uri="{9D8B030D-6E8A-4147-A177-3AD203B41FA5}">
                      <a16:colId xmlns:a16="http://schemas.microsoft.com/office/drawing/2014/main" xmlns="" val="20000"/>
                    </a:ext>
                  </a:extLst>
                </a:gridCol>
                <a:gridCol w="1995287">
                  <a:extLst>
                    <a:ext uri="{9D8B030D-6E8A-4147-A177-3AD203B41FA5}">
                      <a16:colId xmlns:a16="http://schemas.microsoft.com/office/drawing/2014/main" xmlns="" val="20001"/>
                    </a:ext>
                  </a:extLst>
                </a:gridCol>
              </a:tblGrid>
              <a:tr h="381251">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區域</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Asia-east1(</a:t>
                      </a:r>
                      <a:r>
                        <a:rPr lang="zh-TW" sz="1600" b="1" kern="100" dirty="0">
                          <a:effectLst/>
                          <a:latin typeface="微軟正黑體" panose="020B0604030504040204" pitchFamily="34" charset="-120"/>
                          <a:ea typeface="微軟正黑體" panose="020B0604030504040204" pitchFamily="34" charset="-120"/>
                        </a:rPr>
                        <a:t>台灣</a:t>
                      </a:r>
                      <a:r>
                        <a:rPr lang="en-US" sz="1600" b="1" kern="100" dirty="0">
                          <a:effectLst/>
                          <a:latin typeface="微軟正黑體" panose="020B0604030504040204" pitchFamily="34" charset="-120"/>
                          <a:ea typeface="微軟正黑體" panose="020B0604030504040204" pitchFamily="34" charset="-120"/>
                        </a:rPr>
                        <a:t>)</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CPU</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Intel Cascade Lake</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RAM</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altLang="zh-TW" sz="1600" kern="100" dirty="0">
                          <a:effectLst/>
                          <a:latin typeface="微軟正黑體" panose="020B0604030504040204" pitchFamily="34" charset="-120"/>
                          <a:ea typeface="微軟正黑體" panose="020B0604030504040204" pitchFamily="34" charset="-120"/>
                        </a:rPr>
                        <a:t>8</a:t>
                      </a:r>
                      <a:r>
                        <a:rPr lang="en-US" sz="1600" kern="100" dirty="0">
                          <a:effectLst/>
                          <a:latin typeface="微軟正黑體" panose="020B0604030504040204" pitchFamily="34" charset="-120"/>
                          <a:ea typeface="微軟正黑體" panose="020B0604030504040204" pitchFamily="34" charset="-120"/>
                        </a:rPr>
                        <a:t>G</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HDD</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a:t>
                      </a:r>
                      <a:r>
                        <a:rPr lang="en-US" altLang="zh-TW" sz="1600" kern="100" dirty="0">
                          <a:effectLst/>
                          <a:latin typeface="微軟正黑體" panose="020B0604030504040204" pitchFamily="34" charset="-120"/>
                          <a:ea typeface="微軟正黑體" panose="020B0604030504040204" pitchFamily="34" charset="-120"/>
                        </a:rPr>
                        <a:t>0</a:t>
                      </a:r>
                      <a:r>
                        <a:rPr lang="en-US" sz="1600" kern="100" dirty="0">
                          <a:effectLst/>
                          <a:latin typeface="微軟正黑體" panose="020B0604030504040204" pitchFamily="34" charset="-120"/>
                          <a:ea typeface="微軟正黑體" panose="020B0604030504040204" pitchFamily="34" charset="-120"/>
                        </a:rPr>
                        <a:t>G</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O.S.</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Ubuntu 18.04LTC</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381251">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防火牆</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允許</a:t>
                      </a:r>
                      <a:r>
                        <a:rPr lang="en-US" sz="1600" kern="100" dirty="0">
                          <a:effectLst/>
                          <a:latin typeface="微軟正黑體" panose="020B0604030504040204" pitchFamily="34" charset="-120"/>
                          <a:ea typeface="微軟正黑體" panose="020B0604030504040204" pitchFamily="34" charset="-120"/>
                        </a:rPr>
                        <a:t>http</a:t>
                      </a:r>
                      <a:r>
                        <a:rPr lang="zh-TW" sz="1600" kern="100" dirty="0">
                          <a:effectLst/>
                          <a:latin typeface="微軟正黑體" panose="020B0604030504040204" pitchFamily="34" charset="-120"/>
                          <a:ea typeface="微軟正黑體" panose="020B0604030504040204" pitchFamily="34" charset="-120"/>
                        </a:rPr>
                        <a:t>流量、允許</a:t>
                      </a:r>
                      <a:r>
                        <a:rPr lang="en-US" sz="1600" kern="100" dirty="0">
                          <a:effectLst/>
                          <a:latin typeface="微軟正黑體" panose="020B0604030504040204" pitchFamily="34" charset="-120"/>
                          <a:ea typeface="微軟正黑體" panose="020B0604030504040204" pitchFamily="34" charset="-120"/>
                        </a:rPr>
                        <a:t>https</a:t>
                      </a:r>
                      <a:r>
                        <a:rPr lang="zh-TW" sz="1600" kern="100" dirty="0">
                          <a:effectLst/>
                          <a:latin typeface="微軟正黑體" panose="020B0604030504040204" pitchFamily="34" charset="-120"/>
                          <a:ea typeface="微軟正黑體" panose="020B0604030504040204" pitchFamily="34" charset="-120"/>
                        </a:rPr>
                        <a:t>流量</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r h="381251">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GCP</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N/A</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6"/>
                  </a:ext>
                </a:extLst>
              </a:tr>
            </a:tbl>
          </a:graphicData>
        </a:graphic>
      </p:graphicFrame>
      <p:grpSp>
        <p:nvGrpSpPr>
          <p:cNvPr id="4" name="群組 3">
            <a:extLst>
              <a:ext uri="{FF2B5EF4-FFF2-40B4-BE49-F238E27FC236}">
                <a16:creationId xmlns:a16="http://schemas.microsoft.com/office/drawing/2014/main" xmlns="" id="{85F51FBE-13BA-3040-A37B-C1F012B817C4}"/>
              </a:ext>
            </a:extLst>
          </p:cNvPr>
          <p:cNvGrpSpPr/>
          <p:nvPr/>
        </p:nvGrpSpPr>
        <p:grpSpPr>
          <a:xfrm>
            <a:off x="5391885" y="1218541"/>
            <a:ext cx="5487214" cy="2119146"/>
            <a:chOff x="4599760" y="1419136"/>
            <a:chExt cx="5487214" cy="2119146"/>
          </a:xfrm>
        </p:grpSpPr>
        <p:grpSp>
          <p:nvGrpSpPr>
            <p:cNvPr id="3" name="群組 2">
              <a:extLst>
                <a:ext uri="{FF2B5EF4-FFF2-40B4-BE49-F238E27FC236}">
                  <a16:creationId xmlns:a16="http://schemas.microsoft.com/office/drawing/2014/main" xmlns="" id="{73652FF5-50AE-FC4E-B524-EB8353B0D79B}"/>
                </a:ext>
              </a:extLst>
            </p:cNvPr>
            <p:cNvGrpSpPr/>
            <p:nvPr/>
          </p:nvGrpSpPr>
          <p:grpSpPr>
            <a:xfrm>
              <a:off x="4599760" y="1419136"/>
              <a:ext cx="5487214" cy="435671"/>
              <a:chOff x="4744479" y="1535080"/>
              <a:chExt cx="5487214" cy="435671"/>
            </a:xfrm>
          </p:grpSpPr>
          <p:sp>
            <p:nvSpPr>
              <p:cNvPr id="14" name="文字方塊 13">
                <a:extLst>
                  <a:ext uri="{FF2B5EF4-FFF2-40B4-BE49-F238E27FC236}">
                    <a16:creationId xmlns:a16="http://schemas.microsoft.com/office/drawing/2014/main" xmlns="" id="{0304C91F-BE08-2E46-858C-C59FEF70085D}"/>
                  </a:ext>
                </a:extLst>
              </p:cNvPr>
              <p:cNvSpPr txBox="1"/>
              <p:nvPr/>
            </p:nvSpPr>
            <p:spPr>
              <a:xfrm>
                <a:off x="4903201" y="1541397"/>
                <a:ext cx="5328492" cy="400110"/>
              </a:xfrm>
              <a:prstGeom prst="rect">
                <a:avLst/>
              </a:prstGeom>
              <a:solidFill>
                <a:schemeClr val="accent4">
                  <a:lumMod val="20000"/>
                  <a:lumOff val="80000"/>
                </a:schemeClr>
              </a:solid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GCP</a:t>
                </a:r>
                <a:r>
                  <a:rPr lang="zh-TW" altLang="en-US" sz="2000" b="1" dirty="0">
                    <a:latin typeface="微軟正黑體" panose="020B0604030504040204" pitchFamily="34" charset="-120"/>
                    <a:ea typeface="微軟正黑體" panose="020B0604030504040204" pitchFamily="34" charset="-120"/>
                  </a:rPr>
                  <a:t>雲端主機主要負責爬蟲程式</a:t>
                </a:r>
              </a:p>
            </p:txBody>
          </p:sp>
          <p:sp>
            <p:nvSpPr>
              <p:cNvPr id="15" name="流程圖 14">
                <a:extLst>
                  <a:ext uri="{FF2B5EF4-FFF2-40B4-BE49-F238E27FC236}">
                    <a16:creationId xmlns:a16="http://schemas.microsoft.com/office/drawing/2014/main" xmlns="" id="{3524C93D-0CC3-4C4F-90C6-6E661F55F03B}"/>
                  </a:ext>
                </a:extLst>
              </p:cNvPr>
              <p:cNvSpPr/>
              <p:nvPr/>
            </p:nvSpPr>
            <p:spPr>
              <a:xfrm>
                <a:off x="4744479" y="1535080"/>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1</a:t>
                </a:r>
                <a:endParaRPr kumimoji="1" lang="zh-TW" altLang="en-US" dirty="0">
                  <a:solidFill>
                    <a:sysClr val="windowText" lastClr="000000"/>
                  </a:solidFill>
                </a:endParaRPr>
              </a:p>
            </p:txBody>
          </p:sp>
        </p:grpSp>
        <p:grpSp>
          <p:nvGrpSpPr>
            <p:cNvPr id="16" name="群組 15">
              <a:extLst>
                <a:ext uri="{FF2B5EF4-FFF2-40B4-BE49-F238E27FC236}">
                  <a16:creationId xmlns:a16="http://schemas.microsoft.com/office/drawing/2014/main" xmlns="" id="{AFA2C5A7-5250-984A-8583-95289E69A92A}"/>
                </a:ext>
              </a:extLst>
            </p:cNvPr>
            <p:cNvGrpSpPr/>
            <p:nvPr/>
          </p:nvGrpSpPr>
          <p:grpSpPr>
            <a:xfrm>
              <a:off x="4599760" y="1985393"/>
              <a:ext cx="5487214" cy="435671"/>
              <a:chOff x="4744479" y="1535080"/>
              <a:chExt cx="5487214" cy="435671"/>
            </a:xfrm>
          </p:grpSpPr>
          <p:sp>
            <p:nvSpPr>
              <p:cNvPr id="17" name="文字方塊 16">
                <a:extLst>
                  <a:ext uri="{FF2B5EF4-FFF2-40B4-BE49-F238E27FC236}">
                    <a16:creationId xmlns:a16="http://schemas.microsoft.com/office/drawing/2014/main" xmlns="" id="{B9863442-CDA5-7F43-9A2B-D1CD703CFA8E}"/>
                  </a:ext>
                </a:extLst>
              </p:cNvPr>
              <p:cNvSpPr txBox="1"/>
              <p:nvPr/>
            </p:nvSpPr>
            <p:spPr>
              <a:xfrm>
                <a:off x="4903200" y="1541397"/>
                <a:ext cx="5328493" cy="400110"/>
              </a:xfrm>
              <a:prstGeom prst="rect">
                <a:avLst/>
              </a:prstGeom>
              <a:solidFill>
                <a:schemeClr val="accent4">
                  <a:lumMod val="20000"/>
                  <a:lumOff val="80000"/>
                </a:schemeClr>
              </a:solid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GCP</a:t>
                </a:r>
                <a:r>
                  <a:rPr lang="zh-TW" altLang="en-US" sz="2000" b="1" dirty="0">
                    <a:latin typeface="微軟正黑體" panose="020B0604030504040204" pitchFamily="34" charset="-120"/>
                    <a:ea typeface="微軟正黑體" panose="020B0604030504040204" pitchFamily="34" charset="-120"/>
                  </a:rPr>
                  <a:t>雲端主機主要負責機器學習之程式</a:t>
                </a:r>
              </a:p>
            </p:txBody>
          </p:sp>
          <p:sp>
            <p:nvSpPr>
              <p:cNvPr id="18" name="流程圖 17">
                <a:extLst>
                  <a:ext uri="{FF2B5EF4-FFF2-40B4-BE49-F238E27FC236}">
                    <a16:creationId xmlns:a16="http://schemas.microsoft.com/office/drawing/2014/main" xmlns="" id="{F8559D76-C8F2-F747-ACD3-741C1B54F2E8}"/>
                  </a:ext>
                </a:extLst>
              </p:cNvPr>
              <p:cNvSpPr/>
              <p:nvPr/>
            </p:nvSpPr>
            <p:spPr>
              <a:xfrm>
                <a:off x="4744479" y="1535080"/>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2</a:t>
                </a:r>
                <a:endParaRPr kumimoji="1" lang="zh-TW" altLang="en-US" dirty="0">
                  <a:solidFill>
                    <a:sysClr val="windowText" lastClr="000000"/>
                  </a:solidFill>
                </a:endParaRPr>
              </a:p>
            </p:txBody>
          </p:sp>
        </p:grpSp>
        <p:grpSp>
          <p:nvGrpSpPr>
            <p:cNvPr id="19" name="群組 18">
              <a:extLst>
                <a:ext uri="{FF2B5EF4-FFF2-40B4-BE49-F238E27FC236}">
                  <a16:creationId xmlns:a16="http://schemas.microsoft.com/office/drawing/2014/main" xmlns="" id="{4CD9E68A-7399-FB47-B09A-F0A8CF446488}"/>
                </a:ext>
              </a:extLst>
            </p:cNvPr>
            <p:cNvGrpSpPr/>
            <p:nvPr/>
          </p:nvGrpSpPr>
          <p:grpSpPr>
            <a:xfrm>
              <a:off x="4599760" y="2570550"/>
              <a:ext cx="5487214" cy="435671"/>
              <a:chOff x="4744479" y="1535080"/>
              <a:chExt cx="5487214" cy="435671"/>
            </a:xfrm>
          </p:grpSpPr>
          <p:sp>
            <p:nvSpPr>
              <p:cNvPr id="20" name="文字方塊 19">
                <a:extLst>
                  <a:ext uri="{FF2B5EF4-FFF2-40B4-BE49-F238E27FC236}">
                    <a16:creationId xmlns:a16="http://schemas.microsoft.com/office/drawing/2014/main" xmlns="" id="{AB150F82-4D72-7E44-9375-73D0E971DE43}"/>
                  </a:ext>
                </a:extLst>
              </p:cNvPr>
              <p:cNvSpPr txBox="1"/>
              <p:nvPr/>
            </p:nvSpPr>
            <p:spPr>
              <a:xfrm>
                <a:off x="4903201" y="1541397"/>
                <a:ext cx="5328492" cy="400110"/>
              </a:xfrm>
              <a:prstGeom prst="rect">
                <a:avLst/>
              </a:prstGeom>
              <a:solidFill>
                <a:schemeClr val="accent4">
                  <a:lumMod val="20000"/>
                  <a:lumOff val="80000"/>
                </a:schemeClr>
              </a:solid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Google </a:t>
                </a:r>
                <a:r>
                  <a:rPr lang="en-US" altLang="zh-TW" sz="2000" b="1" dirty="0" err="1">
                    <a:latin typeface="微軟正黑體" panose="020B0604030504040204" pitchFamily="34" charset="-120"/>
                    <a:ea typeface="微軟正黑體" panose="020B0604030504040204" pitchFamily="34" charset="-120"/>
                  </a:rPr>
                  <a:t>Colab</a:t>
                </a:r>
                <a:endParaRPr lang="en-US" altLang="zh-TW" sz="2000" b="1" dirty="0">
                  <a:latin typeface="微軟正黑體" panose="020B0604030504040204" pitchFamily="34" charset="-120"/>
                  <a:ea typeface="微軟正黑體" panose="020B0604030504040204" pitchFamily="34" charset="-120"/>
                </a:endParaRPr>
              </a:p>
            </p:txBody>
          </p:sp>
          <p:sp>
            <p:nvSpPr>
              <p:cNvPr id="21" name="流程圖 20">
                <a:extLst>
                  <a:ext uri="{FF2B5EF4-FFF2-40B4-BE49-F238E27FC236}">
                    <a16:creationId xmlns:a16="http://schemas.microsoft.com/office/drawing/2014/main" xmlns="" id="{C5153BFD-1FE9-E74D-9A66-0B21F261B50F}"/>
                  </a:ext>
                </a:extLst>
              </p:cNvPr>
              <p:cNvSpPr/>
              <p:nvPr/>
            </p:nvSpPr>
            <p:spPr>
              <a:xfrm>
                <a:off x="4744479" y="1535080"/>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3</a:t>
                </a:r>
                <a:endParaRPr kumimoji="1" lang="zh-TW" altLang="en-US" dirty="0">
                  <a:solidFill>
                    <a:sysClr val="windowText" lastClr="000000"/>
                  </a:solidFill>
                </a:endParaRPr>
              </a:p>
            </p:txBody>
          </p:sp>
        </p:grpSp>
        <p:grpSp>
          <p:nvGrpSpPr>
            <p:cNvPr id="22" name="群組 21">
              <a:extLst>
                <a:ext uri="{FF2B5EF4-FFF2-40B4-BE49-F238E27FC236}">
                  <a16:creationId xmlns:a16="http://schemas.microsoft.com/office/drawing/2014/main" xmlns="" id="{6110FD97-5571-8A4A-944D-7BE21E0BE3E9}"/>
                </a:ext>
              </a:extLst>
            </p:cNvPr>
            <p:cNvGrpSpPr/>
            <p:nvPr/>
          </p:nvGrpSpPr>
          <p:grpSpPr>
            <a:xfrm>
              <a:off x="4599760" y="3102611"/>
              <a:ext cx="5487212" cy="435671"/>
              <a:chOff x="4744479" y="1535080"/>
              <a:chExt cx="5487212" cy="435671"/>
            </a:xfrm>
          </p:grpSpPr>
          <p:sp>
            <p:nvSpPr>
              <p:cNvPr id="23" name="文字方塊 22">
                <a:extLst>
                  <a:ext uri="{FF2B5EF4-FFF2-40B4-BE49-F238E27FC236}">
                    <a16:creationId xmlns:a16="http://schemas.microsoft.com/office/drawing/2014/main" xmlns="" id="{1FB114B8-BDDC-104D-9D4B-39637831CF05}"/>
                  </a:ext>
                </a:extLst>
              </p:cNvPr>
              <p:cNvSpPr txBox="1"/>
              <p:nvPr/>
            </p:nvSpPr>
            <p:spPr>
              <a:xfrm>
                <a:off x="4903200" y="1541397"/>
                <a:ext cx="5328491" cy="400110"/>
              </a:xfrm>
              <a:prstGeom prst="rect">
                <a:avLst/>
              </a:prstGeom>
              <a:solidFill>
                <a:schemeClr val="accent4">
                  <a:lumMod val="20000"/>
                  <a:lumOff val="80000"/>
                </a:schemeClr>
              </a:solid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實驗室主機</a:t>
                </a:r>
              </a:p>
            </p:txBody>
          </p:sp>
          <p:sp>
            <p:nvSpPr>
              <p:cNvPr id="24" name="流程圖 23">
                <a:extLst>
                  <a:ext uri="{FF2B5EF4-FFF2-40B4-BE49-F238E27FC236}">
                    <a16:creationId xmlns:a16="http://schemas.microsoft.com/office/drawing/2014/main" xmlns="" id="{0976E215-EC24-484C-B362-6E7C59640E87}"/>
                  </a:ext>
                </a:extLst>
              </p:cNvPr>
              <p:cNvSpPr/>
              <p:nvPr/>
            </p:nvSpPr>
            <p:spPr>
              <a:xfrm>
                <a:off x="4744479" y="1535080"/>
                <a:ext cx="471487" cy="435671"/>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ysClr val="windowText" lastClr="000000"/>
                    </a:solidFill>
                  </a:rPr>
                  <a:t>4</a:t>
                </a:r>
                <a:endParaRPr kumimoji="1" lang="zh-TW" altLang="en-US" dirty="0">
                  <a:solidFill>
                    <a:sysClr val="windowText" lastClr="000000"/>
                  </a:solidFill>
                </a:endParaRPr>
              </a:p>
            </p:txBody>
          </p:sp>
        </p:grpSp>
      </p:grpSp>
      <p:sp>
        <p:nvSpPr>
          <p:cNvPr id="5" name="文字方塊 4">
            <a:extLst>
              <a:ext uri="{FF2B5EF4-FFF2-40B4-BE49-F238E27FC236}">
                <a16:creationId xmlns:a16="http://schemas.microsoft.com/office/drawing/2014/main" xmlns="" id="{4D0B707A-2D60-9242-9848-6C37D71955B3}"/>
              </a:ext>
            </a:extLst>
          </p:cNvPr>
          <p:cNvSpPr txBox="1"/>
          <p:nvPr/>
        </p:nvSpPr>
        <p:spPr>
          <a:xfrm>
            <a:off x="2017480" y="1854807"/>
            <a:ext cx="3100387" cy="646331"/>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本研究使用四種作業環境來執行程式：</a:t>
            </a:r>
            <a:endParaRPr lang="en-US" altLang="zh-TW" b="1" dirty="0">
              <a:latin typeface="微軟正黑體" panose="020B0604030504040204" pitchFamily="34" charset="-120"/>
              <a:ea typeface="微軟正黑體" panose="020B0604030504040204" pitchFamily="34" charset="-120"/>
            </a:endParaRPr>
          </a:p>
        </p:txBody>
      </p:sp>
      <p:sp>
        <p:nvSpPr>
          <p:cNvPr id="26" name="矩形 25">
            <a:extLst>
              <a:ext uri="{FF2B5EF4-FFF2-40B4-BE49-F238E27FC236}">
                <a16:creationId xmlns:a16="http://schemas.microsoft.com/office/drawing/2014/main" xmlns="" id="{FC2ECBE6-B65E-8D41-8A39-D220BCA8677B}"/>
              </a:ext>
            </a:extLst>
          </p:cNvPr>
          <p:cNvSpPr/>
          <p:nvPr/>
        </p:nvSpPr>
        <p:spPr>
          <a:xfrm>
            <a:off x="2951956" y="6472800"/>
            <a:ext cx="3658374" cy="456920"/>
          </a:xfrm>
          <a:prstGeom prst="rect">
            <a:avLst/>
          </a:prstGeom>
        </p:spPr>
        <p:txBody>
          <a:bodyPr wrap="none">
            <a:spAutoFit/>
          </a:bodyPr>
          <a:lstStyle/>
          <a:p>
            <a:pPr>
              <a:lnSpc>
                <a:spcPct val="150000"/>
              </a:lnSpc>
            </a:pPr>
            <a:r>
              <a:rPr lang="en-US" altLang="zh-TW" b="1" dirty="0">
                <a:latin typeface="微軟正黑體" panose="020B0604030504040204" pitchFamily="34" charset="-120"/>
                <a:ea typeface="微軟正黑體" panose="020B0604030504040204" pitchFamily="34" charset="-120"/>
              </a:rPr>
              <a:t>GCP</a:t>
            </a:r>
            <a:r>
              <a:rPr lang="zh-TW" altLang="en-US" b="1" dirty="0">
                <a:latin typeface="微軟正黑體" panose="020B0604030504040204" pitchFamily="34" charset="-120"/>
                <a:ea typeface="微軟正黑體" panose="020B0604030504040204" pitchFamily="34" charset="-120"/>
              </a:rPr>
              <a:t>雲端主機主要負責爬蟲之程式</a:t>
            </a:r>
          </a:p>
        </p:txBody>
      </p:sp>
    </p:spTree>
    <p:extLst>
      <p:ext uri="{BB962C8B-B14F-4D97-AF65-F5344CB8AC3E}">
        <p14:creationId xmlns:p14="http://schemas.microsoft.com/office/powerpoint/2010/main" val="2100537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資料抓取</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矩形 8"/>
          <p:cNvSpPr/>
          <p:nvPr/>
        </p:nvSpPr>
        <p:spPr>
          <a:xfrm>
            <a:off x="1827733" y="1064255"/>
            <a:ext cx="6186309" cy="923330"/>
          </a:xfrm>
          <a:prstGeom prst="rect">
            <a:avLst/>
          </a:prstGeom>
        </p:spPr>
        <p:txBody>
          <a:bodyPr wrap="none">
            <a:spAutoFit/>
          </a:bodyPr>
          <a:lstStyle/>
          <a:p>
            <a:pPr>
              <a:lnSpc>
                <a:spcPct val="150000"/>
              </a:lnSpc>
            </a:pPr>
            <a:r>
              <a:rPr lang="zh-TW" altLang="en-US" b="1" dirty="0">
                <a:latin typeface="微軟正黑體" panose="020B0604030504040204" pitchFamily="34" charset="-120"/>
                <a:ea typeface="微軟正黑體" panose="020B0604030504040204" pitchFamily="34" charset="-120"/>
              </a:rPr>
              <a:t>首先本研究透過</a:t>
            </a:r>
            <a:r>
              <a:rPr lang="en-US" altLang="zh-TW" b="1" dirty="0">
                <a:latin typeface="微軟正黑體" panose="020B0604030504040204" pitchFamily="34" charset="-120"/>
                <a:ea typeface="微軟正黑體" panose="020B0604030504040204" pitchFamily="34" charset="-120"/>
              </a:rPr>
              <a:t>Google Map</a:t>
            </a:r>
            <a:r>
              <a:rPr lang="zh-TW" altLang="en-US" b="1" dirty="0">
                <a:latin typeface="微軟正黑體" panose="020B0604030504040204" pitchFamily="34" charset="-120"/>
                <a:ea typeface="微軟正黑體" panose="020B0604030504040204" pitchFamily="34" charset="-120"/>
              </a:rPr>
              <a:t>搜尋“台中美食”</a:t>
            </a:r>
            <a:r>
              <a:rPr lang="zh-TW" altLang="zh-TW" dirty="0"/>
              <a:t> ，</a:t>
            </a:r>
            <a:endParaRPr lang="en-US" altLang="zh-TW" b="1" dirty="0">
              <a:latin typeface="微軟正黑體" panose="020B0604030504040204" pitchFamily="34" charset="-120"/>
              <a:ea typeface="微軟正黑體" panose="020B0604030504040204" pitchFamily="34" charset="-120"/>
            </a:endParaRPr>
          </a:p>
          <a:p>
            <a:pPr>
              <a:lnSpc>
                <a:spcPct val="150000"/>
              </a:lnSpc>
            </a:pPr>
            <a:r>
              <a:rPr lang="zh-TW" altLang="en-US" b="1" dirty="0">
                <a:latin typeface="微軟正黑體" panose="020B0604030504040204" pitchFamily="34" charset="-120"/>
                <a:ea typeface="微軟正黑體" panose="020B0604030504040204" pitchFamily="34" charset="-120"/>
              </a:rPr>
              <a:t>透過人工操作確認程式之撰寫邏輯與可能遇到的反爬蟲程式</a:t>
            </a:r>
          </a:p>
        </p:txBody>
      </p:sp>
      <p:pic>
        <p:nvPicPr>
          <p:cNvPr id="2" name="圖片 1"/>
          <p:cNvPicPr>
            <a:picLocks noChangeAspect="1"/>
          </p:cNvPicPr>
          <p:nvPr/>
        </p:nvPicPr>
        <p:blipFill>
          <a:blip r:embed="rId2"/>
          <a:stretch>
            <a:fillRect/>
          </a:stretch>
        </p:blipFill>
        <p:spPr>
          <a:xfrm>
            <a:off x="2886074" y="2111271"/>
            <a:ext cx="8124826" cy="4402363"/>
          </a:xfrm>
          <a:prstGeom prst="rect">
            <a:avLst/>
          </a:prstGeom>
        </p:spPr>
      </p:pic>
    </p:spTree>
    <p:extLst>
      <p:ext uri="{BB962C8B-B14F-4D97-AF65-F5344CB8AC3E}">
        <p14:creationId xmlns:p14="http://schemas.microsoft.com/office/powerpoint/2010/main" val="182189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資料抓取</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9" name="圖片 8" descr="一張含有 文字 的圖片&#10;&#10;自動產生的描述"/>
          <p:cNvPicPr/>
          <p:nvPr/>
        </p:nvPicPr>
        <p:blipFill>
          <a:blip r:embed="rId2">
            <a:extLst>
              <a:ext uri="{28A0092B-C50C-407E-A947-70E740481C1C}">
                <a14:useLocalDpi xmlns:a14="http://schemas.microsoft.com/office/drawing/2010/main" val="0"/>
              </a:ext>
            </a:extLst>
          </a:blip>
          <a:srcRect/>
          <a:stretch>
            <a:fillRect/>
          </a:stretch>
        </p:blipFill>
        <p:spPr bwMode="auto">
          <a:xfrm>
            <a:off x="1796880" y="4499897"/>
            <a:ext cx="3172569" cy="2221937"/>
          </a:xfrm>
          <a:prstGeom prst="rect">
            <a:avLst/>
          </a:prstGeom>
          <a:noFill/>
          <a:ln>
            <a:noFill/>
          </a:ln>
        </p:spPr>
      </p:pic>
      <p:pic>
        <p:nvPicPr>
          <p:cNvPr id="11" name="圖片 10" descr="一張含有 室內, 牆, 個人, 廚房 的圖片&#10;&#10;自動產生的描述"/>
          <p:cNvPicPr/>
          <p:nvPr/>
        </p:nvPicPr>
        <p:blipFill>
          <a:blip r:embed="rId3">
            <a:extLst>
              <a:ext uri="{28A0092B-C50C-407E-A947-70E740481C1C}">
                <a14:useLocalDpi xmlns:a14="http://schemas.microsoft.com/office/drawing/2010/main" val="0"/>
              </a:ext>
            </a:extLst>
          </a:blip>
          <a:srcRect/>
          <a:stretch>
            <a:fillRect/>
          </a:stretch>
        </p:blipFill>
        <p:spPr bwMode="auto">
          <a:xfrm>
            <a:off x="5381447" y="4499896"/>
            <a:ext cx="3172569" cy="2221937"/>
          </a:xfrm>
          <a:prstGeom prst="rect">
            <a:avLst/>
          </a:prstGeom>
          <a:noFill/>
          <a:ln>
            <a:noFill/>
          </a:ln>
        </p:spPr>
      </p:pic>
      <p:sp>
        <p:nvSpPr>
          <p:cNvPr id="13" name="矩形 12"/>
          <p:cNvSpPr/>
          <p:nvPr/>
        </p:nvSpPr>
        <p:spPr>
          <a:xfrm>
            <a:off x="1743462" y="1181543"/>
            <a:ext cx="5955476" cy="3000821"/>
          </a:xfrm>
          <a:prstGeom prst="rect">
            <a:avLst/>
          </a:prstGeom>
        </p:spPr>
        <p:txBody>
          <a:bodyPr wrap="none">
            <a:spAutoFit/>
          </a:bodyPr>
          <a:lstStyle/>
          <a:p>
            <a:pPr>
              <a:lnSpc>
                <a:spcPct val="150000"/>
              </a:lnSpc>
            </a:pPr>
            <a:r>
              <a:rPr lang="zh-TW" altLang="en-US" b="1" dirty="0">
                <a:latin typeface="微軟正黑體" panose="020B0604030504040204" pitchFamily="34" charset="-120"/>
                <a:ea typeface="微軟正黑體" panose="020B0604030504040204" pitchFamily="34" charset="-120"/>
              </a:rPr>
              <a:t>並從中發現資料的骯髒程度，例如：</a:t>
            </a:r>
            <a:endParaRPr lang="en-US" altLang="zh-TW" b="1"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arenR"/>
            </a:pPr>
            <a:r>
              <a:rPr lang="zh-TW" altLang="en-US" b="1" dirty="0">
                <a:latin typeface="微軟正黑體" panose="020B0604030504040204" pitchFamily="34" charset="-120"/>
                <a:ea typeface="微軟正黑體" panose="020B0604030504040204" pitchFamily="34" charset="-120"/>
              </a:rPr>
              <a:t>只拍醬料沒拍到美食</a:t>
            </a:r>
            <a:endParaRPr lang="en-US" altLang="zh-TW" b="1"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arenR"/>
            </a:pPr>
            <a:r>
              <a:rPr lang="zh-TW" altLang="en-US" b="1" dirty="0">
                <a:latin typeface="微軟正黑體" panose="020B0604030504040204" pitchFamily="34" charset="-120"/>
                <a:ea typeface="微軟正黑體" panose="020B0604030504040204" pitchFamily="34" charset="-120"/>
              </a:rPr>
              <a:t>美食圖片比例過低等</a:t>
            </a:r>
            <a:endParaRPr lang="en-US" altLang="zh-TW" b="1" dirty="0">
              <a:latin typeface="微軟正黑體" panose="020B0604030504040204" pitchFamily="34" charset="-120"/>
              <a:ea typeface="微軟正黑體" panose="020B0604030504040204" pitchFamily="34" charset="-120"/>
            </a:endParaRPr>
          </a:p>
          <a:p>
            <a:pPr>
              <a:lnSpc>
                <a:spcPct val="150000"/>
              </a:lnSpc>
            </a:pPr>
            <a:r>
              <a:rPr lang="zh-TW" altLang="en-US" b="1" dirty="0">
                <a:latin typeface="微軟正黑體" panose="020B0604030504040204" pitchFamily="34" charset="-120"/>
                <a:ea typeface="微軟正黑體" panose="020B0604030504040204" pitchFamily="34" charset="-120"/>
              </a:rPr>
              <a:t>在搜尋結果中會發現一些不符合搜尋條件的結果，例如：</a:t>
            </a:r>
            <a:endParaRPr lang="en-US" altLang="zh-TW" b="1"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arenR"/>
            </a:pPr>
            <a:r>
              <a:rPr lang="zh-TW" altLang="en-US" b="1" dirty="0">
                <a:latin typeface="微軟正黑體" panose="020B0604030504040204" pitchFamily="34" charset="-120"/>
                <a:ea typeface="微軟正黑體" panose="020B0604030504040204" pitchFamily="34" charset="-120"/>
              </a:rPr>
              <a:t>高中</a:t>
            </a:r>
            <a:endParaRPr lang="en-US" altLang="zh-TW" b="1"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arenR"/>
            </a:pPr>
            <a:r>
              <a:rPr lang="zh-TW" altLang="en-US" b="1" dirty="0">
                <a:latin typeface="微軟正黑體" panose="020B0604030504040204" pitchFamily="34" charset="-120"/>
                <a:ea typeface="微軟正黑體" panose="020B0604030504040204" pitchFamily="34" charset="-120"/>
              </a:rPr>
              <a:t>捷運</a:t>
            </a:r>
            <a:endParaRPr lang="en-US" altLang="zh-TW" b="1"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arenR"/>
            </a:pPr>
            <a:r>
              <a:rPr lang="zh-TW" altLang="en-US" b="1" dirty="0">
                <a:latin typeface="微軟正黑體" panose="020B0604030504040204" pitchFamily="34" charset="-120"/>
                <a:ea typeface="微軟正黑體" panose="020B0604030504040204" pitchFamily="34" charset="-120"/>
              </a:rPr>
              <a:t>公廟</a:t>
            </a:r>
            <a:endParaRPr lang="en-US" altLang="zh-TW" b="1" dirty="0">
              <a:latin typeface="微軟正黑體" panose="020B0604030504040204" pitchFamily="34" charset="-120"/>
              <a:ea typeface="微軟正黑體" panose="020B0604030504040204" pitchFamily="34" charset="-120"/>
            </a:endParaRPr>
          </a:p>
        </p:txBody>
      </p:sp>
      <p:sp>
        <p:nvSpPr>
          <p:cNvPr id="14" name="矩形 13"/>
          <p:cNvSpPr/>
          <p:nvPr/>
        </p:nvSpPr>
        <p:spPr>
          <a:xfrm>
            <a:off x="2044605" y="4056396"/>
            <a:ext cx="2540723" cy="507831"/>
          </a:xfrm>
          <a:prstGeom prst="rect">
            <a:avLst/>
          </a:prstGeom>
        </p:spPr>
        <p:txBody>
          <a:bodyPr wrap="square">
            <a:spAutoFit/>
          </a:bodyPr>
          <a:lstStyle/>
          <a:p>
            <a:pPr>
              <a:lnSpc>
                <a:spcPct val="150000"/>
              </a:lnSpc>
            </a:pPr>
            <a:r>
              <a:rPr lang="zh-TW" altLang="en-US" b="1" dirty="0">
                <a:latin typeface="微軟正黑體" panose="020B0604030504040204" pitchFamily="34" charset="-120"/>
                <a:ea typeface="微軟正黑體" panose="020B0604030504040204" pitchFamily="34" charset="-120"/>
              </a:rPr>
              <a:t>只拍醬料沒拍到美食圖</a:t>
            </a:r>
            <a:endParaRPr lang="en-US" altLang="zh-TW" b="1" dirty="0">
              <a:latin typeface="微軟正黑體" panose="020B0604030504040204" pitchFamily="34" charset="-120"/>
              <a:ea typeface="微軟正黑體" panose="020B0604030504040204" pitchFamily="34" charset="-120"/>
            </a:endParaRPr>
          </a:p>
        </p:txBody>
      </p:sp>
      <p:sp>
        <p:nvSpPr>
          <p:cNvPr id="15" name="矩形 14"/>
          <p:cNvSpPr/>
          <p:nvPr/>
        </p:nvSpPr>
        <p:spPr>
          <a:xfrm>
            <a:off x="5650466" y="3992065"/>
            <a:ext cx="2492990" cy="507831"/>
          </a:xfrm>
          <a:prstGeom prst="rect">
            <a:avLst/>
          </a:prstGeom>
        </p:spPr>
        <p:txBody>
          <a:bodyPr wrap="none">
            <a:spAutoFit/>
          </a:bodyPr>
          <a:lstStyle/>
          <a:p>
            <a:pPr>
              <a:lnSpc>
                <a:spcPct val="150000"/>
              </a:lnSpc>
            </a:pPr>
            <a:r>
              <a:rPr lang="zh-TW" altLang="en-US" b="1" dirty="0">
                <a:latin typeface="微軟正黑體" panose="020B0604030504040204" pitchFamily="34" charset="-120"/>
                <a:ea typeface="微軟正黑體" panose="020B0604030504040204" pitchFamily="34" charset="-120"/>
              </a:rPr>
              <a:t>美食圖片比例過低等圖</a:t>
            </a:r>
            <a:endParaRPr lang="en-US" altLang="zh-TW" b="1" dirty="0">
              <a:latin typeface="微軟正黑體" panose="020B0604030504040204" pitchFamily="34" charset="-120"/>
              <a:ea typeface="微軟正黑體" panose="020B0604030504040204" pitchFamily="34" charset="-120"/>
            </a:endParaRPr>
          </a:p>
        </p:txBody>
      </p:sp>
      <p:sp>
        <p:nvSpPr>
          <p:cNvPr id="2" name="矩形 1"/>
          <p:cNvSpPr/>
          <p:nvPr/>
        </p:nvSpPr>
        <p:spPr>
          <a:xfrm>
            <a:off x="8935161" y="1453557"/>
            <a:ext cx="2031325"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不符合搜尋條件圖</a:t>
            </a:r>
            <a:endParaRPr lang="zh-TW" altLang="en-US" dirty="0"/>
          </a:p>
        </p:txBody>
      </p:sp>
      <p:grpSp>
        <p:nvGrpSpPr>
          <p:cNvPr id="7" name="群組 6"/>
          <p:cNvGrpSpPr/>
          <p:nvPr/>
        </p:nvGrpSpPr>
        <p:grpSpPr>
          <a:xfrm>
            <a:off x="8935161" y="1822889"/>
            <a:ext cx="2073910" cy="4357370"/>
            <a:chOff x="8935161" y="1822889"/>
            <a:chExt cx="2073910" cy="4357370"/>
          </a:xfrm>
        </p:grpSpPr>
        <p:pic>
          <p:nvPicPr>
            <p:cNvPr id="12" name="圖片 11"/>
            <p:cNvPicPr/>
            <p:nvPr/>
          </p:nvPicPr>
          <p:blipFill>
            <a:blip r:embed="rId4">
              <a:extLst>
                <a:ext uri="{28A0092B-C50C-407E-A947-70E740481C1C}">
                  <a14:useLocalDpi xmlns:a14="http://schemas.microsoft.com/office/drawing/2010/main" val="0"/>
                </a:ext>
              </a:extLst>
            </a:blip>
            <a:stretch>
              <a:fillRect/>
            </a:stretch>
          </p:blipFill>
          <p:spPr>
            <a:xfrm>
              <a:off x="8935161" y="1822889"/>
              <a:ext cx="2073910" cy="4357370"/>
            </a:xfrm>
            <a:prstGeom prst="rect">
              <a:avLst/>
            </a:prstGeom>
          </p:spPr>
        </p:pic>
        <p:sp>
          <p:nvSpPr>
            <p:cNvPr id="6" name="矩形 5"/>
            <p:cNvSpPr/>
            <p:nvPr/>
          </p:nvSpPr>
          <p:spPr>
            <a:xfrm>
              <a:off x="9014572" y="3582987"/>
              <a:ext cx="1951914" cy="657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9946420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5" name="矩形: 圓角 74">
            <a:extLst>
              <a:ext uri="{FF2B5EF4-FFF2-40B4-BE49-F238E27FC236}">
                <a16:creationId xmlns:a16="http://schemas.microsoft.com/office/drawing/2014/main" xmlns="" id="{168081D6-DE0A-443E-878A-5BF9F13D0A7F}"/>
              </a:ext>
            </a:extLst>
          </p:cNvPr>
          <p:cNvSpPr/>
          <p:nvPr/>
        </p:nvSpPr>
        <p:spPr>
          <a:xfrm>
            <a:off x="6809171" y="51915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xmlns="" id="{B8B664E9-0871-4636-A1F6-0D665FD6A1AB}"/>
              </a:ext>
            </a:extLst>
          </p:cNvPr>
          <p:cNvSpPr/>
          <p:nvPr/>
        </p:nvSpPr>
        <p:spPr>
          <a:xfrm>
            <a:off x="6834972" y="4267911"/>
            <a:ext cx="4438923" cy="504825"/>
          </a:xfrm>
          <a:prstGeom prst="roundRect">
            <a:avLst/>
          </a:prstGeom>
          <a:solidFill>
            <a:schemeClr val="accent1">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9" name="矩形: 圓角 68">
            <a:extLst>
              <a:ext uri="{FF2B5EF4-FFF2-40B4-BE49-F238E27FC236}">
                <a16:creationId xmlns:a16="http://schemas.microsoft.com/office/drawing/2014/main" xmlns="" id="{1629F7DF-0271-4D38-9B28-70ADF259DD0C}"/>
              </a:ext>
            </a:extLst>
          </p:cNvPr>
          <p:cNvSpPr/>
          <p:nvPr/>
        </p:nvSpPr>
        <p:spPr>
          <a:xfrm>
            <a:off x="6809172" y="3395329"/>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xmlns="" id="{66A82DD7-2ECD-418A-BD51-276B1758C3F7}"/>
              </a:ext>
            </a:extLst>
          </p:cNvPr>
          <p:cNvSpPr/>
          <p:nvPr/>
        </p:nvSpPr>
        <p:spPr>
          <a:xfrm>
            <a:off x="6834972" y="2525570"/>
            <a:ext cx="4438923" cy="504825"/>
          </a:xfrm>
          <a:prstGeom prst="roundRect">
            <a:avLst/>
          </a:prstGeom>
          <a:solidFill>
            <a:schemeClr val="accent1">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xmlns="" id="{C97A5899-5D05-4F34-9EA9-A8B96A5B05E3}"/>
              </a:ext>
            </a:extLst>
          </p:cNvPr>
          <p:cNvSpPr/>
          <p:nvPr/>
        </p:nvSpPr>
        <p:spPr>
          <a:xfrm>
            <a:off x="6809173" y="16441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4" name="그룹 3"/>
          <p:cNvGrpSpPr/>
          <p:nvPr/>
        </p:nvGrpSpPr>
        <p:grpSpPr>
          <a:xfrm>
            <a:off x="1483894" y="1595922"/>
            <a:ext cx="4223942" cy="4487378"/>
            <a:chOff x="1483894" y="1595922"/>
            <a:chExt cx="4223942" cy="4487378"/>
          </a:xfrm>
        </p:grpSpPr>
        <p:grpSp>
          <p:nvGrpSpPr>
            <p:cNvPr id="22" name="그룹 21">
              <a:extLst>
                <a:ext uri="{FF2B5EF4-FFF2-40B4-BE49-F238E27FC236}">
                  <a16:creationId xmlns:a16="http://schemas.microsoft.com/office/drawing/2014/main" xmlns="" id="{DBF28466-7EB7-4145-B2EB-9EE6F3586F7B}"/>
                </a:ext>
              </a:extLst>
            </p:cNvPr>
            <p:cNvGrpSpPr/>
            <p:nvPr/>
          </p:nvGrpSpPr>
          <p:grpSpPr>
            <a:xfrm>
              <a:off x="1483894" y="1846389"/>
              <a:ext cx="2412845" cy="4236911"/>
              <a:chOff x="6701757" y="346983"/>
              <a:chExt cx="2691684" cy="4726546"/>
            </a:xfrm>
            <a:scene3d>
              <a:camera prst="isometricOffAxis2Right">
                <a:rot lat="1012846" lon="19016511" rev="60000"/>
              </a:camera>
              <a:lightRig rig="threePt" dir="t"/>
            </a:scene3d>
          </p:grpSpPr>
          <p:sp>
            <p:nvSpPr>
              <p:cNvPr id="23" name="사각형: 둥근 모서리 1069">
                <a:extLst>
                  <a:ext uri="{FF2B5EF4-FFF2-40B4-BE49-F238E27FC236}">
                    <a16:creationId xmlns:a16="http://schemas.microsoft.com/office/drawing/2014/main" xmlns="" id="{BAE3C047-3014-48A5-962D-17BAA5E38FC0}"/>
                  </a:ext>
                </a:extLst>
              </p:cNvPr>
              <p:cNvSpPr/>
              <p:nvPr/>
            </p:nvSpPr>
            <p:spPr>
              <a:xfrm>
                <a:off x="6701757" y="346983"/>
                <a:ext cx="2691684" cy="4726546"/>
              </a:xfrm>
              <a:prstGeom prst="roundRect">
                <a:avLst>
                  <a:gd name="adj" fmla="val 7576"/>
                </a:avLst>
              </a:prstGeom>
              <a:solidFill>
                <a:schemeClr val="bg1"/>
              </a:solidFill>
              <a:ln w="8255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사각형: 둥근 위쪽 모서리 95">
                <a:extLst>
                  <a:ext uri="{FF2B5EF4-FFF2-40B4-BE49-F238E27FC236}">
                    <a16:creationId xmlns:a16="http://schemas.microsoft.com/office/drawing/2014/main" xmlns="" id="{B9C53F8A-F02C-44A8-BEDE-A97465D206ED}"/>
                  </a:ext>
                </a:extLst>
              </p:cNvPr>
              <p:cNvSpPr/>
              <p:nvPr/>
            </p:nvSpPr>
            <p:spPr>
              <a:xfrm>
                <a:off x="6701757" y="361152"/>
                <a:ext cx="2691684" cy="323419"/>
              </a:xfrm>
              <a:prstGeom prst="round2SameRect">
                <a:avLst>
                  <a:gd name="adj1" fmla="val 32865"/>
                  <a:gd name="adj2" fmla="val 0"/>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사각형: 둥근 위쪽 모서리 96">
                <a:extLst>
                  <a:ext uri="{FF2B5EF4-FFF2-40B4-BE49-F238E27FC236}">
                    <a16:creationId xmlns:a16="http://schemas.microsoft.com/office/drawing/2014/main" xmlns="" id="{E2FD219D-19E0-4217-B784-BEE17BC5A285}"/>
                  </a:ext>
                </a:extLst>
              </p:cNvPr>
              <p:cNvSpPr/>
              <p:nvPr/>
            </p:nvSpPr>
            <p:spPr>
              <a:xfrm>
                <a:off x="6701757" y="4702974"/>
                <a:ext cx="2691684" cy="362165"/>
              </a:xfrm>
              <a:prstGeom prst="round2SameRect">
                <a:avLst>
                  <a:gd name="adj1" fmla="val 0"/>
                  <a:gd name="adj2" fmla="val 30242"/>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사각형: 둥근 모서리 97">
                <a:extLst>
                  <a:ext uri="{FF2B5EF4-FFF2-40B4-BE49-F238E27FC236}">
                    <a16:creationId xmlns:a16="http://schemas.microsoft.com/office/drawing/2014/main" xmlns="" id="{9BF81C2E-3E4C-4F4B-A2C1-F70AE7E8598B}"/>
                  </a:ext>
                </a:extLst>
              </p:cNvPr>
              <p:cNvSpPr/>
              <p:nvPr/>
            </p:nvSpPr>
            <p:spPr>
              <a:xfrm>
                <a:off x="7695004" y="479658"/>
                <a:ext cx="705190" cy="8640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사각형: 둥근 모서리 98">
                <a:extLst>
                  <a:ext uri="{FF2B5EF4-FFF2-40B4-BE49-F238E27FC236}">
                    <a16:creationId xmlns:a16="http://schemas.microsoft.com/office/drawing/2014/main" xmlns="" id="{8502DD83-D7F2-4D8D-BEEB-123DBCECD230}"/>
                  </a:ext>
                </a:extLst>
              </p:cNvPr>
              <p:cNvSpPr/>
              <p:nvPr/>
            </p:nvSpPr>
            <p:spPr>
              <a:xfrm>
                <a:off x="7741707" y="4798895"/>
                <a:ext cx="611785" cy="20527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28" name="그룹 27">
              <a:extLst>
                <a:ext uri="{FF2B5EF4-FFF2-40B4-BE49-F238E27FC236}">
                  <a16:creationId xmlns:a16="http://schemas.microsoft.com/office/drawing/2014/main" xmlns="" id="{B389A23A-CBCD-4310-9B49-756FA9F32AA9}"/>
                </a:ext>
              </a:extLst>
            </p:cNvPr>
            <p:cNvGrpSpPr/>
            <p:nvPr/>
          </p:nvGrpSpPr>
          <p:grpSpPr>
            <a:xfrm>
              <a:off x="1790498" y="2265625"/>
              <a:ext cx="2943918" cy="2665282"/>
              <a:chOff x="7711661" y="1076896"/>
              <a:chExt cx="3284130" cy="2973293"/>
            </a:xfrm>
          </p:grpSpPr>
          <p:sp>
            <p:nvSpPr>
              <p:cNvPr id="29" name="Freeform 56">
                <a:extLst>
                  <a:ext uri="{FF2B5EF4-FFF2-40B4-BE49-F238E27FC236}">
                    <a16:creationId xmlns:a16="http://schemas.microsoft.com/office/drawing/2014/main" xmlns="" id="{2999341F-700D-4BF2-A9B7-602FB975832A}"/>
                  </a:ext>
                </a:extLst>
              </p:cNvPr>
              <p:cNvSpPr>
                <a:spLocks/>
              </p:cNvSpPr>
              <p:nvPr/>
            </p:nvSpPr>
            <p:spPr bwMode="auto">
              <a:xfrm rot="591057">
                <a:off x="8638360" y="3263337"/>
                <a:ext cx="300214" cy="425935"/>
              </a:xfrm>
              <a:custGeom>
                <a:avLst/>
                <a:gdLst>
                  <a:gd name="T0" fmla="*/ 357 w 832"/>
                  <a:gd name="T1" fmla="*/ 1050 h 1179"/>
                  <a:gd name="T2" fmla="*/ 768 w 832"/>
                  <a:gd name="T3" fmla="*/ 1179 h 1179"/>
                  <a:gd name="T4" fmla="*/ 775 w 832"/>
                  <a:gd name="T5" fmla="*/ 1176 h 1179"/>
                  <a:gd name="T6" fmla="*/ 808 w 832"/>
                  <a:gd name="T7" fmla="*/ 1133 h 1179"/>
                  <a:gd name="T8" fmla="*/ 828 w 832"/>
                  <a:gd name="T9" fmla="*/ 1075 h 1179"/>
                  <a:gd name="T10" fmla="*/ 832 w 832"/>
                  <a:gd name="T11" fmla="*/ 983 h 1179"/>
                  <a:gd name="T12" fmla="*/ 812 w 832"/>
                  <a:gd name="T13" fmla="*/ 853 h 1179"/>
                  <a:gd name="T14" fmla="*/ 759 w 832"/>
                  <a:gd name="T15" fmla="*/ 676 h 1179"/>
                  <a:gd name="T16" fmla="*/ 660 w 832"/>
                  <a:gd name="T17" fmla="*/ 447 h 1179"/>
                  <a:gd name="T18" fmla="*/ 588 w 832"/>
                  <a:gd name="T19" fmla="*/ 308 h 1179"/>
                  <a:gd name="T20" fmla="*/ 526 w 832"/>
                  <a:gd name="T21" fmla="*/ 195 h 1179"/>
                  <a:gd name="T22" fmla="*/ 444 w 832"/>
                  <a:gd name="T23" fmla="*/ 61 h 1179"/>
                  <a:gd name="T24" fmla="*/ 400 w 832"/>
                  <a:gd name="T25" fmla="*/ 9 h 1179"/>
                  <a:gd name="T26" fmla="*/ 385 w 832"/>
                  <a:gd name="T27" fmla="*/ 0 h 1179"/>
                  <a:gd name="T28" fmla="*/ 383 w 832"/>
                  <a:gd name="T29" fmla="*/ 0 h 1179"/>
                  <a:gd name="T30" fmla="*/ 0 w 832"/>
                  <a:gd name="T31" fmla="*/ 615 h 1179"/>
                  <a:gd name="T32" fmla="*/ 357 w 832"/>
                  <a:gd name="T33" fmla="*/ 105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2" h="1179">
                    <a:moveTo>
                      <a:pt x="357" y="1050"/>
                    </a:moveTo>
                    <a:lnTo>
                      <a:pt x="768" y="1179"/>
                    </a:lnTo>
                    <a:lnTo>
                      <a:pt x="775" y="1176"/>
                    </a:lnTo>
                    <a:lnTo>
                      <a:pt x="808" y="1133"/>
                    </a:lnTo>
                    <a:lnTo>
                      <a:pt x="828" y="1075"/>
                    </a:lnTo>
                    <a:lnTo>
                      <a:pt x="832" y="983"/>
                    </a:lnTo>
                    <a:lnTo>
                      <a:pt x="812" y="853"/>
                    </a:lnTo>
                    <a:lnTo>
                      <a:pt x="759" y="676"/>
                    </a:lnTo>
                    <a:lnTo>
                      <a:pt x="660" y="447"/>
                    </a:lnTo>
                    <a:lnTo>
                      <a:pt x="588" y="308"/>
                    </a:lnTo>
                    <a:lnTo>
                      <a:pt x="526" y="195"/>
                    </a:lnTo>
                    <a:lnTo>
                      <a:pt x="444" y="61"/>
                    </a:lnTo>
                    <a:lnTo>
                      <a:pt x="400" y="9"/>
                    </a:lnTo>
                    <a:lnTo>
                      <a:pt x="385" y="0"/>
                    </a:lnTo>
                    <a:lnTo>
                      <a:pt x="383" y="0"/>
                    </a:lnTo>
                    <a:lnTo>
                      <a:pt x="0" y="615"/>
                    </a:lnTo>
                    <a:lnTo>
                      <a:pt x="357" y="1050"/>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0" name="Freeform 57">
                <a:extLst>
                  <a:ext uri="{FF2B5EF4-FFF2-40B4-BE49-F238E27FC236}">
                    <a16:creationId xmlns:a16="http://schemas.microsoft.com/office/drawing/2014/main" xmlns="" id="{790FC6AF-4DFC-4D8A-BFD0-B2D2A805628F}"/>
                  </a:ext>
                </a:extLst>
              </p:cNvPr>
              <p:cNvSpPr>
                <a:spLocks/>
              </p:cNvSpPr>
              <p:nvPr/>
            </p:nvSpPr>
            <p:spPr bwMode="auto">
              <a:xfrm rot="591057">
                <a:off x="8480659" y="3285610"/>
                <a:ext cx="315387" cy="564662"/>
              </a:xfrm>
              <a:custGeom>
                <a:avLst/>
                <a:gdLst>
                  <a:gd name="T0" fmla="*/ 539 w 874"/>
                  <a:gd name="T1" fmla="*/ 0 h 1564"/>
                  <a:gd name="T2" fmla="*/ 559 w 874"/>
                  <a:gd name="T3" fmla="*/ 41 h 1564"/>
                  <a:gd name="T4" fmla="*/ 668 w 874"/>
                  <a:gd name="T5" fmla="*/ 304 h 1564"/>
                  <a:gd name="T6" fmla="*/ 753 w 874"/>
                  <a:gd name="T7" fmla="*/ 543 h 1564"/>
                  <a:gd name="T8" fmla="*/ 810 w 874"/>
                  <a:gd name="T9" fmla="*/ 744 h 1564"/>
                  <a:gd name="T10" fmla="*/ 841 w 874"/>
                  <a:gd name="T11" fmla="*/ 878 h 1564"/>
                  <a:gd name="T12" fmla="*/ 863 w 874"/>
                  <a:gd name="T13" fmla="*/ 1012 h 1564"/>
                  <a:gd name="T14" fmla="*/ 874 w 874"/>
                  <a:gd name="T15" fmla="*/ 1140 h 1564"/>
                  <a:gd name="T16" fmla="*/ 871 w 874"/>
                  <a:gd name="T17" fmla="*/ 1260 h 1564"/>
                  <a:gd name="T18" fmla="*/ 853 w 874"/>
                  <a:gd name="T19" fmla="*/ 1368 h 1564"/>
                  <a:gd name="T20" fmla="*/ 825 w 874"/>
                  <a:gd name="T21" fmla="*/ 1438 h 1564"/>
                  <a:gd name="T22" fmla="*/ 802 w 874"/>
                  <a:gd name="T23" fmla="*/ 1480 h 1564"/>
                  <a:gd name="T24" fmla="*/ 774 w 874"/>
                  <a:gd name="T25" fmla="*/ 1517 h 1564"/>
                  <a:gd name="T26" fmla="*/ 739 w 874"/>
                  <a:gd name="T27" fmla="*/ 1549 h 1564"/>
                  <a:gd name="T28" fmla="*/ 719 w 874"/>
                  <a:gd name="T29" fmla="*/ 1564 h 1564"/>
                  <a:gd name="T30" fmla="*/ 2 w 874"/>
                  <a:gd name="T31" fmla="*/ 1153 h 1564"/>
                  <a:gd name="T32" fmla="*/ 0 w 874"/>
                  <a:gd name="T33" fmla="*/ 1146 h 1564"/>
                  <a:gd name="T34" fmla="*/ 28 w 874"/>
                  <a:gd name="T35" fmla="*/ 1061 h 1564"/>
                  <a:gd name="T36" fmla="*/ 117 w 874"/>
                  <a:gd name="T37" fmla="*/ 827 h 1564"/>
                  <a:gd name="T38" fmla="*/ 248 w 874"/>
                  <a:gd name="T39" fmla="*/ 522 h 1564"/>
                  <a:gd name="T40" fmla="*/ 342 w 874"/>
                  <a:gd name="T41" fmla="*/ 323 h 1564"/>
                  <a:gd name="T42" fmla="*/ 431 w 874"/>
                  <a:gd name="T43" fmla="*/ 153 h 1564"/>
                  <a:gd name="T44" fmla="*/ 490 w 874"/>
                  <a:gd name="T45" fmla="*/ 58 h 1564"/>
                  <a:gd name="T46" fmla="*/ 524 w 874"/>
                  <a:gd name="T47" fmla="*/ 15 h 1564"/>
                  <a:gd name="T48" fmla="*/ 539 w 874"/>
                  <a:gd name="T49" fmla="*/ 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4" h="1564">
                    <a:moveTo>
                      <a:pt x="539" y="0"/>
                    </a:moveTo>
                    <a:lnTo>
                      <a:pt x="559" y="41"/>
                    </a:lnTo>
                    <a:lnTo>
                      <a:pt x="668" y="304"/>
                    </a:lnTo>
                    <a:lnTo>
                      <a:pt x="753" y="543"/>
                    </a:lnTo>
                    <a:lnTo>
                      <a:pt x="810" y="744"/>
                    </a:lnTo>
                    <a:lnTo>
                      <a:pt x="841" y="878"/>
                    </a:lnTo>
                    <a:lnTo>
                      <a:pt x="863" y="1012"/>
                    </a:lnTo>
                    <a:lnTo>
                      <a:pt x="874" y="1140"/>
                    </a:lnTo>
                    <a:lnTo>
                      <a:pt x="871" y="1260"/>
                    </a:lnTo>
                    <a:lnTo>
                      <a:pt x="853" y="1368"/>
                    </a:lnTo>
                    <a:lnTo>
                      <a:pt x="825" y="1438"/>
                    </a:lnTo>
                    <a:lnTo>
                      <a:pt x="802" y="1480"/>
                    </a:lnTo>
                    <a:lnTo>
                      <a:pt x="774" y="1517"/>
                    </a:lnTo>
                    <a:lnTo>
                      <a:pt x="739" y="1549"/>
                    </a:lnTo>
                    <a:lnTo>
                      <a:pt x="719" y="1564"/>
                    </a:lnTo>
                    <a:lnTo>
                      <a:pt x="2" y="1153"/>
                    </a:lnTo>
                    <a:lnTo>
                      <a:pt x="0" y="1146"/>
                    </a:lnTo>
                    <a:lnTo>
                      <a:pt x="28" y="1061"/>
                    </a:lnTo>
                    <a:lnTo>
                      <a:pt x="117" y="827"/>
                    </a:lnTo>
                    <a:lnTo>
                      <a:pt x="248" y="522"/>
                    </a:lnTo>
                    <a:lnTo>
                      <a:pt x="342" y="323"/>
                    </a:lnTo>
                    <a:lnTo>
                      <a:pt x="431" y="153"/>
                    </a:lnTo>
                    <a:lnTo>
                      <a:pt x="490" y="58"/>
                    </a:lnTo>
                    <a:lnTo>
                      <a:pt x="524" y="15"/>
                    </a:lnTo>
                    <a:lnTo>
                      <a:pt x="539" y="0"/>
                    </a:lnTo>
                    <a:close/>
                  </a:path>
                </a:pathLst>
              </a:custGeom>
              <a:solidFill>
                <a:srgbClr val="3145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1" name="Freeform 62">
                <a:extLst>
                  <a:ext uri="{FF2B5EF4-FFF2-40B4-BE49-F238E27FC236}">
                    <a16:creationId xmlns:a16="http://schemas.microsoft.com/office/drawing/2014/main" xmlns="" id="{B6135755-37C3-43E4-A37C-0F2F9A7771C3}"/>
                  </a:ext>
                </a:extLst>
              </p:cNvPr>
              <p:cNvSpPr>
                <a:spLocks/>
              </p:cNvSpPr>
              <p:nvPr/>
            </p:nvSpPr>
            <p:spPr bwMode="auto">
              <a:xfrm rot="591057">
                <a:off x="8978506" y="2308014"/>
                <a:ext cx="785758" cy="943993"/>
              </a:xfrm>
              <a:custGeom>
                <a:avLst/>
                <a:gdLst>
                  <a:gd name="T0" fmla="*/ 2177 w 2177"/>
                  <a:gd name="T1" fmla="*/ 1766 h 2612"/>
                  <a:gd name="T2" fmla="*/ 2099 w 2177"/>
                  <a:gd name="T3" fmla="*/ 2253 h 2612"/>
                  <a:gd name="T4" fmla="*/ 1510 w 2177"/>
                  <a:gd name="T5" fmla="*/ 2612 h 2612"/>
                  <a:gd name="T6" fmla="*/ 1421 w 2177"/>
                  <a:gd name="T7" fmla="*/ 2452 h 2612"/>
                  <a:gd name="T8" fmla="*/ 1000 w 2177"/>
                  <a:gd name="T9" fmla="*/ 1719 h 2612"/>
                  <a:gd name="T10" fmla="*/ 817 w 2177"/>
                  <a:gd name="T11" fmla="*/ 1419 h 2612"/>
                  <a:gd name="T12" fmla="*/ 737 w 2177"/>
                  <a:gd name="T13" fmla="*/ 1299 h 2612"/>
                  <a:gd name="T14" fmla="*/ 717 w 2177"/>
                  <a:gd name="T15" fmla="*/ 1279 h 2612"/>
                  <a:gd name="T16" fmla="*/ 686 w 2177"/>
                  <a:gd name="T17" fmla="*/ 1263 h 2612"/>
                  <a:gd name="T18" fmla="*/ 613 w 2177"/>
                  <a:gd name="T19" fmla="*/ 1243 h 2612"/>
                  <a:gd name="T20" fmla="*/ 532 w 2177"/>
                  <a:gd name="T21" fmla="*/ 1224 h 2612"/>
                  <a:gd name="T22" fmla="*/ 469 w 2177"/>
                  <a:gd name="T23" fmla="*/ 1197 h 2612"/>
                  <a:gd name="T24" fmla="*/ 429 w 2177"/>
                  <a:gd name="T25" fmla="*/ 1170 h 2612"/>
                  <a:gd name="T26" fmla="*/ 410 w 2177"/>
                  <a:gd name="T27" fmla="*/ 1152 h 2612"/>
                  <a:gd name="T28" fmla="*/ 365 w 2177"/>
                  <a:gd name="T29" fmla="*/ 1101 h 2612"/>
                  <a:gd name="T30" fmla="*/ 236 w 2177"/>
                  <a:gd name="T31" fmla="*/ 913 h 2612"/>
                  <a:gd name="T32" fmla="*/ 39 w 2177"/>
                  <a:gd name="T33" fmla="*/ 601 h 2612"/>
                  <a:gd name="T34" fmla="*/ 0 w 2177"/>
                  <a:gd name="T35" fmla="*/ 537 h 2612"/>
                  <a:gd name="T36" fmla="*/ 999 w 2177"/>
                  <a:gd name="T37" fmla="*/ 0 h 2612"/>
                  <a:gd name="T38" fmla="*/ 1056 w 2177"/>
                  <a:gd name="T39" fmla="*/ 54 h 2612"/>
                  <a:gd name="T40" fmla="*/ 1180 w 2177"/>
                  <a:gd name="T41" fmla="*/ 151 h 2612"/>
                  <a:gd name="T42" fmla="*/ 1310 w 2177"/>
                  <a:gd name="T43" fmla="*/ 227 h 2612"/>
                  <a:gd name="T44" fmla="*/ 1444 w 2177"/>
                  <a:gd name="T45" fmla="*/ 285 h 2612"/>
                  <a:gd name="T46" fmla="*/ 1510 w 2177"/>
                  <a:gd name="T47" fmla="*/ 307 h 2612"/>
                  <a:gd name="T48" fmla="*/ 1507 w 2177"/>
                  <a:gd name="T49" fmla="*/ 309 h 2612"/>
                  <a:gd name="T50" fmla="*/ 1488 w 2177"/>
                  <a:gd name="T51" fmla="*/ 338 h 2612"/>
                  <a:gd name="T52" fmla="*/ 1485 w 2177"/>
                  <a:gd name="T53" fmla="*/ 357 h 2612"/>
                  <a:gd name="T54" fmla="*/ 1471 w 2177"/>
                  <a:gd name="T55" fmla="*/ 382 h 2612"/>
                  <a:gd name="T56" fmla="*/ 1449 w 2177"/>
                  <a:gd name="T57" fmla="*/ 432 h 2612"/>
                  <a:gd name="T58" fmla="*/ 1437 w 2177"/>
                  <a:gd name="T59" fmla="*/ 482 h 2612"/>
                  <a:gd name="T60" fmla="*/ 1429 w 2177"/>
                  <a:gd name="T61" fmla="*/ 534 h 2612"/>
                  <a:gd name="T62" fmla="*/ 1432 w 2177"/>
                  <a:gd name="T63" fmla="*/ 585 h 2612"/>
                  <a:gd name="T64" fmla="*/ 1444 w 2177"/>
                  <a:gd name="T65" fmla="*/ 634 h 2612"/>
                  <a:gd name="T66" fmla="*/ 1462 w 2177"/>
                  <a:gd name="T67" fmla="*/ 680 h 2612"/>
                  <a:gd name="T68" fmla="*/ 1493 w 2177"/>
                  <a:gd name="T69" fmla="*/ 723 h 2612"/>
                  <a:gd name="T70" fmla="*/ 1510 w 2177"/>
                  <a:gd name="T71" fmla="*/ 742 h 2612"/>
                  <a:gd name="T72" fmla="*/ 2177 w 2177"/>
                  <a:gd name="T73" fmla="*/ 1766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7" h="2612">
                    <a:moveTo>
                      <a:pt x="2177" y="1766"/>
                    </a:moveTo>
                    <a:lnTo>
                      <a:pt x="2099" y="2253"/>
                    </a:lnTo>
                    <a:lnTo>
                      <a:pt x="1510" y="2612"/>
                    </a:lnTo>
                    <a:lnTo>
                      <a:pt x="1421" y="2452"/>
                    </a:lnTo>
                    <a:lnTo>
                      <a:pt x="1000" y="1719"/>
                    </a:lnTo>
                    <a:lnTo>
                      <a:pt x="817" y="1419"/>
                    </a:lnTo>
                    <a:lnTo>
                      <a:pt x="737" y="1299"/>
                    </a:lnTo>
                    <a:lnTo>
                      <a:pt x="717" y="1279"/>
                    </a:lnTo>
                    <a:lnTo>
                      <a:pt x="686" y="1263"/>
                    </a:lnTo>
                    <a:lnTo>
                      <a:pt x="613" y="1243"/>
                    </a:lnTo>
                    <a:lnTo>
                      <a:pt x="532" y="1224"/>
                    </a:lnTo>
                    <a:lnTo>
                      <a:pt x="469" y="1197"/>
                    </a:lnTo>
                    <a:lnTo>
                      <a:pt x="429" y="1170"/>
                    </a:lnTo>
                    <a:lnTo>
                      <a:pt x="410" y="1152"/>
                    </a:lnTo>
                    <a:lnTo>
                      <a:pt x="365" y="1101"/>
                    </a:lnTo>
                    <a:lnTo>
                      <a:pt x="236" y="913"/>
                    </a:lnTo>
                    <a:lnTo>
                      <a:pt x="39" y="601"/>
                    </a:lnTo>
                    <a:lnTo>
                      <a:pt x="0" y="537"/>
                    </a:lnTo>
                    <a:lnTo>
                      <a:pt x="999" y="0"/>
                    </a:lnTo>
                    <a:lnTo>
                      <a:pt x="1056" y="54"/>
                    </a:lnTo>
                    <a:lnTo>
                      <a:pt x="1180" y="151"/>
                    </a:lnTo>
                    <a:lnTo>
                      <a:pt x="1310" y="227"/>
                    </a:lnTo>
                    <a:lnTo>
                      <a:pt x="1444" y="285"/>
                    </a:lnTo>
                    <a:lnTo>
                      <a:pt x="1510" y="307"/>
                    </a:lnTo>
                    <a:lnTo>
                      <a:pt x="1507" y="309"/>
                    </a:lnTo>
                    <a:lnTo>
                      <a:pt x="1488" y="338"/>
                    </a:lnTo>
                    <a:lnTo>
                      <a:pt x="1485" y="357"/>
                    </a:lnTo>
                    <a:lnTo>
                      <a:pt x="1471" y="382"/>
                    </a:lnTo>
                    <a:lnTo>
                      <a:pt x="1449" y="432"/>
                    </a:lnTo>
                    <a:lnTo>
                      <a:pt x="1437" y="482"/>
                    </a:lnTo>
                    <a:lnTo>
                      <a:pt x="1429" y="534"/>
                    </a:lnTo>
                    <a:lnTo>
                      <a:pt x="1432" y="585"/>
                    </a:lnTo>
                    <a:lnTo>
                      <a:pt x="1444" y="634"/>
                    </a:lnTo>
                    <a:lnTo>
                      <a:pt x="1462" y="680"/>
                    </a:lnTo>
                    <a:lnTo>
                      <a:pt x="1493" y="723"/>
                    </a:lnTo>
                    <a:lnTo>
                      <a:pt x="1510" y="742"/>
                    </a:lnTo>
                    <a:lnTo>
                      <a:pt x="2177" y="176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2" name="Freeform 63">
                <a:extLst>
                  <a:ext uri="{FF2B5EF4-FFF2-40B4-BE49-F238E27FC236}">
                    <a16:creationId xmlns:a16="http://schemas.microsoft.com/office/drawing/2014/main" xmlns="" id="{AB6D7A28-EA54-45A0-B659-D2CCCB985D97}"/>
                  </a:ext>
                </a:extLst>
              </p:cNvPr>
              <p:cNvSpPr>
                <a:spLocks/>
              </p:cNvSpPr>
              <p:nvPr/>
            </p:nvSpPr>
            <p:spPr bwMode="auto">
              <a:xfrm rot="591057">
                <a:off x="9406451" y="1300420"/>
                <a:ext cx="1326576" cy="1206274"/>
              </a:xfrm>
              <a:custGeom>
                <a:avLst/>
                <a:gdLst>
                  <a:gd name="T0" fmla="*/ 3490 w 3672"/>
                  <a:gd name="T1" fmla="*/ 1639 h 3339"/>
                  <a:gd name="T2" fmla="*/ 3602 w 3672"/>
                  <a:gd name="T3" fmla="*/ 2164 h 3339"/>
                  <a:gd name="T4" fmla="*/ 3666 w 3672"/>
                  <a:gd name="T5" fmla="*/ 2676 h 3339"/>
                  <a:gd name="T6" fmla="*/ 3661 w 3672"/>
                  <a:gd name="T7" fmla="*/ 3020 h 3339"/>
                  <a:gd name="T8" fmla="*/ 3628 w 3672"/>
                  <a:gd name="T9" fmla="*/ 3143 h 3339"/>
                  <a:gd name="T10" fmla="*/ 3585 w 3672"/>
                  <a:gd name="T11" fmla="*/ 3186 h 3339"/>
                  <a:gd name="T12" fmla="*/ 2711 w 3672"/>
                  <a:gd name="T13" fmla="*/ 3098 h 3339"/>
                  <a:gd name="T14" fmla="*/ 2088 w 3672"/>
                  <a:gd name="T15" fmla="*/ 3082 h 3339"/>
                  <a:gd name="T16" fmla="*/ 1705 w 3672"/>
                  <a:gd name="T17" fmla="*/ 3124 h 3339"/>
                  <a:gd name="T18" fmla="*/ 1390 w 3672"/>
                  <a:gd name="T19" fmla="*/ 3195 h 3339"/>
                  <a:gd name="T20" fmla="*/ 1060 w 3672"/>
                  <a:gd name="T21" fmla="*/ 3304 h 3339"/>
                  <a:gd name="T22" fmla="*/ 926 w 3672"/>
                  <a:gd name="T23" fmla="*/ 3333 h 3339"/>
                  <a:gd name="T24" fmla="*/ 719 w 3672"/>
                  <a:gd name="T25" fmla="*/ 3245 h 3339"/>
                  <a:gd name="T26" fmla="*/ 505 w 3672"/>
                  <a:gd name="T27" fmla="*/ 3077 h 3339"/>
                  <a:gd name="T28" fmla="*/ 308 w 3672"/>
                  <a:gd name="T29" fmla="*/ 2839 h 3339"/>
                  <a:gd name="T30" fmla="*/ 180 w 3672"/>
                  <a:gd name="T31" fmla="*/ 2623 h 3339"/>
                  <a:gd name="T32" fmla="*/ 84 w 3672"/>
                  <a:gd name="T33" fmla="*/ 2392 h 3339"/>
                  <a:gd name="T34" fmla="*/ 12 w 3672"/>
                  <a:gd name="T35" fmla="*/ 2101 h 3339"/>
                  <a:gd name="T36" fmla="*/ 3 w 3672"/>
                  <a:gd name="T37" fmla="*/ 1843 h 3339"/>
                  <a:gd name="T38" fmla="*/ 56 w 3672"/>
                  <a:gd name="T39" fmla="*/ 1637 h 3339"/>
                  <a:gd name="T40" fmla="*/ 209 w 3672"/>
                  <a:gd name="T41" fmla="*/ 1523 h 3339"/>
                  <a:gd name="T42" fmla="*/ 651 w 3672"/>
                  <a:gd name="T43" fmla="*/ 1248 h 3339"/>
                  <a:gd name="T44" fmla="*/ 975 w 3672"/>
                  <a:gd name="T45" fmla="*/ 983 h 3339"/>
                  <a:gd name="T46" fmla="*/ 1152 w 3672"/>
                  <a:gd name="T47" fmla="*/ 804 h 3339"/>
                  <a:gd name="T48" fmla="*/ 1332 w 3672"/>
                  <a:gd name="T49" fmla="*/ 581 h 3339"/>
                  <a:gd name="T50" fmla="*/ 1690 w 3672"/>
                  <a:gd name="T51" fmla="*/ 9 h 3339"/>
                  <a:gd name="T52" fmla="*/ 1778 w 3672"/>
                  <a:gd name="T53" fmla="*/ 0 h 3339"/>
                  <a:gd name="T54" fmla="*/ 1958 w 3672"/>
                  <a:gd name="T55" fmla="*/ 48 h 3339"/>
                  <a:gd name="T56" fmla="*/ 2187 w 3672"/>
                  <a:gd name="T57" fmla="*/ 152 h 3339"/>
                  <a:gd name="T58" fmla="*/ 2642 w 3672"/>
                  <a:gd name="T59" fmla="*/ 427 h 3339"/>
                  <a:gd name="T60" fmla="*/ 2953 w 3672"/>
                  <a:gd name="T61" fmla="*/ 669 h 3339"/>
                  <a:gd name="T62" fmla="*/ 3159 w 3672"/>
                  <a:gd name="T63" fmla="*/ 869 h 3339"/>
                  <a:gd name="T64" fmla="*/ 3306 w 3672"/>
                  <a:gd name="T65" fmla="*/ 1065 h 3339"/>
                  <a:gd name="T66" fmla="*/ 3352 w 3672"/>
                  <a:gd name="T67" fmla="*/ 1190 h 3339"/>
                  <a:gd name="T68" fmla="*/ 3457 w 3672"/>
                  <a:gd name="T69" fmla="*/ 1520 h 3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2" h="3339">
                    <a:moveTo>
                      <a:pt x="3457" y="1520"/>
                    </a:moveTo>
                    <a:lnTo>
                      <a:pt x="3490" y="1639"/>
                    </a:lnTo>
                    <a:lnTo>
                      <a:pt x="3551" y="1895"/>
                    </a:lnTo>
                    <a:lnTo>
                      <a:pt x="3602" y="2164"/>
                    </a:lnTo>
                    <a:lnTo>
                      <a:pt x="3643" y="2430"/>
                    </a:lnTo>
                    <a:lnTo>
                      <a:pt x="3666" y="2676"/>
                    </a:lnTo>
                    <a:lnTo>
                      <a:pt x="3672" y="2891"/>
                    </a:lnTo>
                    <a:lnTo>
                      <a:pt x="3661" y="3020"/>
                    </a:lnTo>
                    <a:lnTo>
                      <a:pt x="3649" y="3089"/>
                    </a:lnTo>
                    <a:lnTo>
                      <a:pt x="3628" y="3143"/>
                    </a:lnTo>
                    <a:lnTo>
                      <a:pt x="3601" y="3176"/>
                    </a:lnTo>
                    <a:lnTo>
                      <a:pt x="3585" y="3186"/>
                    </a:lnTo>
                    <a:lnTo>
                      <a:pt x="3212" y="3146"/>
                    </a:lnTo>
                    <a:lnTo>
                      <a:pt x="2711" y="3098"/>
                    </a:lnTo>
                    <a:lnTo>
                      <a:pt x="2396" y="3081"/>
                    </a:lnTo>
                    <a:lnTo>
                      <a:pt x="2088" y="3082"/>
                    </a:lnTo>
                    <a:lnTo>
                      <a:pt x="1859" y="3102"/>
                    </a:lnTo>
                    <a:lnTo>
                      <a:pt x="1705" y="3124"/>
                    </a:lnTo>
                    <a:lnTo>
                      <a:pt x="1549" y="3154"/>
                    </a:lnTo>
                    <a:lnTo>
                      <a:pt x="1390" y="3195"/>
                    </a:lnTo>
                    <a:lnTo>
                      <a:pt x="1227" y="3244"/>
                    </a:lnTo>
                    <a:lnTo>
                      <a:pt x="1060" y="3304"/>
                    </a:lnTo>
                    <a:lnTo>
                      <a:pt x="975" y="3339"/>
                    </a:lnTo>
                    <a:lnTo>
                      <a:pt x="926" y="3333"/>
                    </a:lnTo>
                    <a:lnTo>
                      <a:pt x="824" y="3300"/>
                    </a:lnTo>
                    <a:lnTo>
                      <a:pt x="719" y="3245"/>
                    </a:lnTo>
                    <a:lnTo>
                      <a:pt x="612" y="3170"/>
                    </a:lnTo>
                    <a:lnTo>
                      <a:pt x="505" y="3077"/>
                    </a:lnTo>
                    <a:lnTo>
                      <a:pt x="403" y="2966"/>
                    </a:lnTo>
                    <a:lnTo>
                      <a:pt x="308" y="2839"/>
                    </a:lnTo>
                    <a:lnTo>
                      <a:pt x="220" y="2698"/>
                    </a:lnTo>
                    <a:lnTo>
                      <a:pt x="180" y="2623"/>
                    </a:lnTo>
                    <a:lnTo>
                      <a:pt x="144" y="2545"/>
                    </a:lnTo>
                    <a:lnTo>
                      <a:pt x="84" y="2392"/>
                    </a:lnTo>
                    <a:lnTo>
                      <a:pt x="40" y="2244"/>
                    </a:lnTo>
                    <a:lnTo>
                      <a:pt x="12" y="2101"/>
                    </a:lnTo>
                    <a:lnTo>
                      <a:pt x="0" y="1967"/>
                    </a:lnTo>
                    <a:lnTo>
                      <a:pt x="3" y="1843"/>
                    </a:lnTo>
                    <a:lnTo>
                      <a:pt x="22" y="1732"/>
                    </a:lnTo>
                    <a:lnTo>
                      <a:pt x="56" y="1637"/>
                    </a:lnTo>
                    <a:lnTo>
                      <a:pt x="78" y="1597"/>
                    </a:lnTo>
                    <a:lnTo>
                      <a:pt x="209" y="1523"/>
                    </a:lnTo>
                    <a:lnTo>
                      <a:pt x="439" y="1388"/>
                    </a:lnTo>
                    <a:lnTo>
                      <a:pt x="651" y="1248"/>
                    </a:lnTo>
                    <a:lnTo>
                      <a:pt x="861" y="1084"/>
                    </a:lnTo>
                    <a:lnTo>
                      <a:pt x="975" y="983"/>
                    </a:lnTo>
                    <a:lnTo>
                      <a:pt x="1040" y="921"/>
                    </a:lnTo>
                    <a:lnTo>
                      <a:pt x="1152" y="804"/>
                    </a:lnTo>
                    <a:lnTo>
                      <a:pt x="1248" y="692"/>
                    </a:lnTo>
                    <a:lnTo>
                      <a:pt x="1332" y="581"/>
                    </a:lnTo>
                    <a:lnTo>
                      <a:pt x="1518" y="294"/>
                    </a:lnTo>
                    <a:lnTo>
                      <a:pt x="1690" y="9"/>
                    </a:lnTo>
                    <a:lnTo>
                      <a:pt x="1715" y="2"/>
                    </a:lnTo>
                    <a:lnTo>
                      <a:pt x="1778" y="0"/>
                    </a:lnTo>
                    <a:lnTo>
                      <a:pt x="1860" y="16"/>
                    </a:lnTo>
                    <a:lnTo>
                      <a:pt x="1958" y="48"/>
                    </a:lnTo>
                    <a:lnTo>
                      <a:pt x="2068" y="94"/>
                    </a:lnTo>
                    <a:lnTo>
                      <a:pt x="2187" y="152"/>
                    </a:lnTo>
                    <a:lnTo>
                      <a:pt x="2379" y="257"/>
                    </a:lnTo>
                    <a:lnTo>
                      <a:pt x="2642" y="427"/>
                    </a:lnTo>
                    <a:lnTo>
                      <a:pt x="2834" y="569"/>
                    </a:lnTo>
                    <a:lnTo>
                      <a:pt x="2953" y="669"/>
                    </a:lnTo>
                    <a:lnTo>
                      <a:pt x="3063" y="770"/>
                    </a:lnTo>
                    <a:lnTo>
                      <a:pt x="3159" y="869"/>
                    </a:lnTo>
                    <a:lnTo>
                      <a:pt x="3241" y="969"/>
                    </a:lnTo>
                    <a:lnTo>
                      <a:pt x="3306" y="1065"/>
                    </a:lnTo>
                    <a:lnTo>
                      <a:pt x="3329" y="1111"/>
                    </a:lnTo>
                    <a:lnTo>
                      <a:pt x="3352" y="1190"/>
                    </a:lnTo>
                    <a:lnTo>
                      <a:pt x="3418" y="1392"/>
                    </a:lnTo>
                    <a:lnTo>
                      <a:pt x="3457" y="152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8" name="Freeform 64">
                <a:extLst>
                  <a:ext uri="{FF2B5EF4-FFF2-40B4-BE49-F238E27FC236}">
                    <a16:creationId xmlns:a16="http://schemas.microsoft.com/office/drawing/2014/main" xmlns="" id="{B01D5F28-7962-4AA4-97DC-3CC9839CF75F}"/>
                  </a:ext>
                </a:extLst>
              </p:cNvPr>
              <p:cNvSpPr>
                <a:spLocks/>
              </p:cNvSpPr>
              <p:nvPr/>
            </p:nvSpPr>
            <p:spPr bwMode="auto">
              <a:xfrm rot="591057">
                <a:off x="8852005" y="1735744"/>
                <a:ext cx="838864" cy="876797"/>
              </a:xfrm>
              <a:custGeom>
                <a:avLst/>
                <a:gdLst>
                  <a:gd name="T0" fmla="*/ 2321 w 2321"/>
                  <a:gd name="T1" fmla="*/ 1767 h 2428"/>
                  <a:gd name="T2" fmla="*/ 2039 w 2321"/>
                  <a:gd name="T3" fmla="*/ 1895 h 2428"/>
                  <a:gd name="T4" fmla="*/ 1758 w 2321"/>
                  <a:gd name="T5" fmla="*/ 2023 h 2428"/>
                  <a:gd name="T6" fmla="*/ 1041 w 2321"/>
                  <a:gd name="T7" fmla="*/ 2408 h 2428"/>
                  <a:gd name="T8" fmla="*/ 1019 w 2321"/>
                  <a:gd name="T9" fmla="*/ 2417 h 2428"/>
                  <a:gd name="T10" fmla="*/ 972 w 2321"/>
                  <a:gd name="T11" fmla="*/ 2427 h 2428"/>
                  <a:gd name="T12" fmla="*/ 923 w 2321"/>
                  <a:gd name="T13" fmla="*/ 2428 h 2428"/>
                  <a:gd name="T14" fmla="*/ 871 w 2321"/>
                  <a:gd name="T15" fmla="*/ 2422 h 2428"/>
                  <a:gd name="T16" fmla="*/ 789 w 2321"/>
                  <a:gd name="T17" fmla="*/ 2398 h 2428"/>
                  <a:gd name="T18" fmla="*/ 674 w 2321"/>
                  <a:gd name="T19" fmla="*/ 2337 h 2428"/>
                  <a:gd name="T20" fmla="*/ 556 w 2321"/>
                  <a:gd name="T21" fmla="*/ 2249 h 2428"/>
                  <a:gd name="T22" fmla="*/ 439 w 2321"/>
                  <a:gd name="T23" fmla="*/ 2133 h 2428"/>
                  <a:gd name="T24" fmla="*/ 325 w 2321"/>
                  <a:gd name="T25" fmla="*/ 1993 h 2428"/>
                  <a:gd name="T26" fmla="*/ 220 w 2321"/>
                  <a:gd name="T27" fmla="*/ 1832 h 2428"/>
                  <a:gd name="T28" fmla="*/ 170 w 2321"/>
                  <a:gd name="T29" fmla="*/ 1742 h 2428"/>
                  <a:gd name="T30" fmla="*/ 130 w 2321"/>
                  <a:gd name="T31" fmla="*/ 1650 h 2428"/>
                  <a:gd name="T32" fmla="*/ 65 w 2321"/>
                  <a:gd name="T33" fmla="*/ 1473 h 2428"/>
                  <a:gd name="T34" fmla="*/ 22 w 2321"/>
                  <a:gd name="T35" fmla="*/ 1301 h 2428"/>
                  <a:gd name="T36" fmla="*/ 0 w 2321"/>
                  <a:gd name="T37" fmla="*/ 1143 h 2428"/>
                  <a:gd name="T38" fmla="*/ 0 w 2321"/>
                  <a:gd name="T39" fmla="*/ 999 h 2428"/>
                  <a:gd name="T40" fmla="*/ 22 w 2321"/>
                  <a:gd name="T41" fmla="*/ 873 h 2428"/>
                  <a:gd name="T42" fmla="*/ 52 w 2321"/>
                  <a:gd name="T43" fmla="*/ 794 h 2428"/>
                  <a:gd name="T44" fmla="*/ 79 w 2321"/>
                  <a:gd name="T45" fmla="*/ 748 h 2428"/>
                  <a:gd name="T46" fmla="*/ 112 w 2321"/>
                  <a:gd name="T47" fmla="*/ 711 h 2428"/>
                  <a:gd name="T48" fmla="*/ 150 w 2321"/>
                  <a:gd name="T49" fmla="*/ 679 h 2428"/>
                  <a:gd name="T50" fmla="*/ 170 w 2321"/>
                  <a:gd name="T51" fmla="*/ 666 h 2428"/>
                  <a:gd name="T52" fmla="*/ 1271 w 2321"/>
                  <a:gd name="T53" fmla="*/ 103 h 2428"/>
                  <a:gd name="T54" fmla="*/ 1310 w 2321"/>
                  <a:gd name="T55" fmla="*/ 82 h 2428"/>
                  <a:gd name="T56" fmla="*/ 1387 w 2321"/>
                  <a:gd name="T57" fmla="*/ 35 h 2428"/>
                  <a:gd name="T58" fmla="*/ 1425 w 2321"/>
                  <a:gd name="T59" fmla="*/ 0 h 2428"/>
                  <a:gd name="T60" fmla="*/ 1402 w 2321"/>
                  <a:gd name="T61" fmla="*/ 39 h 2428"/>
                  <a:gd name="T62" fmla="*/ 1371 w 2321"/>
                  <a:gd name="T63" fmla="*/ 134 h 2428"/>
                  <a:gd name="T64" fmla="*/ 1355 w 2321"/>
                  <a:gd name="T65" fmla="*/ 245 h 2428"/>
                  <a:gd name="T66" fmla="*/ 1355 w 2321"/>
                  <a:gd name="T67" fmla="*/ 369 h 2428"/>
                  <a:gd name="T68" fmla="*/ 1369 w 2321"/>
                  <a:gd name="T69" fmla="*/ 503 h 2428"/>
                  <a:gd name="T70" fmla="*/ 1398 w 2321"/>
                  <a:gd name="T71" fmla="*/ 646 h 2428"/>
                  <a:gd name="T72" fmla="*/ 1440 w 2321"/>
                  <a:gd name="T73" fmla="*/ 796 h 2428"/>
                  <a:gd name="T74" fmla="*/ 1495 w 2321"/>
                  <a:gd name="T75" fmla="*/ 947 h 2428"/>
                  <a:gd name="T76" fmla="*/ 1528 w 2321"/>
                  <a:gd name="T77" fmla="*/ 1025 h 2428"/>
                  <a:gd name="T78" fmla="*/ 1566 w 2321"/>
                  <a:gd name="T79" fmla="*/ 1105 h 2428"/>
                  <a:gd name="T80" fmla="*/ 1654 w 2321"/>
                  <a:gd name="T81" fmla="*/ 1254 h 2428"/>
                  <a:gd name="T82" fmla="*/ 1751 w 2321"/>
                  <a:gd name="T83" fmla="*/ 1385 h 2428"/>
                  <a:gd name="T84" fmla="*/ 1852 w 2321"/>
                  <a:gd name="T85" fmla="*/ 1500 h 2428"/>
                  <a:gd name="T86" fmla="*/ 1958 w 2321"/>
                  <a:gd name="T87" fmla="*/ 1595 h 2428"/>
                  <a:gd name="T88" fmla="*/ 2065 w 2321"/>
                  <a:gd name="T89" fmla="*/ 1672 h 2428"/>
                  <a:gd name="T90" fmla="*/ 2170 w 2321"/>
                  <a:gd name="T91" fmla="*/ 1728 h 2428"/>
                  <a:gd name="T92" fmla="*/ 2272 w 2321"/>
                  <a:gd name="T93" fmla="*/ 1761 h 2428"/>
                  <a:gd name="T94" fmla="*/ 2321 w 2321"/>
                  <a:gd name="T95" fmla="*/ 1767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1" h="2428">
                    <a:moveTo>
                      <a:pt x="2321" y="1767"/>
                    </a:moveTo>
                    <a:lnTo>
                      <a:pt x="2039" y="1895"/>
                    </a:lnTo>
                    <a:lnTo>
                      <a:pt x="1758" y="2023"/>
                    </a:lnTo>
                    <a:lnTo>
                      <a:pt x="1041" y="2408"/>
                    </a:lnTo>
                    <a:lnTo>
                      <a:pt x="1019" y="2417"/>
                    </a:lnTo>
                    <a:lnTo>
                      <a:pt x="972" y="2427"/>
                    </a:lnTo>
                    <a:lnTo>
                      <a:pt x="923" y="2428"/>
                    </a:lnTo>
                    <a:lnTo>
                      <a:pt x="871" y="2422"/>
                    </a:lnTo>
                    <a:lnTo>
                      <a:pt x="789" y="2398"/>
                    </a:lnTo>
                    <a:lnTo>
                      <a:pt x="674" y="2337"/>
                    </a:lnTo>
                    <a:lnTo>
                      <a:pt x="556" y="2249"/>
                    </a:lnTo>
                    <a:lnTo>
                      <a:pt x="439" y="2133"/>
                    </a:lnTo>
                    <a:lnTo>
                      <a:pt x="325" y="1993"/>
                    </a:lnTo>
                    <a:lnTo>
                      <a:pt x="220" y="1832"/>
                    </a:lnTo>
                    <a:lnTo>
                      <a:pt x="170" y="1742"/>
                    </a:lnTo>
                    <a:lnTo>
                      <a:pt x="130" y="1650"/>
                    </a:lnTo>
                    <a:lnTo>
                      <a:pt x="65" y="1473"/>
                    </a:lnTo>
                    <a:lnTo>
                      <a:pt x="22" y="1301"/>
                    </a:lnTo>
                    <a:lnTo>
                      <a:pt x="0" y="1143"/>
                    </a:lnTo>
                    <a:lnTo>
                      <a:pt x="0" y="999"/>
                    </a:lnTo>
                    <a:lnTo>
                      <a:pt x="22" y="873"/>
                    </a:lnTo>
                    <a:lnTo>
                      <a:pt x="52" y="794"/>
                    </a:lnTo>
                    <a:lnTo>
                      <a:pt x="79" y="748"/>
                    </a:lnTo>
                    <a:lnTo>
                      <a:pt x="112" y="711"/>
                    </a:lnTo>
                    <a:lnTo>
                      <a:pt x="150" y="679"/>
                    </a:lnTo>
                    <a:lnTo>
                      <a:pt x="170" y="666"/>
                    </a:lnTo>
                    <a:lnTo>
                      <a:pt x="1271" y="103"/>
                    </a:lnTo>
                    <a:lnTo>
                      <a:pt x="1310" y="82"/>
                    </a:lnTo>
                    <a:lnTo>
                      <a:pt x="1387" y="35"/>
                    </a:lnTo>
                    <a:lnTo>
                      <a:pt x="1425" y="0"/>
                    </a:lnTo>
                    <a:lnTo>
                      <a:pt x="1402" y="39"/>
                    </a:lnTo>
                    <a:lnTo>
                      <a:pt x="1371" y="134"/>
                    </a:lnTo>
                    <a:lnTo>
                      <a:pt x="1355" y="245"/>
                    </a:lnTo>
                    <a:lnTo>
                      <a:pt x="1355" y="369"/>
                    </a:lnTo>
                    <a:lnTo>
                      <a:pt x="1369" y="503"/>
                    </a:lnTo>
                    <a:lnTo>
                      <a:pt x="1398" y="646"/>
                    </a:lnTo>
                    <a:lnTo>
                      <a:pt x="1440" y="796"/>
                    </a:lnTo>
                    <a:lnTo>
                      <a:pt x="1495" y="947"/>
                    </a:lnTo>
                    <a:lnTo>
                      <a:pt x="1528" y="1025"/>
                    </a:lnTo>
                    <a:lnTo>
                      <a:pt x="1566" y="1105"/>
                    </a:lnTo>
                    <a:lnTo>
                      <a:pt x="1654" y="1254"/>
                    </a:lnTo>
                    <a:lnTo>
                      <a:pt x="1751" y="1385"/>
                    </a:lnTo>
                    <a:lnTo>
                      <a:pt x="1852" y="1500"/>
                    </a:lnTo>
                    <a:lnTo>
                      <a:pt x="1958" y="1595"/>
                    </a:lnTo>
                    <a:lnTo>
                      <a:pt x="2065" y="1672"/>
                    </a:lnTo>
                    <a:lnTo>
                      <a:pt x="2170" y="1728"/>
                    </a:lnTo>
                    <a:lnTo>
                      <a:pt x="2272" y="1761"/>
                    </a:lnTo>
                    <a:lnTo>
                      <a:pt x="2321" y="176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9" name="Freeform 65">
                <a:extLst>
                  <a:ext uri="{FF2B5EF4-FFF2-40B4-BE49-F238E27FC236}">
                    <a16:creationId xmlns:a16="http://schemas.microsoft.com/office/drawing/2014/main" xmlns="" id="{309DD203-20E4-4E2F-AADE-E0209ECDCAEE}"/>
                  </a:ext>
                </a:extLst>
              </p:cNvPr>
              <p:cNvSpPr>
                <a:spLocks/>
              </p:cNvSpPr>
              <p:nvPr/>
            </p:nvSpPr>
            <p:spPr bwMode="auto">
              <a:xfrm rot="591057">
                <a:off x="9967443" y="1117480"/>
                <a:ext cx="979758" cy="1428453"/>
              </a:xfrm>
              <a:custGeom>
                <a:avLst/>
                <a:gdLst>
                  <a:gd name="T0" fmla="*/ 2262 w 2714"/>
                  <a:gd name="T1" fmla="*/ 3921 h 3954"/>
                  <a:gd name="T2" fmla="*/ 2040 w 2714"/>
                  <a:gd name="T3" fmla="*/ 3954 h 3954"/>
                  <a:gd name="T4" fmla="*/ 1800 w 2714"/>
                  <a:gd name="T5" fmla="*/ 3908 h 3954"/>
                  <a:gd name="T6" fmla="*/ 1547 w 2714"/>
                  <a:gd name="T7" fmla="*/ 3791 h 3954"/>
                  <a:gd name="T8" fmla="*/ 1287 w 2714"/>
                  <a:gd name="T9" fmla="*/ 3606 h 3954"/>
                  <a:gd name="T10" fmla="*/ 1031 w 2714"/>
                  <a:gd name="T11" fmla="*/ 3363 h 3954"/>
                  <a:gd name="T12" fmla="*/ 783 w 2714"/>
                  <a:gd name="T13" fmla="*/ 3068 h 3954"/>
                  <a:gd name="T14" fmla="*/ 552 w 2714"/>
                  <a:gd name="T15" fmla="*/ 2723 h 3954"/>
                  <a:gd name="T16" fmla="*/ 393 w 2714"/>
                  <a:gd name="T17" fmla="*/ 2438 h 3954"/>
                  <a:gd name="T18" fmla="*/ 255 w 2714"/>
                  <a:gd name="T19" fmla="*/ 2143 h 3954"/>
                  <a:gd name="T20" fmla="*/ 120 w 2714"/>
                  <a:gd name="T21" fmla="*/ 1753 h 3954"/>
                  <a:gd name="T22" fmla="*/ 35 w 2714"/>
                  <a:gd name="T23" fmla="*/ 1380 h 3954"/>
                  <a:gd name="T24" fmla="*/ 0 w 2714"/>
                  <a:gd name="T25" fmla="*/ 1032 h 3954"/>
                  <a:gd name="T26" fmla="*/ 15 w 2714"/>
                  <a:gd name="T27" fmla="*/ 716 h 3954"/>
                  <a:gd name="T28" fmla="*/ 78 w 2714"/>
                  <a:gd name="T29" fmla="*/ 447 h 3954"/>
                  <a:gd name="T30" fmla="*/ 189 w 2714"/>
                  <a:gd name="T31" fmla="*/ 232 h 3954"/>
                  <a:gd name="T32" fmla="*/ 346 w 2714"/>
                  <a:gd name="T33" fmla="*/ 82 h 3954"/>
                  <a:gd name="T34" fmla="*/ 444 w 2714"/>
                  <a:gd name="T35" fmla="*/ 33 h 3954"/>
                  <a:gd name="T36" fmla="*/ 664 w 2714"/>
                  <a:gd name="T37" fmla="*/ 0 h 3954"/>
                  <a:gd name="T38" fmla="*/ 906 w 2714"/>
                  <a:gd name="T39" fmla="*/ 46 h 3954"/>
                  <a:gd name="T40" fmla="*/ 1159 w 2714"/>
                  <a:gd name="T41" fmla="*/ 163 h 3954"/>
                  <a:gd name="T42" fmla="*/ 1417 w 2714"/>
                  <a:gd name="T43" fmla="*/ 347 h 3954"/>
                  <a:gd name="T44" fmla="*/ 1675 w 2714"/>
                  <a:gd name="T45" fmla="*/ 591 h 3954"/>
                  <a:gd name="T46" fmla="*/ 1922 w 2714"/>
                  <a:gd name="T47" fmla="*/ 888 h 3954"/>
                  <a:gd name="T48" fmla="*/ 2154 w 2714"/>
                  <a:gd name="T49" fmla="*/ 1230 h 3954"/>
                  <a:gd name="T50" fmla="*/ 2313 w 2714"/>
                  <a:gd name="T51" fmla="*/ 1516 h 3954"/>
                  <a:gd name="T52" fmla="*/ 2449 w 2714"/>
                  <a:gd name="T53" fmla="*/ 1818 h 3954"/>
                  <a:gd name="T54" fmla="*/ 2589 w 2714"/>
                  <a:gd name="T55" fmla="*/ 2213 h 3954"/>
                  <a:gd name="T56" fmla="*/ 2677 w 2714"/>
                  <a:gd name="T57" fmla="*/ 2591 h 3954"/>
                  <a:gd name="T58" fmla="*/ 2714 w 2714"/>
                  <a:gd name="T59" fmla="*/ 2942 h 3954"/>
                  <a:gd name="T60" fmla="*/ 2701 w 2714"/>
                  <a:gd name="T61" fmla="*/ 3256 h 3954"/>
                  <a:gd name="T62" fmla="*/ 2639 w 2714"/>
                  <a:gd name="T63" fmla="*/ 3523 h 3954"/>
                  <a:gd name="T64" fmla="*/ 2526 w 2714"/>
                  <a:gd name="T65" fmla="*/ 3732 h 3954"/>
                  <a:gd name="T66" fmla="*/ 2361 w 2714"/>
                  <a:gd name="T67" fmla="*/ 3874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4" h="3954">
                    <a:moveTo>
                      <a:pt x="2313" y="3898"/>
                    </a:moveTo>
                    <a:lnTo>
                      <a:pt x="2262" y="3921"/>
                    </a:lnTo>
                    <a:lnTo>
                      <a:pt x="2154" y="3946"/>
                    </a:lnTo>
                    <a:lnTo>
                      <a:pt x="2040" y="3954"/>
                    </a:lnTo>
                    <a:lnTo>
                      <a:pt x="1922" y="3941"/>
                    </a:lnTo>
                    <a:lnTo>
                      <a:pt x="1800" y="3908"/>
                    </a:lnTo>
                    <a:lnTo>
                      <a:pt x="1675" y="3859"/>
                    </a:lnTo>
                    <a:lnTo>
                      <a:pt x="1547" y="3791"/>
                    </a:lnTo>
                    <a:lnTo>
                      <a:pt x="1417" y="3706"/>
                    </a:lnTo>
                    <a:lnTo>
                      <a:pt x="1287" y="3606"/>
                    </a:lnTo>
                    <a:lnTo>
                      <a:pt x="1159" y="3493"/>
                    </a:lnTo>
                    <a:lnTo>
                      <a:pt x="1031" y="3363"/>
                    </a:lnTo>
                    <a:lnTo>
                      <a:pt x="906" y="3222"/>
                    </a:lnTo>
                    <a:lnTo>
                      <a:pt x="783" y="3068"/>
                    </a:lnTo>
                    <a:lnTo>
                      <a:pt x="664" y="2900"/>
                    </a:lnTo>
                    <a:lnTo>
                      <a:pt x="552" y="2723"/>
                    </a:lnTo>
                    <a:lnTo>
                      <a:pt x="444" y="2536"/>
                    </a:lnTo>
                    <a:lnTo>
                      <a:pt x="393" y="2438"/>
                    </a:lnTo>
                    <a:lnTo>
                      <a:pt x="343" y="2340"/>
                    </a:lnTo>
                    <a:lnTo>
                      <a:pt x="255" y="2143"/>
                    </a:lnTo>
                    <a:lnTo>
                      <a:pt x="182" y="1947"/>
                    </a:lnTo>
                    <a:lnTo>
                      <a:pt x="120" y="1753"/>
                    </a:lnTo>
                    <a:lnTo>
                      <a:pt x="71" y="1565"/>
                    </a:lnTo>
                    <a:lnTo>
                      <a:pt x="35" y="1380"/>
                    </a:lnTo>
                    <a:lnTo>
                      <a:pt x="10" y="1202"/>
                    </a:lnTo>
                    <a:lnTo>
                      <a:pt x="0" y="1032"/>
                    </a:lnTo>
                    <a:lnTo>
                      <a:pt x="0" y="869"/>
                    </a:lnTo>
                    <a:lnTo>
                      <a:pt x="15" y="716"/>
                    </a:lnTo>
                    <a:lnTo>
                      <a:pt x="39" y="576"/>
                    </a:lnTo>
                    <a:lnTo>
                      <a:pt x="78" y="447"/>
                    </a:lnTo>
                    <a:lnTo>
                      <a:pt x="127" y="333"/>
                    </a:lnTo>
                    <a:lnTo>
                      <a:pt x="189" y="232"/>
                    </a:lnTo>
                    <a:lnTo>
                      <a:pt x="261" y="148"/>
                    </a:lnTo>
                    <a:lnTo>
                      <a:pt x="346" y="82"/>
                    </a:lnTo>
                    <a:lnTo>
                      <a:pt x="393" y="56"/>
                    </a:lnTo>
                    <a:lnTo>
                      <a:pt x="444" y="33"/>
                    </a:lnTo>
                    <a:lnTo>
                      <a:pt x="552" y="7"/>
                    </a:lnTo>
                    <a:lnTo>
                      <a:pt x="664" y="0"/>
                    </a:lnTo>
                    <a:lnTo>
                      <a:pt x="783" y="14"/>
                    </a:lnTo>
                    <a:lnTo>
                      <a:pt x="906" y="46"/>
                    </a:lnTo>
                    <a:lnTo>
                      <a:pt x="1031" y="96"/>
                    </a:lnTo>
                    <a:lnTo>
                      <a:pt x="1159" y="163"/>
                    </a:lnTo>
                    <a:lnTo>
                      <a:pt x="1287" y="248"/>
                    </a:lnTo>
                    <a:lnTo>
                      <a:pt x="1417" y="347"/>
                    </a:lnTo>
                    <a:lnTo>
                      <a:pt x="1547" y="461"/>
                    </a:lnTo>
                    <a:lnTo>
                      <a:pt x="1675" y="591"/>
                    </a:lnTo>
                    <a:lnTo>
                      <a:pt x="1800" y="732"/>
                    </a:lnTo>
                    <a:lnTo>
                      <a:pt x="1922" y="888"/>
                    </a:lnTo>
                    <a:lnTo>
                      <a:pt x="2040" y="1053"/>
                    </a:lnTo>
                    <a:lnTo>
                      <a:pt x="2154" y="1230"/>
                    </a:lnTo>
                    <a:lnTo>
                      <a:pt x="2262" y="1418"/>
                    </a:lnTo>
                    <a:lnTo>
                      <a:pt x="2313" y="1516"/>
                    </a:lnTo>
                    <a:lnTo>
                      <a:pt x="2361" y="1617"/>
                    </a:lnTo>
                    <a:lnTo>
                      <a:pt x="2449" y="1818"/>
                    </a:lnTo>
                    <a:lnTo>
                      <a:pt x="2526" y="2017"/>
                    </a:lnTo>
                    <a:lnTo>
                      <a:pt x="2589" y="2213"/>
                    </a:lnTo>
                    <a:lnTo>
                      <a:pt x="2639" y="2405"/>
                    </a:lnTo>
                    <a:lnTo>
                      <a:pt x="2677" y="2591"/>
                    </a:lnTo>
                    <a:lnTo>
                      <a:pt x="2701" y="2771"/>
                    </a:lnTo>
                    <a:lnTo>
                      <a:pt x="2714" y="2942"/>
                    </a:lnTo>
                    <a:lnTo>
                      <a:pt x="2714" y="3104"/>
                    </a:lnTo>
                    <a:lnTo>
                      <a:pt x="2701" y="3256"/>
                    </a:lnTo>
                    <a:lnTo>
                      <a:pt x="2677" y="3396"/>
                    </a:lnTo>
                    <a:lnTo>
                      <a:pt x="2639" y="3523"/>
                    </a:lnTo>
                    <a:lnTo>
                      <a:pt x="2589" y="3635"/>
                    </a:lnTo>
                    <a:lnTo>
                      <a:pt x="2526" y="3732"/>
                    </a:lnTo>
                    <a:lnTo>
                      <a:pt x="2449" y="3812"/>
                    </a:lnTo>
                    <a:lnTo>
                      <a:pt x="2361" y="3874"/>
                    </a:lnTo>
                    <a:lnTo>
                      <a:pt x="2313" y="3898"/>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0" name="Freeform 66">
                <a:extLst>
                  <a:ext uri="{FF2B5EF4-FFF2-40B4-BE49-F238E27FC236}">
                    <a16:creationId xmlns:a16="http://schemas.microsoft.com/office/drawing/2014/main" xmlns="" id="{3214AFB1-3A2D-4256-AC18-C5747B9BA042}"/>
                  </a:ext>
                </a:extLst>
              </p:cNvPr>
              <p:cNvSpPr>
                <a:spLocks/>
              </p:cNvSpPr>
              <p:nvPr/>
            </p:nvSpPr>
            <p:spPr bwMode="auto">
              <a:xfrm rot="591057">
                <a:off x="10052456" y="1646313"/>
                <a:ext cx="509388" cy="466036"/>
              </a:xfrm>
              <a:custGeom>
                <a:avLst/>
                <a:gdLst>
                  <a:gd name="T0" fmla="*/ 1331 w 1410"/>
                  <a:gd name="T1" fmla="*/ 342 h 1290"/>
                  <a:gd name="T2" fmla="*/ 1306 w 1410"/>
                  <a:gd name="T3" fmla="*/ 298 h 1290"/>
                  <a:gd name="T4" fmla="*/ 1254 w 1410"/>
                  <a:gd name="T5" fmla="*/ 220 h 1290"/>
                  <a:gd name="T6" fmla="*/ 1199 w 1410"/>
                  <a:gd name="T7" fmla="*/ 151 h 1290"/>
                  <a:gd name="T8" fmla="*/ 1142 w 1410"/>
                  <a:gd name="T9" fmla="*/ 94 h 1290"/>
                  <a:gd name="T10" fmla="*/ 1084 w 1410"/>
                  <a:gd name="T11" fmla="*/ 48 h 1290"/>
                  <a:gd name="T12" fmla="*/ 1027 w 1410"/>
                  <a:gd name="T13" fmla="*/ 16 h 1290"/>
                  <a:gd name="T14" fmla="*/ 972 w 1410"/>
                  <a:gd name="T15" fmla="*/ 0 h 1290"/>
                  <a:gd name="T16" fmla="*/ 920 w 1410"/>
                  <a:gd name="T17" fmla="*/ 0 h 1290"/>
                  <a:gd name="T18" fmla="*/ 896 w 1410"/>
                  <a:gd name="T19" fmla="*/ 9 h 1290"/>
                  <a:gd name="T20" fmla="*/ 0 w 1410"/>
                  <a:gd name="T21" fmla="*/ 418 h 1290"/>
                  <a:gd name="T22" fmla="*/ 29 w 1410"/>
                  <a:gd name="T23" fmla="*/ 535 h 1290"/>
                  <a:gd name="T24" fmla="*/ 101 w 1410"/>
                  <a:gd name="T25" fmla="*/ 768 h 1290"/>
                  <a:gd name="T26" fmla="*/ 171 w 1410"/>
                  <a:gd name="T27" fmla="*/ 939 h 1290"/>
                  <a:gd name="T28" fmla="*/ 228 w 1410"/>
                  <a:gd name="T29" fmla="*/ 1048 h 1290"/>
                  <a:gd name="T30" fmla="*/ 292 w 1410"/>
                  <a:gd name="T31" fmla="*/ 1150 h 1290"/>
                  <a:gd name="T32" fmla="*/ 367 w 1410"/>
                  <a:gd name="T33" fmla="*/ 1245 h 1290"/>
                  <a:gd name="T34" fmla="*/ 409 w 1410"/>
                  <a:gd name="T35" fmla="*/ 1290 h 1290"/>
                  <a:gd name="T36" fmla="*/ 1305 w 1410"/>
                  <a:gd name="T37" fmla="*/ 879 h 1290"/>
                  <a:gd name="T38" fmla="*/ 1328 w 1410"/>
                  <a:gd name="T39" fmla="*/ 860 h 1290"/>
                  <a:gd name="T40" fmla="*/ 1365 w 1410"/>
                  <a:gd name="T41" fmla="*/ 826 h 1290"/>
                  <a:gd name="T42" fmla="*/ 1381 w 1410"/>
                  <a:gd name="T43" fmla="*/ 795 h 1290"/>
                  <a:gd name="T44" fmla="*/ 1382 w 1410"/>
                  <a:gd name="T45" fmla="*/ 777 h 1290"/>
                  <a:gd name="T46" fmla="*/ 1391 w 1410"/>
                  <a:gd name="T47" fmla="*/ 758 h 1290"/>
                  <a:gd name="T48" fmla="*/ 1403 w 1410"/>
                  <a:gd name="T49" fmla="*/ 715 h 1290"/>
                  <a:gd name="T50" fmla="*/ 1410 w 1410"/>
                  <a:gd name="T51" fmla="*/ 643 h 1290"/>
                  <a:gd name="T52" fmla="*/ 1395 w 1410"/>
                  <a:gd name="T53" fmla="*/ 532 h 1290"/>
                  <a:gd name="T54" fmla="*/ 1358 w 1410"/>
                  <a:gd name="T55" fmla="*/ 408 h 1290"/>
                  <a:gd name="T56" fmla="*/ 1331 w 1410"/>
                  <a:gd name="T57" fmla="*/ 34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0" h="1290">
                    <a:moveTo>
                      <a:pt x="1331" y="342"/>
                    </a:moveTo>
                    <a:lnTo>
                      <a:pt x="1306" y="298"/>
                    </a:lnTo>
                    <a:lnTo>
                      <a:pt x="1254" y="220"/>
                    </a:lnTo>
                    <a:lnTo>
                      <a:pt x="1199" y="151"/>
                    </a:lnTo>
                    <a:lnTo>
                      <a:pt x="1142" y="94"/>
                    </a:lnTo>
                    <a:lnTo>
                      <a:pt x="1084" y="48"/>
                    </a:lnTo>
                    <a:lnTo>
                      <a:pt x="1027" y="16"/>
                    </a:lnTo>
                    <a:lnTo>
                      <a:pt x="972" y="0"/>
                    </a:lnTo>
                    <a:lnTo>
                      <a:pt x="920" y="0"/>
                    </a:lnTo>
                    <a:lnTo>
                      <a:pt x="896" y="9"/>
                    </a:lnTo>
                    <a:lnTo>
                      <a:pt x="0" y="418"/>
                    </a:lnTo>
                    <a:lnTo>
                      <a:pt x="29" y="535"/>
                    </a:lnTo>
                    <a:lnTo>
                      <a:pt x="101" y="768"/>
                    </a:lnTo>
                    <a:lnTo>
                      <a:pt x="171" y="939"/>
                    </a:lnTo>
                    <a:lnTo>
                      <a:pt x="228" y="1048"/>
                    </a:lnTo>
                    <a:lnTo>
                      <a:pt x="292" y="1150"/>
                    </a:lnTo>
                    <a:lnTo>
                      <a:pt x="367" y="1245"/>
                    </a:lnTo>
                    <a:lnTo>
                      <a:pt x="409" y="1290"/>
                    </a:lnTo>
                    <a:lnTo>
                      <a:pt x="1305" y="879"/>
                    </a:lnTo>
                    <a:lnTo>
                      <a:pt x="1328" y="860"/>
                    </a:lnTo>
                    <a:lnTo>
                      <a:pt x="1365" y="826"/>
                    </a:lnTo>
                    <a:lnTo>
                      <a:pt x="1381" y="795"/>
                    </a:lnTo>
                    <a:lnTo>
                      <a:pt x="1382" y="777"/>
                    </a:lnTo>
                    <a:lnTo>
                      <a:pt x="1391" y="758"/>
                    </a:lnTo>
                    <a:lnTo>
                      <a:pt x="1403" y="715"/>
                    </a:lnTo>
                    <a:lnTo>
                      <a:pt x="1410" y="643"/>
                    </a:lnTo>
                    <a:lnTo>
                      <a:pt x="1395" y="532"/>
                    </a:lnTo>
                    <a:lnTo>
                      <a:pt x="1358" y="408"/>
                    </a:lnTo>
                    <a:lnTo>
                      <a:pt x="1331" y="342"/>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1" name="Freeform 67">
                <a:extLst>
                  <a:ext uri="{FF2B5EF4-FFF2-40B4-BE49-F238E27FC236}">
                    <a16:creationId xmlns:a16="http://schemas.microsoft.com/office/drawing/2014/main" xmlns="" id="{54B5E4CC-380B-48C1-A925-66AAD323E211}"/>
                  </a:ext>
                </a:extLst>
              </p:cNvPr>
              <p:cNvSpPr>
                <a:spLocks noEditPoints="1"/>
              </p:cNvSpPr>
              <p:nvPr/>
            </p:nvSpPr>
            <p:spPr bwMode="auto">
              <a:xfrm rot="591057">
                <a:off x="9911987" y="1076896"/>
                <a:ext cx="1083804" cy="1523828"/>
              </a:xfrm>
              <a:custGeom>
                <a:avLst/>
                <a:gdLst>
                  <a:gd name="T0" fmla="*/ 620 w 3000"/>
                  <a:gd name="T1" fmla="*/ 292 h 4218"/>
                  <a:gd name="T2" fmla="*/ 505 w 3000"/>
                  <a:gd name="T3" fmla="*/ 374 h 4218"/>
                  <a:gd name="T4" fmla="*/ 361 w 3000"/>
                  <a:gd name="T5" fmla="*/ 603 h 4218"/>
                  <a:gd name="T6" fmla="*/ 310 w 3000"/>
                  <a:gd name="T7" fmla="*/ 828 h 4218"/>
                  <a:gd name="T8" fmla="*/ 314 w 3000"/>
                  <a:gd name="T9" fmla="*/ 1321 h 4218"/>
                  <a:gd name="T10" fmla="*/ 502 w 3000"/>
                  <a:gd name="T11" fmla="*/ 2082 h 4218"/>
                  <a:gd name="T12" fmla="*/ 716 w 3000"/>
                  <a:gd name="T13" fmla="*/ 2564 h 4218"/>
                  <a:gd name="T14" fmla="*/ 1025 w 3000"/>
                  <a:gd name="T15" fmla="*/ 3060 h 4218"/>
                  <a:gd name="T16" fmla="*/ 1371 w 3000"/>
                  <a:gd name="T17" fmla="*/ 3461 h 4218"/>
                  <a:gd name="T18" fmla="*/ 1726 w 3000"/>
                  <a:gd name="T19" fmla="*/ 3749 h 4218"/>
                  <a:gd name="T20" fmla="*/ 2066 w 3000"/>
                  <a:gd name="T21" fmla="*/ 3901 h 4218"/>
                  <a:gd name="T22" fmla="*/ 2365 w 3000"/>
                  <a:gd name="T23" fmla="*/ 3900 h 4218"/>
                  <a:gd name="T24" fmla="*/ 2448 w 3000"/>
                  <a:gd name="T25" fmla="*/ 3861 h 4218"/>
                  <a:gd name="T26" fmla="*/ 2645 w 3000"/>
                  <a:gd name="T27" fmla="*/ 3631 h 4218"/>
                  <a:gd name="T28" fmla="*/ 2701 w 3000"/>
                  <a:gd name="T29" fmla="*/ 3445 h 4218"/>
                  <a:gd name="T30" fmla="*/ 2730 w 3000"/>
                  <a:gd name="T31" fmla="*/ 3089 h 4218"/>
                  <a:gd name="T32" fmla="*/ 2609 w 3000"/>
                  <a:gd name="T33" fmla="*/ 2357 h 4218"/>
                  <a:gd name="T34" fmla="*/ 2358 w 3000"/>
                  <a:gd name="T35" fmla="*/ 1704 h 4218"/>
                  <a:gd name="T36" fmla="*/ 2114 w 3000"/>
                  <a:gd name="T37" fmla="*/ 1295 h 4218"/>
                  <a:gd name="T38" fmla="*/ 1788 w 3000"/>
                  <a:gd name="T39" fmla="*/ 873 h 4218"/>
                  <a:gd name="T40" fmla="*/ 1447 w 3000"/>
                  <a:gd name="T41" fmla="*/ 546 h 4218"/>
                  <a:gd name="T42" fmla="*/ 1111 w 3000"/>
                  <a:gd name="T43" fmla="*/ 334 h 4218"/>
                  <a:gd name="T44" fmla="*/ 805 w 3000"/>
                  <a:gd name="T45" fmla="*/ 253 h 4218"/>
                  <a:gd name="T46" fmla="*/ 2409 w 3000"/>
                  <a:gd name="T47" fmla="*/ 4190 h 4218"/>
                  <a:gd name="T48" fmla="*/ 2106 w 3000"/>
                  <a:gd name="T49" fmla="*/ 4214 h 4218"/>
                  <a:gd name="T50" fmla="*/ 1716 w 3000"/>
                  <a:gd name="T51" fmla="*/ 4093 h 4218"/>
                  <a:gd name="T52" fmla="*/ 1316 w 3000"/>
                  <a:gd name="T53" fmla="*/ 3825 h 4218"/>
                  <a:gd name="T54" fmla="*/ 927 w 3000"/>
                  <a:gd name="T55" fmla="*/ 3429 h 4218"/>
                  <a:gd name="T56" fmla="*/ 572 w 3000"/>
                  <a:gd name="T57" fmla="*/ 2919 h 4218"/>
                  <a:gd name="T58" fmla="*/ 343 w 3000"/>
                  <a:gd name="T59" fmla="*/ 2482 h 4218"/>
                  <a:gd name="T60" fmla="*/ 59 w 3000"/>
                  <a:gd name="T61" fmla="*/ 1629 h 4218"/>
                  <a:gd name="T62" fmla="*/ 0 w 3000"/>
                  <a:gd name="T63" fmla="*/ 1044 h 4218"/>
                  <a:gd name="T64" fmla="*/ 37 w 3000"/>
                  <a:gd name="T65" fmla="*/ 703 h 4218"/>
                  <a:gd name="T66" fmla="*/ 95 w 3000"/>
                  <a:gd name="T67" fmla="*/ 510 h 4218"/>
                  <a:gd name="T68" fmla="*/ 220 w 3000"/>
                  <a:gd name="T69" fmla="*/ 291 h 4218"/>
                  <a:gd name="T70" fmla="*/ 423 w 3000"/>
                  <a:gd name="T71" fmla="*/ 105 h 4218"/>
                  <a:gd name="T72" fmla="*/ 669 w 3000"/>
                  <a:gd name="T73" fmla="*/ 10 h 4218"/>
                  <a:gd name="T74" fmla="*/ 1065 w 3000"/>
                  <a:gd name="T75" fmla="*/ 41 h 4218"/>
                  <a:gd name="T76" fmla="*/ 1487 w 3000"/>
                  <a:gd name="T77" fmla="*/ 246 h 4218"/>
                  <a:gd name="T78" fmla="*/ 1908 w 3000"/>
                  <a:gd name="T79" fmla="*/ 605 h 4218"/>
                  <a:gd name="T80" fmla="*/ 2301 w 3000"/>
                  <a:gd name="T81" fmla="*/ 1099 h 4218"/>
                  <a:gd name="T82" fmla="*/ 2589 w 3000"/>
                  <a:gd name="T83" fmla="*/ 1602 h 4218"/>
                  <a:gd name="T84" fmla="*/ 2872 w 3000"/>
                  <a:gd name="T85" fmla="*/ 2321 h 4218"/>
                  <a:gd name="T86" fmla="*/ 2999 w 3000"/>
                  <a:gd name="T87" fmla="*/ 3061 h 4218"/>
                  <a:gd name="T88" fmla="*/ 2983 w 3000"/>
                  <a:gd name="T89" fmla="*/ 3417 h 4218"/>
                  <a:gd name="T90" fmla="*/ 2921 w 3000"/>
                  <a:gd name="T91" fmla="*/ 3677 h 4218"/>
                  <a:gd name="T92" fmla="*/ 2829 w 3000"/>
                  <a:gd name="T93" fmla="*/ 3871 h 4218"/>
                  <a:gd name="T94" fmla="*/ 2671 w 3000"/>
                  <a:gd name="T95" fmla="*/ 4053 h 4218"/>
                  <a:gd name="T96" fmla="*/ 2511 w 3000"/>
                  <a:gd name="T97" fmla="*/ 4164 h 4218"/>
                  <a:gd name="T98" fmla="*/ 2409 w 3000"/>
                  <a:gd name="T99" fmla="*/ 4190 h 4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00" h="4218">
                    <a:moveTo>
                      <a:pt x="668" y="270"/>
                    </a:moveTo>
                    <a:lnTo>
                      <a:pt x="649" y="273"/>
                    </a:lnTo>
                    <a:lnTo>
                      <a:pt x="620" y="292"/>
                    </a:lnTo>
                    <a:lnTo>
                      <a:pt x="618" y="296"/>
                    </a:lnTo>
                    <a:lnTo>
                      <a:pt x="579" y="317"/>
                    </a:lnTo>
                    <a:lnTo>
                      <a:pt x="505" y="374"/>
                    </a:lnTo>
                    <a:lnTo>
                      <a:pt x="438" y="451"/>
                    </a:lnTo>
                    <a:lnTo>
                      <a:pt x="383" y="547"/>
                    </a:lnTo>
                    <a:lnTo>
                      <a:pt x="361" y="603"/>
                    </a:lnTo>
                    <a:lnTo>
                      <a:pt x="348" y="645"/>
                    </a:lnTo>
                    <a:lnTo>
                      <a:pt x="325" y="733"/>
                    </a:lnTo>
                    <a:lnTo>
                      <a:pt x="310" y="828"/>
                    </a:lnTo>
                    <a:lnTo>
                      <a:pt x="299" y="929"/>
                    </a:lnTo>
                    <a:lnTo>
                      <a:pt x="297" y="1090"/>
                    </a:lnTo>
                    <a:lnTo>
                      <a:pt x="314" y="1321"/>
                    </a:lnTo>
                    <a:lnTo>
                      <a:pt x="356" y="1566"/>
                    </a:lnTo>
                    <a:lnTo>
                      <a:pt x="417" y="1821"/>
                    </a:lnTo>
                    <a:lnTo>
                      <a:pt x="502" y="2082"/>
                    </a:lnTo>
                    <a:lnTo>
                      <a:pt x="608" y="2344"/>
                    </a:lnTo>
                    <a:lnTo>
                      <a:pt x="668" y="2474"/>
                    </a:lnTo>
                    <a:lnTo>
                      <a:pt x="716" y="2564"/>
                    </a:lnTo>
                    <a:lnTo>
                      <a:pt x="813" y="2739"/>
                    </a:lnTo>
                    <a:lnTo>
                      <a:pt x="917" y="2903"/>
                    </a:lnTo>
                    <a:lnTo>
                      <a:pt x="1025" y="3060"/>
                    </a:lnTo>
                    <a:lnTo>
                      <a:pt x="1137" y="3204"/>
                    </a:lnTo>
                    <a:lnTo>
                      <a:pt x="1253" y="3338"/>
                    </a:lnTo>
                    <a:lnTo>
                      <a:pt x="1371" y="3461"/>
                    </a:lnTo>
                    <a:lnTo>
                      <a:pt x="1489" y="3570"/>
                    </a:lnTo>
                    <a:lnTo>
                      <a:pt x="1608" y="3667"/>
                    </a:lnTo>
                    <a:lnTo>
                      <a:pt x="1726" y="3749"/>
                    </a:lnTo>
                    <a:lnTo>
                      <a:pt x="1843" y="3815"/>
                    </a:lnTo>
                    <a:lnTo>
                      <a:pt x="1957" y="3867"/>
                    </a:lnTo>
                    <a:lnTo>
                      <a:pt x="2066" y="3901"/>
                    </a:lnTo>
                    <a:lnTo>
                      <a:pt x="2171" y="3919"/>
                    </a:lnTo>
                    <a:lnTo>
                      <a:pt x="2272" y="3919"/>
                    </a:lnTo>
                    <a:lnTo>
                      <a:pt x="2365" y="3900"/>
                    </a:lnTo>
                    <a:lnTo>
                      <a:pt x="2409" y="3883"/>
                    </a:lnTo>
                    <a:lnTo>
                      <a:pt x="2409" y="3883"/>
                    </a:lnTo>
                    <a:lnTo>
                      <a:pt x="2448" y="3861"/>
                    </a:lnTo>
                    <a:lnTo>
                      <a:pt x="2522" y="3803"/>
                    </a:lnTo>
                    <a:lnTo>
                      <a:pt x="2589" y="3727"/>
                    </a:lnTo>
                    <a:lnTo>
                      <a:pt x="2645" y="3631"/>
                    </a:lnTo>
                    <a:lnTo>
                      <a:pt x="2665" y="3574"/>
                    </a:lnTo>
                    <a:lnTo>
                      <a:pt x="2679" y="3533"/>
                    </a:lnTo>
                    <a:lnTo>
                      <a:pt x="2701" y="3445"/>
                    </a:lnTo>
                    <a:lnTo>
                      <a:pt x="2717" y="3350"/>
                    </a:lnTo>
                    <a:lnTo>
                      <a:pt x="2727" y="3249"/>
                    </a:lnTo>
                    <a:lnTo>
                      <a:pt x="2730" y="3089"/>
                    </a:lnTo>
                    <a:lnTo>
                      <a:pt x="2712" y="2857"/>
                    </a:lnTo>
                    <a:lnTo>
                      <a:pt x="2672" y="2612"/>
                    </a:lnTo>
                    <a:lnTo>
                      <a:pt x="2609" y="2357"/>
                    </a:lnTo>
                    <a:lnTo>
                      <a:pt x="2524" y="2097"/>
                    </a:lnTo>
                    <a:lnTo>
                      <a:pt x="2419" y="1835"/>
                    </a:lnTo>
                    <a:lnTo>
                      <a:pt x="2358" y="1704"/>
                    </a:lnTo>
                    <a:lnTo>
                      <a:pt x="2312" y="1619"/>
                    </a:lnTo>
                    <a:lnTo>
                      <a:pt x="2216" y="1453"/>
                    </a:lnTo>
                    <a:lnTo>
                      <a:pt x="2114" y="1295"/>
                    </a:lnTo>
                    <a:lnTo>
                      <a:pt x="2008" y="1145"/>
                    </a:lnTo>
                    <a:lnTo>
                      <a:pt x="1899" y="1004"/>
                    </a:lnTo>
                    <a:lnTo>
                      <a:pt x="1788" y="873"/>
                    </a:lnTo>
                    <a:lnTo>
                      <a:pt x="1674" y="753"/>
                    </a:lnTo>
                    <a:lnTo>
                      <a:pt x="1561" y="644"/>
                    </a:lnTo>
                    <a:lnTo>
                      <a:pt x="1447" y="546"/>
                    </a:lnTo>
                    <a:lnTo>
                      <a:pt x="1333" y="462"/>
                    </a:lnTo>
                    <a:lnTo>
                      <a:pt x="1222" y="390"/>
                    </a:lnTo>
                    <a:lnTo>
                      <a:pt x="1111" y="334"/>
                    </a:lnTo>
                    <a:lnTo>
                      <a:pt x="1006" y="291"/>
                    </a:lnTo>
                    <a:lnTo>
                      <a:pt x="903" y="265"/>
                    </a:lnTo>
                    <a:lnTo>
                      <a:pt x="805" y="253"/>
                    </a:lnTo>
                    <a:lnTo>
                      <a:pt x="713" y="260"/>
                    </a:lnTo>
                    <a:lnTo>
                      <a:pt x="668" y="270"/>
                    </a:lnTo>
                    <a:close/>
                    <a:moveTo>
                      <a:pt x="2409" y="4190"/>
                    </a:moveTo>
                    <a:lnTo>
                      <a:pt x="2351" y="4204"/>
                    </a:lnTo>
                    <a:lnTo>
                      <a:pt x="2232" y="4218"/>
                    </a:lnTo>
                    <a:lnTo>
                      <a:pt x="2106" y="4214"/>
                    </a:lnTo>
                    <a:lnTo>
                      <a:pt x="1978" y="4191"/>
                    </a:lnTo>
                    <a:lnTo>
                      <a:pt x="1849" y="4151"/>
                    </a:lnTo>
                    <a:lnTo>
                      <a:pt x="1716" y="4093"/>
                    </a:lnTo>
                    <a:lnTo>
                      <a:pt x="1582" y="4020"/>
                    </a:lnTo>
                    <a:lnTo>
                      <a:pt x="1448" y="3930"/>
                    </a:lnTo>
                    <a:lnTo>
                      <a:pt x="1316" y="3825"/>
                    </a:lnTo>
                    <a:lnTo>
                      <a:pt x="1183" y="3707"/>
                    </a:lnTo>
                    <a:lnTo>
                      <a:pt x="1054" y="3574"/>
                    </a:lnTo>
                    <a:lnTo>
                      <a:pt x="927" y="3429"/>
                    </a:lnTo>
                    <a:lnTo>
                      <a:pt x="803" y="3270"/>
                    </a:lnTo>
                    <a:lnTo>
                      <a:pt x="685" y="3100"/>
                    </a:lnTo>
                    <a:lnTo>
                      <a:pt x="572" y="2919"/>
                    </a:lnTo>
                    <a:lnTo>
                      <a:pt x="464" y="2727"/>
                    </a:lnTo>
                    <a:lnTo>
                      <a:pt x="413" y="2626"/>
                    </a:lnTo>
                    <a:lnTo>
                      <a:pt x="343" y="2482"/>
                    </a:lnTo>
                    <a:lnTo>
                      <a:pt x="223" y="2194"/>
                    </a:lnTo>
                    <a:lnTo>
                      <a:pt x="128" y="1909"/>
                    </a:lnTo>
                    <a:lnTo>
                      <a:pt x="59" y="1629"/>
                    </a:lnTo>
                    <a:lnTo>
                      <a:pt x="16" y="1360"/>
                    </a:lnTo>
                    <a:lnTo>
                      <a:pt x="1" y="1168"/>
                    </a:lnTo>
                    <a:lnTo>
                      <a:pt x="0" y="1044"/>
                    </a:lnTo>
                    <a:lnTo>
                      <a:pt x="6" y="925"/>
                    </a:lnTo>
                    <a:lnTo>
                      <a:pt x="19" y="811"/>
                    </a:lnTo>
                    <a:lnTo>
                      <a:pt x="37" y="703"/>
                    </a:lnTo>
                    <a:lnTo>
                      <a:pt x="63" y="600"/>
                    </a:lnTo>
                    <a:lnTo>
                      <a:pt x="81" y="551"/>
                    </a:lnTo>
                    <a:lnTo>
                      <a:pt x="95" y="510"/>
                    </a:lnTo>
                    <a:lnTo>
                      <a:pt x="131" y="430"/>
                    </a:lnTo>
                    <a:lnTo>
                      <a:pt x="173" y="357"/>
                    </a:lnTo>
                    <a:lnTo>
                      <a:pt x="220" y="291"/>
                    </a:lnTo>
                    <a:lnTo>
                      <a:pt x="274" y="232"/>
                    </a:lnTo>
                    <a:lnTo>
                      <a:pt x="331" y="177"/>
                    </a:lnTo>
                    <a:lnTo>
                      <a:pt x="423" y="105"/>
                    </a:lnTo>
                    <a:lnTo>
                      <a:pt x="489" y="66"/>
                    </a:lnTo>
                    <a:lnTo>
                      <a:pt x="547" y="41"/>
                    </a:lnTo>
                    <a:lnTo>
                      <a:pt x="669" y="10"/>
                    </a:lnTo>
                    <a:lnTo>
                      <a:pt x="798" y="0"/>
                    </a:lnTo>
                    <a:lnTo>
                      <a:pt x="930" y="11"/>
                    </a:lnTo>
                    <a:lnTo>
                      <a:pt x="1065" y="41"/>
                    </a:lnTo>
                    <a:lnTo>
                      <a:pt x="1205" y="92"/>
                    </a:lnTo>
                    <a:lnTo>
                      <a:pt x="1346" y="159"/>
                    </a:lnTo>
                    <a:lnTo>
                      <a:pt x="1487" y="246"/>
                    </a:lnTo>
                    <a:lnTo>
                      <a:pt x="1628" y="348"/>
                    </a:lnTo>
                    <a:lnTo>
                      <a:pt x="1769" y="469"/>
                    </a:lnTo>
                    <a:lnTo>
                      <a:pt x="1908" y="605"/>
                    </a:lnTo>
                    <a:lnTo>
                      <a:pt x="2043" y="755"/>
                    </a:lnTo>
                    <a:lnTo>
                      <a:pt x="2174" y="920"/>
                    </a:lnTo>
                    <a:lnTo>
                      <a:pt x="2301" y="1099"/>
                    </a:lnTo>
                    <a:lnTo>
                      <a:pt x="2422" y="1291"/>
                    </a:lnTo>
                    <a:lnTo>
                      <a:pt x="2535" y="1495"/>
                    </a:lnTo>
                    <a:lnTo>
                      <a:pt x="2589" y="1602"/>
                    </a:lnTo>
                    <a:lnTo>
                      <a:pt x="2658" y="1746"/>
                    </a:lnTo>
                    <a:lnTo>
                      <a:pt x="2779" y="2036"/>
                    </a:lnTo>
                    <a:lnTo>
                      <a:pt x="2872" y="2321"/>
                    </a:lnTo>
                    <a:lnTo>
                      <a:pt x="2943" y="2600"/>
                    </a:lnTo>
                    <a:lnTo>
                      <a:pt x="2986" y="2870"/>
                    </a:lnTo>
                    <a:lnTo>
                      <a:pt x="2999" y="3061"/>
                    </a:lnTo>
                    <a:lnTo>
                      <a:pt x="3000" y="3185"/>
                    </a:lnTo>
                    <a:lnTo>
                      <a:pt x="2996" y="3303"/>
                    </a:lnTo>
                    <a:lnTo>
                      <a:pt x="2983" y="3417"/>
                    </a:lnTo>
                    <a:lnTo>
                      <a:pt x="2964" y="3527"/>
                    </a:lnTo>
                    <a:lnTo>
                      <a:pt x="2937" y="3629"/>
                    </a:lnTo>
                    <a:lnTo>
                      <a:pt x="2921" y="3677"/>
                    </a:lnTo>
                    <a:lnTo>
                      <a:pt x="2907" y="3720"/>
                    </a:lnTo>
                    <a:lnTo>
                      <a:pt x="2871" y="3799"/>
                    </a:lnTo>
                    <a:lnTo>
                      <a:pt x="2829" y="3871"/>
                    </a:lnTo>
                    <a:lnTo>
                      <a:pt x="2780" y="3937"/>
                    </a:lnTo>
                    <a:lnTo>
                      <a:pt x="2728" y="3998"/>
                    </a:lnTo>
                    <a:lnTo>
                      <a:pt x="2671" y="4053"/>
                    </a:lnTo>
                    <a:lnTo>
                      <a:pt x="2579" y="4123"/>
                    </a:lnTo>
                    <a:lnTo>
                      <a:pt x="2511" y="4164"/>
                    </a:lnTo>
                    <a:lnTo>
                      <a:pt x="2511" y="4164"/>
                    </a:lnTo>
                    <a:lnTo>
                      <a:pt x="2492" y="4164"/>
                    </a:lnTo>
                    <a:lnTo>
                      <a:pt x="2445" y="4174"/>
                    </a:lnTo>
                    <a:lnTo>
                      <a:pt x="2409" y="419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2" name="Freeform 68">
                <a:extLst>
                  <a:ext uri="{FF2B5EF4-FFF2-40B4-BE49-F238E27FC236}">
                    <a16:creationId xmlns:a16="http://schemas.microsoft.com/office/drawing/2014/main" xmlns="" id="{B465C84C-3328-4524-B1DA-291CD84294D7}"/>
                  </a:ext>
                </a:extLst>
              </p:cNvPr>
              <p:cNvSpPr>
                <a:spLocks/>
              </p:cNvSpPr>
              <p:nvPr/>
            </p:nvSpPr>
            <p:spPr bwMode="auto">
              <a:xfrm rot="591057">
                <a:off x="10347028" y="1670522"/>
                <a:ext cx="224348" cy="319722"/>
              </a:xfrm>
              <a:custGeom>
                <a:avLst/>
                <a:gdLst>
                  <a:gd name="T0" fmla="*/ 597 w 623"/>
                  <a:gd name="T1" fmla="*/ 780 h 886"/>
                  <a:gd name="T2" fmla="*/ 577 w 623"/>
                  <a:gd name="T3" fmla="*/ 816 h 886"/>
                  <a:gd name="T4" fmla="*/ 540 w 623"/>
                  <a:gd name="T5" fmla="*/ 863 h 886"/>
                  <a:gd name="T6" fmla="*/ 520 w 623"/>
                  <a:gd name="T7" fmla="*/ 882 h 886"/>
                  <a:gd name="T8" fmla="*/ 495 w 623"/>
                  <a:gd name="T9" fmla="*/ 882 h 886"/>
                  <a:gd name="T10" fmla="*/ 471 w 623"/>
                  <a:gd name="T11" fmla="*/ 886 h 886"/>
                  <a:gd name="T12" fmla="*/ 419 w 623"/>
                  <a:gd name="T13" fmla="*/ 882 h 886"/>
                  <a:gd name="T14" fmla="*/ 364 w 623"/>
                  <a:gd name="T15" fmla="*/ 863 h 886"/>
                  <a:gd name="T16" fmla="*/ 308 w 623"/>
                  <a:gd name="T17" fmla="*/ 833 h 886"/>
                  <a:gd name="T18" fmla="*/ 253 w 623"/>
                  <a:gd name="T19" fmla="*/ 790 h 886"/>
                  <a:gd name="T20" fmla="*/ 200 w 623"/>
                  <a:gd name="T21" fmla="*/ 735 h 886"/>
                  <a:gd name="T22" fmla="*/ 150 w 623"/>
                  <a:gd name="T23" fmla="*/ 669 h 886"/>
                  <a:gd name="T24" fmla="*/ 105 w 623"/>
                  <a:gd name="T25" fmla="*/ 592 h 886"/>
                  <a:gd name="T26" fmla="*/ 85 w 623"/>
                  <a:gd name="T27" fmla="*/ 549 h 886"/>
                  <a:gd name="T28" fmla="*/ 57 w 623"/>
                  <a:gd name="T29" fmla="*/ 491 h 886"/>
                  <a:gd name="T30" fmla="*/ 20 w 623"/>
                  <a:gd name="T31" fmla="*/ 378 h 886"/>
                  <a:gd name="T32" fmla="*/ 0 w 623"/>
                  <a:gd name="T33" fmla="*/ 267 h 886"/>
                  <a:gd name="T34" fmla="*/ 0 w 623"/>
                  <a:gd name="T35" fmla="*/ 163 h 886"/>
                  <a:gd name="T36" fmla="*/ 8 w 623"/>
                  <a:gd name="T37" fmla="*/ 114 h 886"/>
                  <a:gd name="T38" fmla="*/ 27 w 623"/>
                  <a:gd name="T39" fmla="*/ 79 h 886"/>
                  <a:gd name="T40" fmla="*/ 66 w 623"/>
                  <a:gd name="T41" fmla="*/ 30 h 886"/>
                  <a:gd name="T42" fmla="*/ 85 w 623"/>
                  <a:gd name="T43" fmla="*/ 12 h 886"/>
                  <a:gd name="T44" fmla="*/ 109 w 623"/>
                  <a:gd name="T45" fmla="*/ 3 h 886"/>
                  <a:gd name="T46" fmla="*/ 161 w 623"/>
                  <a:gd name="T47" fmla="*/ 0 h 886"/>
                  <a:gd name="T48" fmla="*/ 217 w 623"/>
                  <a:gd name="T49" fmla="*/ 13 h 886"/>
                  <a:gd name="T50" fmla="*/ 273 w 623"/>
                  <a:gd name="T51" fmla="*/ 42 h 886"/>
                  <a:gd name="T52" fmla="*/ 331 w 623"/>
                  <a:gd name="T53" fmla="*/ 85 h 886"/>
                  <a:gd name="T54" fmla="*/ 389 w 623"/>
                  <a:gd name="T55" fmla="*/ 143 h 886"/>
                  <a:gd name="T56" fmla="*/ 443 w 623"/>
                  <a:gd name="T57" fmla="*/ 213 h 886"/>
                  <a:gd name="T58" fmla="*/ 495 w 623"/>
                  <a:gd name="T59" fmla="*/ 297 h 886"/>
                  <a:gd name="T60" fmla="*/ 520 w 623"/>
                  <a:gd name="T61" fmla="*/ 345 h 886"/>
                  <a:gd name="T62" fmla="*/ 556 w 623"/>
                  <a:gd name="T63" fmla="*/ 411 h 886"/>
                  <a:gd name="T64" fmla="*/ 605 w 623"/>
                  <a:gd name="T65" fmla="*/ 535 h 886"/>
                  <a:gd name="T66" fmla="*/ 620 w 623"/>
                  <a:gd name="T67" fmla="*/ 618 h 886"/>
                  <a:gd name="T68" fmla="*/ 623 w 623"/>
                  <a:gd name="T69" fmla="*/ 670 h 886"/>
                  <a:gd name="T70" fmla="*/ 618 w 623"/>
                  <a:gd name="T71" fmla="*/ 718 h 886"/>
                  <a:gd name="T72" fmla="*/ 606 w 623"/>
                  <a:gd name="T73" fmla="*/ 761 h 886"/>
                  <a:gd name="T74" fmla="*/ 597 w 623"/>
                  <a:gd name="T75" fmla="*/ 78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3" h="886">
                    <a:moveTo>
                      <a:pt x="597" y="780"/>
                    </a:moveTo>
                    <a:lnTo>
                      <a:pt x="577" y="816"/>
                    </a:lnTo>
                    <a:lnTo>
                      <a:pt x="540" y="863"/>
                    </a:lnTo>
                    <a:lnTo>
                      <a:pt x="520" y="882"/>
                    </a:lnTo>
                    <a:lnTo>
                      <a:pt x="495" y="882"/>
                    </a:lnTo>
                    <a:lnTo>
                      <a:pt x="471" y="886"/>
                    </a:lnTo>
                    <a:lnTo>
                      <a:pt x="419" y="882"/>
                    </a:lnTo>
                    <a:lnTo>
                      <a:pt x="364" y="863"/>
                    </a:lnTo>
                    <a:lnTo>
                      <a:pt x="308" y="833"/>
                    </a:lnTo>
                    <a:lnTo>
                      <a:pt x="253" y="790"/>
                    </a:lnTo>
                    <a:lnTo>
                      <a:pt x="200" y="735"/>
                    </a:lnTo>
                    <a:lnTo>
                      <a:pt x="150" y="669"/>
                    </a:lnTo>
                    <a:lnTo>
                      <a:pt x="105" y="592"/>
                    </a:lnTo>
                    <a:lnTo>
                      <a:pt x="85" y="549"/>
                    </a:lnTo>
                    <a:lnTo>
                      <a:pt x="57" y="491"/>
                    </a:lnTo>
                    <a:lnTo>
                      <a:pt x="20" y="378"/>
                    </a:lnTo>
                    <a:lnTo>
                      <a:pt x="0" y="267"/>
                    </a:lnTo>
                    <a:lnTo>
                      <a:pt x="0" y="163"/>
                    </a:lnTo>
                    <a:lnTo>
                      <a:pt x="8" y="114"/>
                    </a:lnTo>
                    <a:lnTo>
                      <a:pt x="27" y="79"/>
                    </a:lnTo>
                    <a:lnTo>
                      <a:pt x="66" y="30"/>
                    </a:lnTo>
                    <a:lnTo>
                      <a:pt x="85" y="12"/>
                    </a:lnTo>
                    <a:lnTo>
                      <a:pt x="109" y="3"/>
                    </a:lnTo>
                    <a:lnTo>
                      <a:pt x="161" y="0"/>
                    </a:lnTo>
                    <a:lnTo>
                      <a:pt x="217" y="13"/>
                    </a:lnTo>
                    <a:lnTo>
                      <a:pt x="273" y="42"/>
                    </a:lnTo>
                    <a:lnTo>
                      <a:pt x="331" y="85"/>
                    </a:lnTo>
                    <a:lnTo>
                      <a:pt x="389" y="143"/>
                    </a:lnTo>
                    <a:lnTo>
                      <a:pt x="443" y="213"/>
                    </a:lnTo>
                    <a:lnTo>
                      <a:pt x="495" y="297"/>
                    </a:lnTo>
                    <a:lnTo>
                      <a:pt x="520" y="345"/>
                    </a:lnTo>
                    <a:lnTo>
                      <a:pt x="556" y="411"/>
                    </a:lnTo>
                    <a:lnTo>
                      <a:pt x="605" y="535"/>
                    </a:lnTo>
                    <a:lnTo>
                      <a:pt x="620" y="618"/>
                    </a:lnTo>
                    <a:lnTo>
                      <a:pt x="623" y="670"/>
                    </a:lnTo>
                    <a:lnTo>
                      <a:pt x="618" y="718"/>
                    </a:lnTo>
                    <a:lnTo>
                      <a:pt x="606" y="761"/>
                    </a:lnTo>
                    <a:lnTo>
                      <a:pt x="597" y="780"/>
                    </a:lnTo>
                    <a:close/>
                  </a:path>
                </a:pathLst>
              </a:custGeom>
              <a:solidFill>
                <a:srgbClr val="C0CC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3" name="Freeform 69">
                <a:extLst>
                  <a:ext uri="{FF2B5EF4-FFF2-40B4-BE49-F238E27FC236}">
                    <a16:creationId xmlns:a16="http://schemas.microsoft.com/office/drawing/2014/main" xmlns="" id="{8C55C8CE-E124-4D43-B474-DEE103004D74}"/>
                  </a:ext>
                </a:extLst>
              </p:cNvPr>
              <p:cNvSpPr>
                <a:spLocks/>
              </p:cNvSpPr>
              <p:nvPr/>
            </p:nvSpPr>
            <p:spPr bwMode="auto">
              <a:xfrm rot="591057">
                <a:off x="8728768" y="2436728"/>
                <a:ext cx="1025278" cy="1315737"/>
              </a:xfrm>
              <a:custGeom>
                <a:avLst/>
                <a:gdLst>
                  <a:gd name="T0" fmla="*/ 1808 w 2840"/>
                  <a:gd name="T1" fmla="*/ 582 h 3640"/>
                  <a:gd name="T2" fmla="*/ 1922 w 2840"/>
                  <a:gd name="T3" fmla="*/ 362 h 3640"/>
                  <a:gd name="T4" fmla="*/ 1945 w 2840"/>
                  <a:gd name="T5" fmla="*/ 336 h 3640"/>
                  <a:gd name="T6" fmla="*/ 2125 w 2840"/>
                  <a:gd name="T7" fmla="*/ 490 h 3640"/>
                  <a:gd name="T8" fmla="*/ 2189 w 2840"/>
                  <a:gd name="T9" fmla="*/ 454 h 3640"/>
                  <a:gd name="T10" fmla="*/ 2253 w 2840"/>
                  <a:gd name="T11" fmla="*/ 336 h 3640"/>
                  <a:gd name="T12" fmla="*/ 2282 w 2840"/>
                  <a:gd name="T13" fmla="*/ 190 h 3640"/>
                  <a:gd name="T14" fmla="*/ 2253 w 2840"/>
                  <a:gd name="T15" fmla="*/ 157 h 3640"/>
                  <a:gd name="T16" fmla="*/ 1843 w 2840"/>
                  <a:gd name="T17" fmla="*/ 3 h 3640"/>
                  <a:gd name="T18" fmla="*/ 1783 w 2840"/>
                  <a:gd name="T19" fmla="*/ 9 h 3640"/>
                  <a:gd name="T20" fmla="*/ 1688 w 2840"/>
                  <a:gd name="T21" fmla="*/ 79 h 3640"/>
                  <a:gd name="T22" fmla="*/ 1586 w 2840"/>
                  <a:gd name="T23" fmla="*/ 245 h 3640"/>
                  <a:gd name="T24" fmla="*/ 1408 w 2840"/>
                  <a:gd name="T25" fmla="*/ 566 h 3640"/>
                  <a:gd name="T26" fmla="*/ 1258 w 2840"/>
                  <a:gd name="T27" fmla="*/ 758 h 3640"/>
                  <a:gd name="T28" fmla="*/ 1203 w 2840"/>
                  <a:gd name="T29" fmla="*/ 873 h 3640"/>
                  <a:gd name="T30" fmla="*/ 1235 w 2840"/>
                  <a:gd name="T31" fmla="*/ 1186 h 3640"/>
                  <a:gd name="T32" fmla="*/ 1303 w 2840"/>
                  <a:gd name="T33" fmla="*/ 1731 h 3640"/>
                  <a:gd name="T34" fmla="*/ 1304 w 2840"/>
                  <a:gd name="T35" fmla="*/ 1820 h 3640"/>
                  <a:gd name="T36" fmla="*/ 1278 w 2840"/>
                  <a:gd name="T37" fmla="*/ 1925 h 3640"/>
                  <a:gd name="T38" fmla="*/ 1222 w 2840"/>
                  <a:gd name="T39" fmla="*/ 2024 h 3640"/>
                  <a:gd name="T40" fmla="*/ 1144 w 2840"/>
                  <a:gd name="T41" fmla="*/ 2101 h 3640"/>
                  <a:gd name="T42" fmla="*/ 1075 w 2840"/>
                  <a:gd name="T43" fmla="*/ 2130 h 3640"/>
                  <a:gd name="T44" fmla="*/ 930 w 2840"/>
                  <a:gd name="T45" fmla="*/ 2189 h 3640"/>
                  <a:gd name="T46" fmla="*/ 118 w 2840"/>
                  <a:gd name="T47" fmla="*/ 2625 h 3640"/>
                  <a:gd name="T48" fmla="*/ 384 w 2840"/>
                  <a:gd name="T49" fmla="*/ 3640 h 3640"/>
                  <a:gd name="T50" fmla="*/ 1126 w 2840"/>
                  <a:gd name="T51" fmla="*/ 3076 h 3640"/>
                  <a:gd name="T52" fmla="*/ 1339 w 2840"/>
                  <a:gd name="T53" fmla="*/ 2932 h 3640"/>
                  <a:gd name="T54" fmla="*/ 1786 w 2840"/>
                  <a:gd name="T55" fmla="*/ 2671 h 3640"/>
                  <a:gd name="T56" fmla="*/ 2034 w 2840"/>
                  <a:gd name="T57" fmla="*/ 2500 h 3640"/>
                  <a:gd name="T58" fmla="*/ 2110 w 2840"/>
                  <a:gd name="T59" fmla="*/ 2424 h 3640"/>
                  <a:gd name="T60" fmla="*/ 2215 w 2840"/>
                  <a:gd name="T61" fmla="*/ 2277 h 3640"/>
                  <a:gd name="T62" fmla="*/ 2299 w 2840"/>
                  <a:gd name="T63" fmla="*/ 2076 h 3640"/>
                  <a:gd name="T64" fmla="*/ 2405 w 2840"/>
                  <a:gd name="T65" fmla="*/ 1745 h 3640"/>
                  <a:gd name="T66" fmla="*/ 2500 w 2840"/>
                  <a:gd name="T67" fmla="*/ 1465 h 3640"/>
                  <a:gd name="T68" fmla="*/ 2560 w 2840"/>
                  <a:gd name="T69" fmla="*/ 1334 h 3640"/>
                  <a:gd name="T70" fmla="*/ 2693 w 2840"/>
                  <a:gd name="T71" fmla="*/ 1287 h 3640"/>
                  <a:gd name="T72" fmla="*/ 2737 w 2840"/>
                  <a:gd name="T73" fmla="*/ 1359 h 3640"/>
                  <a:gd name="T74" fmla="*/ 2745 w 2840"/>
                  <a:gd name="T75" fmla="*/ 1389 h 3640"/>
                  <a:gd name="T76" fmla="*/ 2804 w 2840"/>
                  <a:gd name="T77" fmla="*/ 1360 h 3640"/>
                  <a:gd name="T78" fmla="*/ 2824 w 2840"/>
                  <a:gd name="T79" fmla="*/ 1301 h 3640"/>
                  <a:gd name="T80" fmla="*/ 2840 w 2840"/>
                  <a:gd name="T81" fmla="*/ 1056 h 3640"/>
                  <a:gd name="T82" fmla="*/ 2837 w 2840"/>
                  <a:gd name="T83" fmla="*/ 1014 h 3640"/>
                  <a:gd name="T84" fmla="*/ 2777 w 2840"/>
                  <a:gd name="T85" fmla="*/ 934 h 3640"/>
                  <a:gd name="T86" fmla="*/ 2738 w 2840"/>
                  <a:gd name="T87" fmla="*/ 925 h 3640"/>
                  <a:gd name="T88" fmla="*/ 2738 w 2840"/>
                  <a:gd name="T89" fmla="*/ 826 h 3640"/>
                  <a:gd name="T90" fmla="*/ 2701 w 2840"/>
                  <a:gd name="T91" fmla="*/ 756 h 3640"/>
                  <a:gd name="T92" fmla="*/ 2673 w 2840"/>
                  <a:gd name="T93" fmla="*/ 736 h 3640"/>
                  <a:gd name="T94" fmla="*/ 2588 w 2840"/>
                  <a:gd name="T95" fmla="*/ 722 h 3640"/>
                  <a:gd name="T96" fmla="*/ 2483 w 2840"/>
                  <a:gd name="T97" fmla="*/ 746 h 3640"/>
                  <a:gd name="T98" fmla="*/ 2529 w 2840"/>
                  <a:gd name="T99" fmla="*/ 625 h 3640"/>
                  <a:gd name="T100" fmla="*/ 2535 w 2840"/>
                  <a:gd name="T101" fmla="*/ 542 h 3640"/>
                  <a:gd name="T102" fmla="*/ 2508 w 2840"/>
                  <a:gd name="T103" fmla="*/ 490 h 3640"/>
                  <a:gd name="T104" fmla="*/ 2413 w 2840"/>
                  <a:gd name="T105" fmla="*/ 432 h 3640"/>
                  <a:gd name="T106" fmla="*/ 2264 w 2840"/>
                  <a:gd name="T107" fmla="*/ 429 h 3640"/>
                  <a:gd name="T108" fmla="*/ 2181 w 2840"/>
                  <a:gd name="T109" fmla="*/ 452 h 3640"/>
                  <a:gd name="T110" fmla="*/ 1832 w 2840"/>
                  <a:gd name="T111" fmla="*/ 598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0" h="3640">
                    <a:moveTo>
                      <a:pt x="1792" y="618"/>
                    </a:moveTo>
                    <a:lnTo>
                      <a:pt x="1808" y="582"/>
                    </a:lnTo>
                    <a:lnTo>
                      <a:pt x="1886" y="424"/>
                    </a:lnTo>
                    <a:lnTo>
                      <a:pt x="1922" y="362"/>
                    </a:lnTo>
                    <a:lnTo>
                      <a:pt x="1939" y="339"/>
                    </a:lnTo>
                    <a:lnTo>
                      <a:pt x="1945" y="336"/>
                    </a:lnTo>
                    <a:lnTo>
                      <a:pt x="2022" y="336"/>
                    </a:lnTo>
                    <a:lnTo>
                      <a:pt x="2125" y="490"/>
                    </a:lnTo>
                    <a:lnTo>
                      <a:pt x="2133" y="490"/>
                    </a:lnTo>
                    <a:lnTo>
                      <a:pt x="2189" y="454"/>
                    </a:lnTo>
                    <a:lnTo>
                      <a:pt x="2233" y="389"/>
                    </a:lnTo>
                    <a:lnTo>
                      <a:pt x="2253" y="336"/>
                    </a:lnTo>
                    <a:lnTo>
                      <a:pt x="2272" y="252"/>
                    </a:lnTo>
                    <a:lnTo>
                      <a:pt x="2282" y="190"/>
                    </a:lnTo>
                    <a:lnTo>
                      <a:pt x="2269" y="166"/>
                    </a:lnTo>
                    <a:lnTo>
                      <a:pt x="2253" y="157"/>
                    </a:lnTo>
                    <a:lnTo>
                      <a:pt x="2022" y="66"/>
                    </a:lnTo>
                    <a:lnTo>
                      <a:pt x="1843" y="3"/>
                    </a:lnTo>
                    <a:lnTo>
                      <a:pt x="1837" y="0"/>
                    </a:lnTo>
                    <a:lnTo>
                      <a:pt x="1783" y="9"/>
                    </a:lnTo>
                    <a:lnTo>
                      <a:pt x="1726" y="45"/>
                    </a:lnTo>
                    <a:lnTo>
                      <a:pt x="1688" y="79"/>
                    </a:lnTo>
                    <a:lnTo>
                      <a:pt x="1658" y="123"/>
                    </a:lnTo>
                    <a:lnTo>
                      <a:pt x="1586" y="245"/>
                    </a:lnTo>
                    <a:lnTo>
                      <a:pt x="1471" y="454"/>
                    </a:lnTo>
                    <a:lnTo>
                      <a:pt x="1408" y="566"/>
                    </a:lnTo>
                    <a:lnTo>
                      <a:pt x="1347" y="643"/>
                    </a:lnTo>
                    <a:lnTo>
                      <a:pt x="1258" y="758"/>
                    </a:lnTo>
                    <a:lnTo>
                      <a:pt x="1215" y="836"/>
                    </a:lnTo>
                    <a:lnTo>
                      <a:pt x="1203" y="873"/>
                    </a:lnTo>
                    <a:lnTo>
                      <a:pt x="1206" y="938"/>
                    </a:lnTo>
                    <a:lnTo>
                      <a:pt x="1235" y="1186"/>
                    </a:lnTo>
                    <a:lnTo>
                      <a:pt x="1274" y="1484"/>
                    </a:lnTo>
                    <a:lnTo>
                      <a:pt x="1303" y="1731"/>
                    </a:lnTo>
                    <a:lnTo>
                      <a:pt x="1305" y="1795"/>
                    </a:lnTo>
                    <a:lnTo>
                      <a:pt x="1304" y="1820"/>
                    </a:lnTo>
                    <a:lnTo>
                      <a:pt x="1295" y="1872"/>
                    </a:lnTo>
                    <a:lnTo>
                      <a:pt x="1278" y="1925"/>
                    </a:lnTo>
                    <a:lnTo>
                      <a:pt x="1254" y="1977"/>
                    </a:lnTo>
                    <a:lnTo>
                      <a:pt x="1222" y="2024"/>
                    </a:lnTo>
                    <a:lnTo>
                      <a:pt x="1185" y="2066"/>
                    </a:lnTo>
                    <a:lnTo>
                      <a:pt x="1144" y="2101"/>
                    </a:lnTo>
                    <a:lnTo>
                      <a:pt x="1098" y="2122"/>
                    </a:lnTo>
                    <a:lnTo>
                      <a:pt x="1075" y="2130"/>
                    </a:lnTo>
                    <a:lnTo>
                      <a:pt x="1045" y="2138"/>
                    </a:lnTo>
                    <a:lnTo>
                      <a:pt x="930" y="2189"/>
                    </a:lnTo>
                    <a:lnTo>
                      <a:pt x="681" y="2317"/>
                    </a:lnTo>
                    <a:lnTo>
                      <a:pt x="118" y="2625"/>
                    </a:lnTo>
                    <a:lnTo>
                      <a:pt x="0" y="2693"/>
                    </a:lnTo>
                    <a:lnTo>
                      <a:pt x="384" y="3640"/>
                    </a:lnTo>
                    <a:lnTo>
                      <a:pt x="563" y="3500"/>
                    </a:lnTo>
                    <a:lnTo>
                      <a:pt x="1126" y="3076"/>
                    </a:lnTo>
                    <a:lnTo>
                      <a:pt x="1197" y="3026"/>
                    </a:lnTo>
                    <a:lnTo>
                      <a:pt x="1339" y="2932"/>
                    </a:lnTo>
                    <a:lnTo>
                      <a:pt x="1542" y="2811"/>
                    </a:lnTo>
                    <a:lnTo>
                      <a:pt x="1786" y="2671"/>
                    </a:lnTo>
                    <a:lnTo>
                      <a:pt x="1943" y="2571"/>
                    </a:lnTo>
                    <a:lnTo>
                      <a:pt x="2034" y="2500"/>
                    </a:lnTo>
                    <a:lnTo>
                      <a:pt x="2073" y="2462"/>
                    </a:lnTo>
                    <a:lnTo>
                      <a:pt x="2110" y="2424"/>
                    </a:lnTo>
                    <a:lnTo>
                      <a:pt x="2169" y="2350"/>
                    </a:lnTo>
                    <a:lnTo>
                      <a:pt x="2215" y="2277"/>
                    </a:lnTo>
                    <a:lnTo>
                      <a:pt x="2253" y="2202"/>
                    </a:lnTo>
                    <a:lnTo>
                      <a:pt x="2299" y="2076"/>
                    </a:lnTo>
                    <a:lnTo>
                      <a:pt x="2362" y="1873"/>
                    </a:lnTo>
                    <a:lnTo>
                      <a:pt x="2405" y="1745"/>
                    </a:lnTo>
                    <a:lnTo>
                      <a:pt x="2443" y="1628"/>
                    </a:lnTo>
                    <a:lnTo>
                      <a:pt x="2500" y="1465"/>
                    </a:lnTo>
                    <a:lnTo>
                      <a:pt x="2552" y="1344"/>
                    </a:lnTo>
                    <a:lnTo>
                      <a:pt x="2560" y="1334"/>
                    </a:lnTo>
                    <a:lnTo>
                      <a:pt x="2688" y="1284"/>
                    </a:lnTo>
                    <a:lnTo>
                      <a:pt x="2693" y="1287"/>
                    </a:lnTo>
                    <a:lnTo>
                      <a:pt x="2722" y="1320"/>
                    </a:lnTo>
                    <a:lnTo>
                      <a:pt x="2737" y="1359"/>
                    </a:lnTo>
                    <a:lnTo>
                      <a:pt x="2738" y="1386"/>
                    </a:lnTo>
                    <a:lnTo>
                      <a:pt x="2745" y="1389"/>
                    </a:lnTo>
                    <a:lnTo>
                      <a:pt x="2780" y="1386"/>
                    </a:lnTo>
                    <a:lnTo>
                      <a:pt x="2804" y="1360"/>
                    </a:lnTo>
                    <a:lnTo>
                      <a:pt x="2816" y="1334"/>
                    </a:lnTo>
                    <a:lnTo>
                      <a:pt x="2824" y="1301"/>
                    </a:lnTo>
                    <a:lnTo>
                      <a:pt x="2835" y="1205"/>
                    </a:lnTo>
                    <a:lnTo>
                      <a:pt x="2840" y="1056"/>
                    </a:lnTo>
                    <a:lnTo>
                      <a:pt x="2840" y="1027"/>
                    </a:lnTo>
                    <a:lnTo>
                      <a:pt x="2837" y="1014"/>
                    </a:lnTo>
                    <a:lnTo>
                      <a:pt x="2806" y="957"/>
                    </a:lnTo>
                    <a:lnTo>
                      <a:pt x="2777" y="934"/>
                    </a:lnTo>
                    <a:lnTo>
                      <a:pt x="2752" y="927"/>
                    </a:lnTo>
                    <a:lnTo>
                      <a:pt x="2738" y="925"/>
                    </a:lnTo>
                    <a:lnTo>
                      <a:pt x="2742" y="909"/>
                    </a:lnTo>
                    <a:lnTo>
                      <a:pt x="2738" y="826"/>
                    </a:lnTo>
                    <a:lnTo>
                      <a:pt x="2721" y="781"/>
                    </a:lnTo>
                    <a:lnTo>
                      <a:pt x="2701" y="756"/>
                    </a:lnTo>
                    <a:lnTo>
                      <a:pt x="2688" y="746"/>
                    </a:lnTo>
                    <a:lnTo>
                      <a:pt x="2673" y="736"/>
                    </a:lnTo>
                    <a:lnTo>
                      <a:pt x="2640" y="726"/>
                    </a:lnTo>
                    <a:lnTo>
                      <a:pt x="2588" y="722"/>
                    </a:lnTo>
                    <a:lnTo>
                      <a:pt x="2499" y="739"/>
                    </a:lnTo>
                    <a:lnTo>
                      <a:pt x="2483" y="746"/>
                    </a:lnTo>
                    <a:lnTo>
                      <a:pt x="2495" y="723"/>
                    </a:lnTo>
                    <a:lnTo>
                      <a:pt x="2529" y="625"/>
                    </a:lnTo>
                    <a:lnTo>
                      <a:pt x="2536" y="584"/>
                    </a:lnTo>
                    <a:lnTo>
                      <a:pt x="2535" y="542"/>
                    </a:lnTo>
                    <a:lnTo>
                      <a:pt x="2521" y="504"/>
                    </a:lnTo>
                    <a:lnTo>
                      <a:pt x="2508" y="490"/>
                    </a:lnTo>
                    <a:lnTo>
                      <a:pt x="2479" y="463"/>
                    </a:lnTo>
                    <a:lnTo>
                      <a:pt x="2413" y="432"/>
                    </a:lnTo>
                    <a:lnTo>
                      <a:pt x="2341" y="422"/>
                    </a:lnTo>
                    <a:lnTo>
                      <a:pt x="2264" y="429"/>
                    </a:lnTo>
                    <a:lnTo>
                      <a:pt x="2227" y="438"/>
                    </a:lnTo>
                    <a:lnTo>
                      <a:pt x="2181" y="452"/>
                    </a:lnTo>
                    <a:lnTo>
                      <a:pt x="2044" y="506"/>
                    </a:lnTo>
                    <a:lnTo>
                      <a:pt x="1832" y="598"/>
                    </a:lnTo>
                    <a:lnTo>
                      <a:pt x="1792" y="618"/>
                    </a:lnTo>
                    <a:close/>
                  </a:path>
                </a:pathLst>
              </a:custGeom>
              <a:solidFill>
                <a:srgbClr val="FACF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4" name="Freeform 70">
                <a:extLst>
                  <a:ext uri="{FF2B5EF4-FFF2-40B4-BE49-F238E27FC236}">
                    <a16:creationId xmlns:a16="http://schemas.microsoft.com/office/drawing/2014/main" xmlns="" id="{F8B1CA29-B4AB-41E1-BFD9-F11131627CBA}"/>
                  </a:ext>
                </a:extLst>
              </p:cNvPr>
              <p:cNvSpPr>
                <a:spLocks/>
              </p:cNvSpPr>
              <p:nvPr/>
            </p:nvSpPr>
            <p:spPr bwMode="auto">
              <a:xfrm rot="591057">
                <a:off x="8555582" y="3254242"/>
                <a:ext cx="352236" cy="527813"/>
              </a:xfrm>
              <a:custGeom>
                <a:avLst/>
                <a:gdLst>
                  <a:gd name="T0" fmla="*/ 589 w 974"/>
                  <a:gd name="T1" fmla="*/ 0 h 1461"/>
                  <a:gd name="T2" fmla="*/ 605 w 974"/>
                  <a:gd name="T3" fmla="*/ 84 h 1461"/>
                  <a:gd name="T4" fmla="*/ 707 w 974"/>
                  <a:gd name="T5" fmla="*/ 519 h 1461"/>
                  <a:gd name="T6" fmla="*/ 775 w 974"/>
                  <a:gd name="T7" fmla="*/ 743 h 1461"/>
                  <a:gd name="T8" fmla="*/ 821 w 974"/>
                  <a:gd name="T9" fmla="*/ 872 h 1461"/>
                  <a:gd name="T10" fmla="*/ 845 w 974"/>
                  <a:gd name="T11" fmla="*/ 922 h 1461"/>
                  <a:gd name="T12" fmla="*/ 974 w 974"/>
                  <a:gd name="T13" fmla="*/ 1179 h 1461"/>
                  <a:gd name="T14" fmla="*/ 0 w 974"/>
                  <a:gd name="T15" fmla="*/ 1461 h 1461"/>
                  <a:gd name="T16" fmla="*/ 0 w 974"/>
                  <a:gd name="T17" fmla="*/ 282 h 1461"/>
                  <a:gd name="T18" fmla="*/ 589 w 974"/>
                  <a:gd name="T19" fmla="*/ 0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461">
                    <a:moveTo>
                      <a:pt x="589" y="0"/>
                    </a:moveTo>
                    <a:lnTo>
                      <a:pt x="605" y="84"/>
                    </a:lnTo>
                    <a:lnTo>
                      <a:pt x="707" y="519"/>
                    </a:lnTo>
                    <a:lnTo>
                      <a:pt x="775" y="743"/>
                    </a:lnTo>
                    <a:lnTo>
                      <a:pt x="821" y="872"/>
                    </a:lnTo>
                    <a:lnTo>
                      <a:pt x="845" y="922"/>
                    </a:lnTo>
                    <a:lnTo>
                      <a:pt x="974" y="1179"/>
                    </a:lnTo>
                    <a:lnTo>
                      <a:pt x="0" y="1461"/>
                    </a:lnTo>
                    <a:lnTo>
                      <a:pt x="0" y="282"/>
                    </a:lnTo>
                    <a:lnTo>
                      <a:pt x="589" y="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5" name="자유형: 도형 93">
                <a:extLst>
                  <a:ext uri="{FF2B5EF4-FFF2-40B4-BE49-F238E27FC236}">
                    <a16:creationId xmlns:a16="http://schemas.microsoft.com/office/drawing/2014/main" xmlns="" id="{6D32C0D4-646A-4FD9-88ED-4191F42C53FE}"/>
                  </a:ext>
                </a:extLst>
              </p:cNvPr>
              <p:cNvSpPr>
                <a:spLocks/>
              </p:cNvSpPr>
              <p:nvPr/>
            </p:nvSpPr>
            <p:spPr bwMode="auto">
              <a:xfrm rot="591057">
                <a:off x="7711661" y="3214890"/>
                <a:ext cx="1011856" cy="835299"/>
              </a:xfrm>
              <a:custGeom>
                <a:avLst/>
                <a:gdLst>
                  <a:gd name="connsiteX0" fmla="*/ 946818 w 1011856"/>
                  <a:gd name="connsiteY0" fmla="*/ 0 h 835299"/>
                  <a:gd name="connsiteX1" fmla="*/ 942121 w 1011856"/>
                  <a:gd name="connsiteY1" fmla="*/ 38625 h 835299"/>
                  <a:gd name="connsiteX2" fmla="*/ 931642 w 1011856"/>
                  <a:gd name="connsiteY2" fmla="*/ 199259 h 835299"/>
                  <a:gd name="connsiteX3" fmla="*/ 930197 w 1011856"/>
                  <a:gd name="connsiteY3" fmla="*/ 267845 h 835299"/>
                  <a:gd name="connsiteX4" fmla="*/ 932727 w 1011856"/>
                  <a:gd name="connsiteY4" fmla="*/ 332459 h 835299"/>
                  <a:gd name="connsiteX5" fmla="*/ 940676 w 1011856"/>
                  <a:gd name="connsiteY5" fmla="*/ 386606 h 835299"/>
                  <a:gd name="connsiteX6" fmla="*/ 946818 w 1011856"/>
                  <a:gd name="connsiteY6" fmla="*/ 407181 h 835299"/>
                  <a:gd name="connsiteX7" fmla="*/ 957658 w 1011856"/>
                  <a:gd name="connsiteY7" fmla="*/ 443640 h 835299"/>
                  <a:gd name="connsiteX8" fmla="*/ 979698 w 1011856"/>
                  <a:gd name="connsiteY8" fmla="*/ 502479 h 835299"/>
                  <a:gd name="connsiteX9" fmla="*/ 1007159 w 1011856"/>
                  <a:gd name="connsiteY9" fmla="*/ 556986 h 835299"/>
                  <a:gd name="connsiteX10" fmla="*/ 1011856 w 1011856"/>
                  <a:gd name="connsiteY10" fmla="*/ 564567 h 835299"/>
                  <a:gd name="connsiteX11" fmla="*/ 886839 w 1011856"/>
                  <a:gd name="connsiteY11" fmla="*/ 606079 h 835299"/>
                  <a:gd name="connsiteX12" fmla="*/ 660289 w 1011856"/>
                  <a:gd name="connsiteY12" fmla="*/ 684411 h 835299"/>
                  <a:gd name="connsiteX13" fmla="*/ 640778 w 1011856"/>
                  <a:gd name="connsiteY13" fmla="*/ 691991 h 835299"/>
                  <a:gd name="connsiteX14" fmla="*/ 602478 w 1011856"/>
                  <a:gd name="connsiteY14" fmla="*/ 709679 h 835299"/>
                  <a:gd name="connsiteX15" fmla="*/ 542137 w 1011856"/>
                  <a:gd name="connsiteY15" fmla="*/ 740362 h 835299"/>
                  <a:gd name="connsiteX16" fmla="*/ 473847 w 1011856"/>
                  <a:gd name="connsiteY16" fmla="*/ 772850 h 835299"/>
                  <a:gd name="connsiteX17" fmla="*/ 423262 w 1011856"/>
                  <a:gd name="connsiteY17" fmla="*/ 793426 h 835299"/>
                  <a:gd name="connsiteX18" fmla="*/ 367618 w 1011856"/>
                  <a:gd name="connsiteY18" fmla="*/ 811836 h 835299"/>
                  <a:gd name="connsiteX19" fmla="*/ 305832 w 1011856"/>
                  <a:gd name="connsiteY19" fmla="*/ 826997 h 835299"/>
                  <a:gd name="connsiteX20" fmla="*/ 271506 w 1011856"/>
                  <a:gd name="connsiteY20" fmla="*/ 832411 h 835299"/>
                  <a:gd name="connsiteX21" fmla="*/ 232122 w 1011856"/>
                  <a:gd name="connsiteY21" fmla="*/ 835299 h 835299"/>
                  <a:gd name="connsiteX22" fmla="*/ 108189 w 1011856"/>
                  <a:gd name="connsiteY22" fmla="*/ 835299 h 835299"/>
                  <a:gd name="connsiteX23" fmla="*/ 101928 w 1011856"/>
                  <a:gd name="connsiteY23" fmla="*/ 835081 h 835299"/>
                  <a:gd name="connsiteX24" fmla="*/ 0 w 1011856"/>
                  <a:gd name="connsiteY24" fmla="*/ 248091 h 835299"/>
                  <a:gd name="connsiteX25" fmla="*/ 5573 w 1011856"/>
                  <a:gd name="connsiteY25" fmla="*/ 249074 h 835299"/>
                  <a:gd name="connsiteX26" fmla="*/ 52906 w 1011856"/>
                  <a:gd name="connsiteY26" fmla="*/ 262069 h 835299"/>
                  <a:gd name="connsiteX27" fmla="*/ 115415 w 1011856"/>
                  <a:gd name="connsiteY27" fmla="*/ 290225 h 835299"/>
                  <a:gd name="connsiteX28" fmla="*/ 123726 w 1011856"/>
                  <a:gd name="connsiteY28" fmla="*/ 296001 h 835299"/>
                  <a:gd name="connsiteX29" fmla="*/ 149379 w 1011856"/>
                  <a:gd name="connsiteY29" fmla="*/ 290225 h 835299"/>
                  <a:gd name="connsiteX30" fmla="*/ 300774 w 1011856"/>
                  <a:gd name="connsiteY30" fmla="*/ 251240 h 835299"/>
                  <a:gd name="connsiteX31" fmla="*/ 423985 w 1011856"/>
                  <a:gd name="connsiteY31" fmla="*/ 214781 h 835299"/>
                  <a:gd name="connsiteX32" fmla="*/ 484325 w 1011856"/>
                  <a:gd name="connsiteY32" fmla="*/ 194566 h 835299"/>
                  <a:gd name="connsiteX33" fmla="*/ 544666 w 1011856"/>
                  <a:gd name="connsiteY33" fmla="*/ 171103 h 835299"/>
                  <a:gd name="connsiteX34" fmla="*/ 691363 w 1011856"/>
                  <a:gd name="connsiteY34" fmla="*/ 108654 h 835299"/>
                  <a:gd name="connsiteX35" fmla="*/ 833363 w 1011856"/>
                  <a:gd name="connsiteY35" fmla="*/ 46205 h 835299"/>
                  <a:gd name="connsiteX36" fmla="*/ 931281 w 1011856"/>
                  <a:gd name="connsiteY36" fmla="*/ 4693 h 83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1856" h="835299">
                    <a:moveTo>
                      <a:pt x="946818" y="0"/>
                    </a:moveTo>
                    <a:lnTo>
                      <a:pt x="942121" y="38625"/>
                    </a:lnTo>
                    <a:lnTo>
                      <a:pt x="931642" y="199259"/>
                    </a:lnTo>
                    <a:lnTo>
                      <a:pt x="930197" y="267845"/>
                    </a:lnTo>
                    <a:lnTo>
                      <a:pt x="932727" y="332459"/>
                    </a:lnTo>
                    <a:lnTo>
                      <a:pt x="940676" y="386606"/>
                    </a:lnTo>
                    <a:lnTo>
                      <a:pt x="946818" y="407181"/>
                    </a:lnTo>
                    <a:lnTo>
                      <a:pt x="957658" y="443640"/>
                    </a:lnTo>
                    <a:lnTo>
                      <a:pt x="979698" y="502479"/>
                    </a:lnTo>
                    <a:lnTo>
                      <a:pt x="1007159" y="556986"/>
                    </a:lnTo>
                    <a:lnTo>
                      <a:pt x="1011856" y="564567"/>
                    </a:lnTo>
                    <a:lnTo>
                      <a:pt x="886839" y="606079"/>
                    </a:lnTo>
                    <a:lnTo>
                      <a:pt x="660289" y="684411"/>
                    </a:lnTo>
                    <a:lnTo>
                      <a:pt x="640778" y="691991"/>
                    </a:lnTo>
                    <a:lnTo>
                      <a:pt x="602478" y="709679"/>
                    </a:lnTo>
                    <a:lnTo>
                      <a:pt x="542137" y="740362"/>
                    </a:lnTo>
                    <a:lnTo>
                      <a:pt x="473847" y="772850"/>
                    </a:lnTo>
                    <a:lnTo>
                      <a:pt x="423262" y="793426"/>
                    </a:lnTo>
                    <a:lnTo>
                      <a:pt x="367618" y="811836"/>
                    </a:lnTo>
                    <a:lnTo>
                      <a:pt x="305832" y="826997"/>
                    </a:lnTo>
                    <a:lnTo>
                      <a:pt x="271506" y="832411"/>
                    </a:lnTo>
                    <a:lnTo>
                      <a:pt x="232122" y="835299"/>
                    </a:lnTo>
                    <a:lnTo>
                      <a:pt x="108189" y="835299"/>
                    </a:lnTo>
                    <a:lnTo>
                      <a:pt x="101928" y="835081"/>
                    </a:lnTo>
                    <a:lnTo>
                      <a:pt x="0" y="248091"/>
                    </a:lnTo>
                    <a:lnTo>
                      <a:pt x="5573" y="249074"/>
                    </a:lnTo>
                    <a:lnTo>
                      <a:pt x="52906" y="262069"/>
                    </a:lnTo>
                    <a:lnTo>
                      <a:pt x="115415" y="290225"/>
                    </a:lnTo>
                    <a:lnTo>
                      <a:pt x="123726" y="296001"/>
                    </a:lnTo>
                    <a:lnTo>
                      <a:pt x="149379" y="290225"/>
                    </a:lnTo>
                    <a:lnTo>
                      <a:pt x="300774" y="251240"/>
                    </a:lnTo>
                    <a:lnTo>
                      <a:pt x="423985" y="214781"/>
                    </a:lnTo>
                    <a:lnTo>
                      <a:pt x="484325" y="194566"/>
                    </a:lnTo>
                    <a:lnTo>
                      <a:pt x="544666" y="171103"/>
                    </a:lnTo>
                    <a:lnTo>
                      <a:pt x="691363" y="108654"/>
                    </a:lnTo>
                    <a:lnTo>
                      <a:pt x="833363" y="46205"/>
                    </a:lnTo>
                    <a:lnTo>
                      <a:pt x="931281" y="4693"/>
                    </a:lnTo>
                    <a:close/>
                  </a:path>
                </a:pathLst>
              </a:custGeom>
              <a:solidFill>
                <a:srgbClr val="3755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solidFill>
                    <a:prstClr val="black"/>
                  </a:solidFill>
                </a:endParaRPr>
              </a:p>
            </p:txBody>
          </p:sp>
        </p:grpSp>
        <p:sp>
          <p:nvSpPr>
            <p:cNvPr id="56" name="번개 55">
              <a:extLst>
                <a:ext uri="{FF2B5EF4-FFF2-40B4-BE49-F238E27FC236}">
                  <a16:creationId xmlns:a16="http://schemas.microsoft.com/office/drawing/2014/main" xmlns="" id="{30530932-A90C-4C1C-B3D8-381F447C9F2E}"/>
                </a:ext>
              </a:extLst>
            </p:cNvPr>
            <p:cNvSpPr/>
            <p:nvPr/>
          </p:nvSpPr>
          <p:spPr>
            <a:xfrm rot="3783619">
              <a:off x="4669723" y="1400558"/>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번개 56">
              <a:extLst>
                <a:ext uri="{FF2B5EF4-FFF2-40B4-BE49-F238E27FC236}">
                  <a16:creationId xmlns:a16="http://schemas.microsoft.com/office/drawing/2014/main" xmlns="" id="{47C3199B-1997-452C-B223-1EBC8214D7BE}"/>
                </a:ext>
              </a:extLst>
            </p:cNvPr>
            <p:cNvSpPr/>
            <p:nvPr/>
          </p:nvSpPr>
          <p:spPr>
            <a:xfrm rot="5078373">
              <a:off x="4977241" y="185124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번개 57">
              <a:extLst>
                <a:ext uri="{FF2B5EF4-FFF2-40B4-BE49-F238E27FC236}">
                  <a16:creationId xmlns:a16="http://schemas.microsoft.com/office/drawing/2014/main" xmlns="" id="{ACD16303-0B69-403D-9340-CF4268211CB7}"/>
                </a:ext>
              </a:extLst>
            </p:cNvPr>
            <p:cNvSpPr/>
            <p:nvPr/>
          </p:nvSpPr>
          <p:spPr>
            <a:xfrm rot="6234213">
              <a:off x="5136515" y="2366785"/>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번개 58">
              <a:extLst>
                <a:ext uri="{FF2B5EF4-FFF2-40B4-BE49-F238E27FC236}">
                  <a16:creationId xmlns:a16="http://schemas.microsoft.com/office/drawing/2014/main" xmlns="" id="{C09EE1B0-8A3E-43DB-9C8F-7382287EF034}"/>
                </a:ext>
              </a:extLst>
            </p:cNvPr>
            <p:cNvSpPr/>
            <p:nvPr/>
          </p:nvSpPr>
          <p:spPr>
            <a:xfrm rot="7730250">
              <a:off x="5163711" y="291072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0" name="번개 59">
              <a:extLst>
                <a:ext uri="{FF2B5EF4-FFF2-40B4-BE49-F238E27FC236}">
                  <a16:creationId xmlns:a16="http://schemas.microsoft.com/office/drawing/2014/main" xmlns="" id="{DCA5998A-D684-449B-9F4F-1839082A66C4}"/>
                </a:ext>
              </a:extLst>
            </p:cNvPr>
            <p:cNvSpPr/>
            <p:nvPr/>
          </p:nvSpPr>
          <p:spPr>
            <a:xfrm rot="9147376">
              <a:off x="4989484" y="3422566"/>
              <a:ext cx="348761" cy="73949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73" name="직사각형 72"/>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2" name="文字方塊 1">
            <a:extLst>
              <a:ext uri="{FF2B5EF4-FFF2-40B4-BE49-F238E27FC236}">
                <a16:creationId xmlns:a16="http://schemas.microsoft.com/office/drawing/2014/main" xmlns="" id="{5575B347-47F1-4467-8BD8-7422C113C364}"/>
              </a:ext>
            </a:extLst>
          </p:cNvPr>
          <p:cNvSpPr txBox="1"/>
          <p:nvPr/>
        </p:nvSpPr>
        <p:spPr>
          <a:xfrm>
            <a:off x="3966213" y="145166"/>
            <a:ext cx="4259573" cy="769441"/>
          </a:xfrm>
          <a:prstGeom prst="rect">
            <a:avLst/>
          </a:prstGeom>
          <a:noFill/>
        </p:spPr>
        <p:txBody>
          <a:bodyPr wrap="square" rtlCol="0">
            <a:spAutoFit/>
          </a:bodyPr>
          <a:lstStyle/>
          <a:p>
            <a:pPr algn="ctr"/>
            <a:r>
              <a:rPr lang="zh-TW" altLang="en-US" sz="4400" b="1" dirty="0">
                <a:solidFill>
                  <a:schemeClr val="bg1">
                    <a:lumMod val="95000"/>
                  </a:schemeClr>
                </a:solidFill>
                <a:latin typeface="微軟正黑體" panose="020B0604030504040204" pitchFamily="34" charset="-120"/>
                <a:ea typeface="微軟正黑體" panose="020B0604030504040204" pitchFamily="34" charset="-120"/>
              </a:rPr>
              <a:t>目錄</a:t>
            </a:r>
          </a:p>
        </p:txBody>
      </p:sp>
      <p:sp>
        <p:nvSpPr>
          <p:cNvPr id="39" name="圆角矩形 4">
            <a:extLst>
              <a:ext uri="{FF2B5EF4-FFF2-40B4-BE49-F238E27FC236}">
                <a16:creationId xmlns:a16="http://schemas.microsoft.com/office/drawing/2014/main" xmlns="" id="{44F86A34-5E85-46EB-8482-40E5D6DED287}"/>
              </a:ext>
            </a:extLst>
          </p:cNvPr>
          <p:cNvSpPr/>
          <p:nvPr/>
        </p:nvSpPr>
        <p:spPr>
          <a:xfrm>
            <a:off x="6685922" y="1644180"/>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1</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0" name="矩形 39">
            <a:extLst>
              <a:ext uri="{FF2B5EF4-FFF2-40B4-BE49-F238E27FC236}">
                <a16:creationId xmlns:a16="http://schemas.microsoft.com/office/drawing/2014/main" xmlns="" id="{25139F84-45C4-4488-BB0B-082AD80197FB}"/>
              </a:ext>
            </a:extLst>
          </p:cNvPr>
          <p:cNvSpPr/>
          <p:nvPr/>
        </p:nvSpPr>
        <p:spPr>
          <a:xfrm>
            <a:off x="8654325" y="1669376"/>
            <a:ext cx="800219"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緒論</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圆角矩形 6">
            <a:extLst>
              <a:ext uri="{FF2B5EF4-FFF2-40B4-BE49-F238E27FC236}">
                <a16:creationId xmlns:a16="http://schemas.microsoft.com/office/drawing/2014/main" xmlns="" id="{B4CEC302-06E1-4242-8BAB-5B4BB33606E4}"/>
              </a:ext>
            </a:extLst>
          </p:cNvPr>
          <p:cNvSpPr/>
          <p:nvPr/>
        </p:nvSpPr>
        <p:spPr>
          <a:xfrm>
            <a:off x="6684866" y="2507562"/>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2</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2" name="矩形 41">
            <a:extLst>
              <a:ext uri="{FF2B5EF4-FFF2-40B4-BE49-F238E27FC236}">
                <a16:creationId xmlns:a16="http://schemas.microsoft.com/office/drawing/2014/main" xmlns="" id="{7D060B73-092E-44E9-A225-C12645A4779C}"/>
              </a:ext>
            </a:extLst>
          </p:cNvPr>
          <p:cNvSpPr/>
          <p:nvPr/>
        </p:nvSpPr>
        <p:spPr>
          <a:xfrm>
            <a:off x="8412200" y="2525570"/>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文獻探討</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圆角矩形 8">
            <a:extLst>
              <a:ext uri="{FF2B5EF4-FFF2-40B4-BE49-F238E27FC236}">
                <a16:creationId xmlns:a16="http://schemas.microsoft.com/office/drawing/2014/main" xmlns="" id="{596D4677-E4B6-4043-BC5E-33AA875137D8}"/>
              </a:ext>
            </a:extLst>
          </p:cNvPr>
          <p:cNvSpPr/>
          <p:nvPr/>
        </p:nvSpPr>
        <p:spPr>
          <a:xfrm>
            <a:off x="6683809" y="3378613"/>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3</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4" name="矩形 43">
            <a:extLst>
              <a:ext uri="{FF2B5EF4-FFF2-40B4-BE49-F238E27FC236}">
                <a16:creationId xmlns:a16="http://schemas.microsoft.com/office/drawing/2014/main" xmlns="" id="{C416E27C-26D7-4F48-A154-B23FBCC0AD89}"/>
              </a:ext>
            </a:extLst>
          </p:cNvPr>
          <p:cNvSpPr/>
          <p:nvPr/>
        </p:nvSpPr>
        <p:spPr>
          <a:xfrm>
            <a:off x="8412200" y="3414664"/>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圆角矩形 10">
            <a:extLst>
              <a:ext uri="{FF2B5EF4-FFF2-40B4-BE49-F238E27FC236}">
                <a16:creationId xmlns:a16="http://schemas.microsoft.com/office/drawing/2014/main" xmlns="" id="{FE83B86F-FF89-46AA-8965-6172B1C62FB8}"/>
              </a:ext>
            </a:extLst>
          </p:cNvPr>
          <p:cNvSpPr/>
          <p:nvPr/>
        </p:nvSpPr>
        <p:spPr>
          <a:xfrm>
            <a:off x="6683809" y="4263584"/>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4</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6" name="矩形 45">
            <a:extLst>
              <a:ext uri="{FF2B5EF4-FFF2-40B4-BE49-F238E27FC236}">
                <a16:creationId xmlns:a16="http://schemas.microsoft.com/office/drawing/2014/main" xmlns="" id="{A3A69610-F8E3-493D-9333-3196BCBC4B4E}"/>
              </a:ext>
            </a:extLst>
          </p:cNvPr>
          <p:cNvSpPr/>
          <p:nvPr/>
        </p:nvSpPr>
        <p:spPr>
          <a:xfrm>
            <a:off x="8521948" y="4279594"/>
            <a:ext cx="1415772"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研究結果</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12">
            <a:extLst>
              <a:ext uri="{FF2B5EF4-FFF2-40B4-BE49-F238E27FC236}">
                <a16:creationId xmlns:a16="http://schemas.microsoft.com/office/drawing/2014/main" xmlns="" id="{8B9B8927-5FDC-41E8-960A-2C7D1589DE56}"/>
              </a:ext>
            </a:extLst>
          </p:cNvPr>
          <p:cNvSpPr/>
          <p:nvPr/>
        </p:nvSpPr>
        <p:spPr>
          <a:xfrm>
            <a:off x="6683809" y="5180119"/>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5</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67" name="矩形 66">
            <a:extLst>
              <a:ext uri="{FF2B5EF4-FFF2-40B4-BE49-F238E27FC236}">
                <a16:creationId xmlns:a16="http://schemas.microsoft.com/office/drawing/2014/main" xmlns="" id="{519948C3-DCD6-49D7-9CE2-2F0794300137}"/>
              </a:ext>
            </a:extLst>
          </p:cNvPr>
          <p:cNvSpPr/>
          <p:nvPr/>
        </p:nvSpPr>
        <p:spPr>
          <a:xfrm>
            <a:off x="8819050" y="5223279"/>
            <a:ext cx="800219"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結論</a:t>
            </a:r>
          </a:p>
        </p:txBody>
      </p:sp>
    </p:spTree>
    <p:extLst>
      <p:ext uri="{BB962C8B-B14F-4D97-AF65-F5344CB8AC3E}">
        <p14:creationId xmlns:p14="http://schemas.microsoft.com/office/powerpoint/2010/main" val="14680610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資料抓取</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13" name="矩形 12"/>
          <p:cNvSpPr/>
          <p:nvPr/>
        </p:nvSpPr>
        <p:spPr>
          <a:xfrm>
            <a:off x="1827733" y="2195955"/>
            <a:ext cx="6531587" cy="3000821"/>
          </a:xfrm>
          <a:prstGeom prst="rect">
            <a:avLst/>
          </a:prstGeom>
        </p:spPr>
        <p:txBody>
          <a:bodyPr wrap="square">
            <a:spAutoFit/>
          </a:bodyPr>
          <a:lstStyle/>
          <a:p>
            <a:pPr>
              <a:lnSpc>
                <a:spcPct val="150000"/>
              </a:lnSpc>
            </a:pPr>
            <a:r>
              <a:rPr lang="zh-TW" altLang="en-US" b="1" dirty="0">
                <a:latin typeface="微軟正黑體" panose="020B0604030504040204" pitchFamily="34" charset="-120"/>
                <a:ea typeface="微軟正黑體" panose="020B0604030504040204" pitchFamily="34" charset="-120"/>
              </a:rPr>
              <a:t>最後發現如果只搜“台中美食”共會爬取</a:t>
            </a:r>
            <a:r>
              <a:rPr lang="en-US" altLang="zh-TW" b="1" dirty="0">
                <a:latin typeface="微軟正黑體" panose="020B0604030504040204" pitchFamily="34" charset="-120"/>
                <a:ea typeface="微軟正黑體" panose="020B0604030504040204" pitchFamily="34" charset="-120"/>
              </a:rPr>
              <a:t>444</a:t>
            </a:r>
            <a:r>
              <a:rPr lang="zh-TW" altLang="en-US" b="1" dirty="0">
                <a:latin typeface="微軟正黑體" panose="020B0604030504040204" pitchFamily="34" charset="-120"/>
                <a:ea typeface="微軟正黑體" panose="020B0604030504040204" pitchFamily="34" charset="-120"/>
              </a:rPr>
              <a:t>家店家</a:t>
            </a:r>
            <a:r>
              <a:rPr lang="zh-TW" altLang="zh-TW" dirty="0"/>
              <a:t>，</a:t>
            </a:r>
            <a:r>
              <a:rPr lang="zh-TW" altLang="en-US" b="1" dirty="0">
                <a:latin typeface="微軟正黑體" panose="020B0604030504040204" pitchFamily="34" charset="-120"/>
                <a:ea typeface="微軟正黑體" panose="020B0604030504040204" pitchFamily="34" charset="-120"/>
              </a:rPr>
              <a:t>再加上篩選出星級</a:t>
            </a:r>
            <a:r>
              <a:rPr lang="en-US" altLang="zh-TW" b="1" dirty="0">
                <a:latin typeface="微軟正黑體" panose="020B0604030504040204" pitchFamily="34" charset="-120"/>
                <a:ea typeface="微軟正黑體" panose="020B0604030504040204" pitchFamily="34" charset="-120"/>
              </a:rPr>
              <a:t>4.0</a:t>
            </a:r>
            <a:r>
              <a:rPr lang="zh-TW" altLang="en-US" b="1" dirty="0">
                <a:latin typeface="微軟正黑體" panose="020B0604030504040204" pitchFamily="34" charset="-120"/>
                <a:ea typeface="微軟正黑體" panose="020B0604030504040204" pitchFamily="34" charset="-120"/>
              </a:rPr>
              <a:t>以上與評論數五百以上，剩餘店家數為</a:t>
            </a:r>
            <a:r>
              <a:rPr lang="en-US" altLang="zh-TW" b="1" dirty="0">
                <a:latin typeface="微軟正黑體" panose="020B0604030504040204" pitchFamily="34" charset="-120"/>
                <a:ea typeface="微軟正黑體" panose="020B0604030504040204" pitchFamily="34" charset="-120"/>
              </a:rPr>
              <a:t>255</a:t>
            </a:r>
            <a:r>
              <a:rPr lang="zh-TW" altLang="en-US" b="1" dirty="0">
                <a:latin typeface="微軟正黑體" panose="020B0604030504040204" pitchFamily="34" charset="-120"/>
                <a:ea typeface="微軟正黑體" panose="020B0604030504040204" pitchFamily="34" charset="-120"/>
              </a:rPr>
              <a:t>家</a:t>
            </a:r>
            <a:r>
              <a:rPr lang="zh-TW" altLang="zh-TW" dirty="0"/>
              <a:t>，</a:t>
            </a:r>
            <a:r>
              <a:rPr lang="zh-TW" altLang="en-US" b="1" dirty="0">
                <a:latin typeface="微軟正黑體" panose="020B0604030504040204" pitchFamily="34" charset="-120"/>
                <a:ea typeface="微軟正黑體" panose="020B0604030504040204" pitchFamily="34" charset="-120"/>
              </a:rPr>
              <a:t>資料數過少。所以</a:t>
            </a:r>
            <a:r>
              <a:rPr lang="zh-TW" altLang="zh-TW" dirty="0"/>
              <a:t>，</a:t>
            </a:r>
            <a:r>
              <a:rPr lang="zh-TW" altLang="en-US" b="1" dirty="0">
                <a:latin typeface="微軟正黑體" panose="020B0604030504040204" pitchFamily="34" charset="-120"/>
                <a:ea typeface="微軟正黑體" panose="020B0604030504040204" pitchFamily="34" charset="-120"/>
              </a:rPr>
              <a:t>本研究加上台中市各個行政區為搜尋關鍵字</a:t>
            </a:r>
            <a:r>
              <a:rPr lang="zh-TW" altLang="zh-TW" dirty="0"/>
              <a:t>，</a:t>
            </a:r>
            <a:r>
              <a:rPr lang="zh-TW" altLang="en-US" b="1" dirty="0">
                <a:latin typeface="微軟正黑體" panose="020B0604030504040204" pitchFamily="34" charset="-120"/>
                <a:ea typeface="微軟正黑體" panose="020B0604030504040204" pitchFamily="34" charset="-120"/>
              </a:rPr>
              <a:t>例如：台中西屯區美食、台中豐原區</a:t>
            </a:r>
            <a:r>
              <a:rPr lang="zh-TW" altLang="en-US" b="1" dirty="0">
                <a:latin typeface="微軟正黑體" panose="020B0604030504040204" pitchFamily="34" charset="-120"/>
                <a:ea typeface="微軟正黑體" panose="020B0604030504040204" pitchFamily="34" charset="-120"/>
              </a:rPr>
              <a:t>美食等等</a:t>
            </a:r>
            <a:r>
              <a:rPr lang="zh-TW" altLang="en-US" b="1" dirty="0">
                <a:latin typeface="微軟正黑體" panose="020B0604030504040204" pitchFamily="34" charset="-120"/>
                <a:ea typeface="微軟正黑體" panose="020B0604030504040204" pitchFamily="34" charset="-120"/>
              </a:rPr>
              <a:t>，但在搜尋結果中會出現店家的廣告</a:t>
            </a:r>
            <a:r>
              <a:rPr lang="zh-TW" altLang="zh-TW" dirty="0"/>
              <a:t>，</a:t>
            </a:r>
            <a:r>
              <a:rPr lang="zh-TW" altLang="en-US" b="1" dirty="0">
                <a:latin typeface="微軟正黑體" panose="020B0604030504040204" pitchFamily="34" charset="-120"/>
                <a:ea typeface="微軟正黑體" panose="020B0604030504040204" pitchFamily="34" charset="-120"/>
              </a:rPr>
              <a:t>而該廣告有時並非在該行政區內</a:t>
            </a:r>
            <a:r>
              <a:rPr lang="zh-TW" altLang="zh-TW" dirty="0"/>
              <a:t>，</a:t>
            </a:r>
            <a:r>
              <a:rPr lang="zh-TW" altLang="en-US" b="1" dirty="0">
                <a:latin typeface="微軟正黑體" panose="020B0604030504040204" pitchFamily="34" charset="-120"/>
                <a:ea typeface="微軟正黑體" panose="020B0604030504040204" pitchFamily="34" charset="-120"/>
              </a:rPr>
              <a:t>所以在程式的抓取與判斷上會再加上一個條件為抓取店家地址並比對該地址是否在欲搜尋的行政區內。</a:t>
            </a:r>
          </a:p>
        </p:txBody>
      </p:sp>
      <p:pic>
        <p:nvPicPr>
          <p:cNvPr id="14" name="圖片 13"/>
          <p:cNvPicPr/>
          <p:nvPr/>
        </p:nvPicPr>
        <p:blipFill>
          <a:blip r:embed="rId2">
            <a:extLst>
              <a:ext uri="{28A0092B-C50C-407E-A947-70E740481C1C}">
                <a14:useLocalDpi xmlns:a14="http://schemas.microsoft.com/office/drawing/2010/main" val="0"/>
              </a:ext>
            </a:extLst>
          </a:blip>
          <a:srcRect/>
          <a:stretch>
            <a:fillRect/>
          </a:stretch>
        </p:blipFill>
        <p:spPr bwMode="auto">
          <a:xfrm>
            <a:off x="8307999" y="1157288"/>
            <a:ext cx="3197815" cy="5530140"/>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2262636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網路爬蟲之程式開發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11" name="圖片 10"/>
          <p:cNvPicPr/>
          <p:nvPr/>
        </p:nvPicPr>
        <p:blipFill>
          <a:blip r:embed="rId2"/>
          <a:stretch>
            <a:fillRect/>
          </a:stretch>
        </p:blipFill>
        <p:spPr>
          <a:xfrm>
            <a:off x="2338602" y="4599667"/>
            <a:ext cx="8964711" cy="829583"/>
          </a:xfrm>
          <a:prstGeom prst="rect">
            <a:avLst/>
          </a:prstGeom>
        </p:spPr>
      </p:pic>
      <p:sp>
        <p:nvSpPr>
          <p:cNvPr id="14" name="矩形 13"/>
          <p:cNvSpPr/>
          <p:nvPr/>
        </p:nvSpPr>
        <p:spPr>
          <a:xfrm>
            <a:off x="2106077" y="2208184"/>
            <a:ext cx="9706719" cy="1754326"/>
          </a:xfrm>
          <a:prstGeom prst="rect">
            <a:avLst/>
          </a:prstGeom>
        </p:spPr>
        <p:txBody>
          <a:bodyPr wrap="square">
            <a:spAutoFit/>
          </a:bodyPr>
          <a:lstStyle/>
          <a:p>
            <a:pPr algn="just">
              <a:lnSpc>
                <a:spcPct val="150000"/>
              </a:lnSpc>
            </a:pPr>
            <a:r>
              <a:rPr lang="zh-TW" altLang="en-US" b="1" dirty="0" smtClean="0">
                <a:latin typeface="微軟正黑體" panose="020B0604030504040204" pitchFamily="34" charset="-120"/>
                <a:ea typeface="微軟正黑體" panose="020B0604030504040204" pitchFamily="34" charset="-120"/>
              </a:rPr>
              <a:t>在</a:t>
            </a:r>
            <a:r>
              <a:rPr lang="zh-TW" altLang="en-US" b="1" dirty="0">
                <a:latin typeface="微軟正黑體" panose="020B0604030504040204" pitchFamily="34" charset="-120"/>
                <a:ea typeface="微軟正黑體" panose="020B0604030504040204" pitchFamily="34" charset="-120"/>
              </a:rPr>
              <a:t>觀察中可以發</a:t>
            </a:r>
            <a:r>
              <a:rPr lang="en-US" altLang="zh-TW" b="1" dirty="0">
                <a:latin typeface="微軟正黑體" panose="020B0604030504040204" pitchFamily="34" charset="-120"/>
                <a:ea typeface="微軟正黑體" panose="020B0604030504040204" pitchFamily="34" charset="-120"/>
              </a:rPr>
              <a:t>Google Map</a:t>
            </a:r>
            <a:r>
              <a:rPr lang="zh-TW" altLang="en-US" b="1" dirty="0">
                <a:latin typeface="微軟正黑體" panose="020B0604030504040204" pitchFamily="34" charset="-120"/>
                <a:ea typeface="微軟正黑體" panose="020B0604030504040204" pitchFamily="34" charset="-120"/>
              </a:rPr>
              <a:t>有需多需要點擊按鈕與滑鼠往下滑動資料才會顯示的動作</a:t>
            </a:r>
            <a:r>
              <a:rPr lang="zh-TW" altLang="zh-TW" dirty="0"/>
              <a:t>，</a:t>
            </a:r>
            <a:r>
              <a:rPr lang="zh-TW" altLang="en-US" b="1" dirty="0">
                <a:latin typeface="微軟正黑體" panose="020B0604030504040204" pitchFamily="34" charset="-120"/>
                <a:ea typeface="微軟正黑體" panose="020B0604030504040204" pitchFamily="34" charset="-120"/>
              </a:rPr>
              <a:t>所以本研究採用</a:t>
            </a:r>
            <a:r>
              <a:rPr lang="en-US" altLang="zh-TW" b="1" dirty="0">
                <a:latin typeface="微軟正黑體" panose="020B0604030504040204" pitchFamily="34" charset="-120"/>
                <a:ea typeface="微軟正黑體" panose="020B0604030504040204" pitchFamily="34" charset="-120"/>
              </a:rPr>
              <a:t>selenium</a:t>
            </a:r>
            <a:r>
              <a:rPr lang="zh-TW" altLang="en-US" b="1" dirty="0">
                <a:latin typeface="微軟正黑體" panose="020B0604030504040204" pitchFamily="34" charset="-120"/>
                <a:ea typeface="微軟正黑體" panose="020B0604030504040204" pitchFamily="34" charset="-120"/>
              </a:rPr>
              <a:t>來爬取動態資料</a:t>
            </a:r>
            <a:r>
              <a:rPr lang="zh-TW" altLang="zh-TW" dirty="0"/>
              <a:t>，</a:t>
            </a:r>
            <a:r>
              <a:rPr lang="zh-TW" altLang="en-US" b="1" dirty="0">
                <a:latin typeface="微軟正黑體" panose="020B0604030504040204" pitchFamily="34" charset="-120"/>
                <a:ea typeface="微軟正黑體" panose="020B0604030504040204" pitchFamily="34" charset="-120"/>
              </a:rPr>
              <a:t>在輸入關鍵字後發現網址會記錄所輸入的關鍵字</a:t>
            </a:r>
            <a:r>
              <a:rPr lang="zh-TW" altLang="zh-TW" dirty="0"/>
              <a:t>，</a:t>
            </a:r>
            <a:r>
              <a:rPr lang="zh-TW" altLang="en-US" b="1" dirty="0">
                <a:latin typeface="微軟正黑體" panose="020B0604030504040204" pitchFamily="34" charset="-120"/>
                <a:ea typeface="微軟正黑體" panose="020B0604030504040204" pitchFamily="34" charset="-120"/>
              </a:rPr>
              <a:t>所以我們可以把台中各個行政區存進串列中</a:t>
            </a:r>
            <a:r>
              <a:rPr lang="zh-TW" altLang="zh-TW" dirty="0"/>
              <a:t>，</a:t>
            </a:r>
            <a:r>
              <a:rPr lang="zh-TW" altLang="en-US" b="1" dirty="0">
                <a:latin typeface="微軟正黑體" panose="020B0604030504040204" pitchFamily="34" charset="-120"/>
                <a:ea typeface="微軟正黑體" panose="020B0604030504040204" pitchFamily="34" charset="-120"/>
              </a:rPr>
              <a:t>在利用這個特性來自動化更改網址</a:t>
            </a:r>
            <a:r>
              <a:rPr lang="zh-TW" altLang="zh-TW" dirty="0"/>
              <a:t>，</a:t>
            </a:r>
            <a:r>
              <a:rPr lang="zh-TW" altLang="en-US" b="1" dirty="0">
                <a:latin typeface="微軟正黑體" panose="020B0604030504040204" pitchFamily="34" charset="-120"/>
                <a:ea typeface="微軟正黑體" panose="020B0604030504040204" pitchFamily="34" charset="-120"/>
              </a:rPr>
              <a:t>而不用每次都重新輸入關鍵字</a:t>
            </a:r>
            <a:r>
              <a:rPr lang="zh-TW" altLang="zh-TW" dirty="0"/>
              <a:t>，</a:t>
            </a:r>
            <a:r>
              <a:rPr lang="zh-TW" altLang="en-US" b="1" dirty="0">
                <a:latin typeface="微軟正黑體" panose="020B0604030504040204" pitchFamily="34" charset="-120"/>
                <a:ea typeface="微軟正黑體" panose="020B0604030504040204" pitchFamily="34" charset="-120"/>
              </a:rPr>
              <a:t>以減少爬蟲時間與錯誤率。</a:t>
            </a:r>
          </a:p>
        </p:txBody>
      </p:sp>
    </p:spTree>
    <p:extLst>
      <p:ext uri="{BB962C8B-B14F-4D97-AF65-F5344CB8AC3E}">
        <p14:creationId xmlns:p14="http://schemas.microsoft.com/office/powerpoint/2010/main" val="3341876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網路爬蟲之程式開發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13" name="圖片 12"/>
          <p:cNvPicPr/>
          <p:nvPr/>
        </p:nvPicPr>
        <p:blipFill>
          <a:blip r:embed="rId2"/>
          <a:stretch>
            <a:fillRect/>
          </a:stretch>
        </p:blipFill>
        <p:spPr>
          <a:xfrm>
            <a:off x="2460803" y="3429000"/>
            <a:ext cx="8978410" cy="2124076"/>
          </a:xfrm>
          <a:prstGeom prst="rect">
            <a:avLst/>
          </a:prstGeom>
          <a:ln>
            <a:solidFill>
              <a:schemeClr val="tx1">
                <a:lumMod val="50000"/>
                <a:lumOff val="50000"/>
              </a:schemeClr>
            </a:solidFill>
          </a:ln>
        </p:spPr>
      </p:pic>
      <p:sp>
        <p:nvSpPr>
          <p:cNvPr id="15" name="文字方塊 14">
            <a:extLst>
              <a:ext uri="{FF2B5EF4-FFF2-40B4-BE49-F238E27FC236}">
                <a16:creationId xmlns:a16="http://schemas.microsoft.com/office/drawing/2014/main" xmlns="" id="{389C091E-1D64-4A9A-A29E-E70C106FD167}"/>
              </a:ext>
            </a:extLst>
          </p:cNvPr>
          <p:cNvSpPr txBox="1"/>
          <p:nvPr/>
        </p:nvSpPr>
        <p:spPr>
          <a:xfrm>
            <a:off x="2372541" y="1486713"/>
            <a:ext cx="9154934" cy="1477328"/>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但發現網頁上所看到的並非能直接使用，因為網址的中文字是經過編碼的，所以如果直接使用是無法直接顯示於</a:t>
            </a: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上</a:t>
            </a:r>
            <a:r>
              <a:rPr lang="zh-TW" altLang="en-US" sz="2000" b="1" dirty="0" smtClean="0">
                <a:latin typeface="微軟正黑體" panose="020B0604030504040204" pitchFamily="34" charset="-120"/>
                <a:ea typeface="微軟正黑體" panose="020B0604030504040204" pitchFamily="34" charset="-120"/>
              </a:rPr>
              <a:t>，在</a:t>
            </a:r>
            <a:r>
              <a:rPr lang="zh-TW" altLang="en-US" sz="2000" b="1" dirty="0">
                <a:latin typeface="微軟正黑體" panose="020B0604030504040204" pitchFamily="34" charset="-120"/>
                <a:ea typeface="微軟正黑體" panose="020B0604030504040204" pitchFamily="34" charset="-120"/>
              </a:rPr>
              <a:t>程式撰寫時需要經過編碼轉換的過程，將中文字轉換成</a:t>
            </a:r>
            <a:r>
              <a:rPr lang="en-US" altLang="zh-TW" sz="2000" b="1" dirty="0">
                <a:latin typeface="微軟正黑體" panose="020B0604030504040204" pitchFamily="34" charset="-120"/>
                <a:ea typeface="微軟正黑體" panose="020B0604030504040204" pitchFamily="34" charset="-120"/>
              </a:rPr>
              <a:t>utf-8</a:t>
            </a:r>
            <a:r>
              <a:rPr lang="zh-TW" altLang="en-US" sz="2000" b="1" dirty="0">
                <a:latin typeface="微軟正黑體" panose="020B0604030504040204" pitchFamily="34" charset="-120"/>
                <a:ea typeface="微軟正黑體" panose="020B0604030504040204" pitchFamily="34" charset="-120"/>
              </a:rPr>
              <a:t>編碼，才可成功進入網頁。</a:t>
            </a:r>
          </a:p>
        </p:txBody>
      </p:sp>
    </p:spTree>
    <p:extLst>
      <p:ext uri="{BB962C8B-B14F-4D97-AF65-F5344CB8AC3E}">
        <p14:creationId xmlns:p14="http://schemas.microsoft.com/office/powerpoint/2010/main" val="493350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網路爬蟲之程式開發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14" name="圖片 13"/>
          <p:cNvPicPr/>
          <p:nvPr/>
        </p:nvPicPr>
        <p:blipFill>
          <a:blip r:embed="rId2">
            <a:extLst>
              <a:ext uri="{28A0092B-C50C-407E-A947-70E740481C1C}">
                <a14:useLocalDpi xmlns:a14="http://schemas.microsoft.com/office/drawing/2010/main" val="0"/>
              </a:ext>
            </a:extLst>
          </a:blip>
          <a:srcRect/>
          <a:stretch>
            <a:fillRect/>
          </a:stretch>
        </p:blipFill>
        <p:spPr bwMode="auto">
          <a:xfrm>
            <a:off x="3737422" y="2843670"/>
            <a:ext cx="6568821" cy="3699408"/>
          </a:xfrm>
          <a:prstGeom prst="rect">
            <a:avLst/>
          </a:prstGeom>
          <a:noFill/>
          <a:ln>
            <a:noFill/>
          </a:ln>
        </p:spPr>
      </p:pic>
      <p:sp>
        <p:nvSpPr>
          <p:cNvPr id="11" name="文字方塊 10">
            <a:extLst>
              <a:ext uri="{FF2B5EF4-FFF2-40B4-BE49-F238E27FC236}">
                <a16:creationId xmlns:a16="http://schemas.microsoft.com/office/drawing/2014/main" xmlns="" id="{389C091E-1D64-4A9A-A29E-E70C106FD167}"/>
              </a:ext>
            </a:extLst>
          </p:cNvPr>
          <p:cNvSpPr txBox="1"/>
          <p:nvPr/>
        </p:nvSpPr>
        <p:spPr>
          <a:xfrm>
            <a:off x="2450405" y="1165771"/>
            <a:ext cx="9034653" cy="1477328"/>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在</a:t>
            </a: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找出搜尋結果後須要抓取每家店的資料</a:t>
            </a:r>
            <a:r>
              <a:rPr lang="zh-TW" altLang="zh-TW" sz="2000" dirty="0"/>
              <a:t>，</a:t>
            </a:r>
            <a:r>
              <a:rPr lang="zh-TW" altLang="en-US" sz="2000" b="1" dirty="0">
                <a:latin typeface="微軟正黑體" panose="020B0604030504040204" pitchFamily="34" charset="-120"/>
                <a:ea typeface="微軟正黑體" panose="020B0604030504040204" pitchFamily="34" charset="-120"/>
              </a:rPr>
              <a:t>但會發現需要透過滑鼠滾輪向下滾動後才可獲取全部資料</a:t>
            </a:r>
            <a:r>
              <a:rPr lang="zh-TW" altLang="zh-TW" sz="2000" dirty="0"/>
              <a:t>，</a:t>
            </a:r>
            <a:r>
              <a:rPr lang="zh-TW" altLang="en-US" sz="2000" b="1" dirty="0">
                <a:latin typeface="微軟正黑體" panose="020B0604030504040204" pitchFamily="34" charset="-120"/>
                <a:ea typeface="微軟正黑體" panose="020B0604030504040204" pitchFamily="34" charset="-120"/>
              </a:rPr>
              <a:t>此技術在網頁稱為瀑布式布局</a:t>
            </a:r>
            <a:r>
              <a:rPr lang="zh-TW" altLang="zh-TW" sz="2000" dirty="0"/>
              <a:t>，</a:t>
            </a:r>
            <a:r>
              <a:rPr lang="zh-TW" altLang="en-US" sz="2000" b="1" dirty="0">
                <a:latin typeface="微軟正黑體" panose="020B0604030504040204" pitchFamily="34" charset="-120"/>
                <a:ea typeface="微軟正黑體" panose="020B0604030504040204" pitchFamily="34" charset="-120"/>
              </a:rPr>
              <a:t>其代表為：</a:t>
            </a:r>
            <a:r>
              <a:rPr lang="en-US" altLang="zh-TW" sz="2000" b="1" dirty="0" err="1">
                <a:latin typeface="微軟正黑體" panose="020B0604030504040204" pitchFamily="34" charset="-120"/>
                <a:ea typeface="微軟正黑體" panose="020B0604030504040204" pitchFamily="34" charset="-120"/>
              </a:rPr>
              <a:t>facebook</a:t>
            </a:r>
            <a:r>
              <a:rPr lang="zh-TW" altLang="en-US" sz="2000" b="1" dirty="0">
                <a:latin typeface="微軟正黑體" panose="020B0604030504040204" pitchFamily="34" charset="-120"/>
                <a:ea typeface="微軟正黑體" panose="020B0604030504040204" pitchFamily="34" charset="-120"/>
              </a:rPr>
              <a:t>、</a:t>
            </a: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、微博等等。</a:t>
            </a:r>
          </a:p>
        </p:txBody>
      </p:sp>
    </p:spTree>
    <p:extLst>
      <p:ext uri="{BB962C8B-B14F-4D97-AF65-F5344CB8AC3E}">
        <p14:creationId xmlns:p14="http://schemas.microsoft.com/office/powerpoint/2010/main" val="3796313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網路爬蟲之程式開發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10" name="圖片 9"/>
          <p:cNvPicPr/>
          <p:nvPr/>
        </p:nvPicPr>
        <p:blipFill>
          <a:blip r:embed="rId2"/>
          <a:stretch>
            <a:fillRect/>
          </a:stretch>
        </p:blipFill>
        <p:spPr>
          <a:xfrm>
            <a:off x="3322721" y="2712396"/>
            <a:ext cx="6834688" cy="3778649"/>
          </a:xfrm>
          <a:prstGeom prst="rect">
            <a:avLst/>
          </a:prstGeom>
        </p:spPr>
      </p:pic>
      <p:sp>
        <p:nvSpPr>
          <p:cNvPr id="12" name="文字方塊 11">
            <a:extLst>
              <a:ext uri="{FF2B5EF4-FFF2-40B4-BE49-F238E27FC236}">
                <a16:creationId xmlns:a16="http://schemas.microsoft.com/office/drawing/2014/main" xmlns="" id="{389C091E-1D64-4A9A-A29E-E70C106FD167}"/>
              </a:ext>
            </a:extLst>
          </p:cNvPr>
          <p:cNvSpPr txBox="1"/>
          <p:nvPr/>
        </p:nvSpPr>
        <p:spPr>
          <a:xfrm>
            <a:off x="2428506" y="1100134"/>
            <a:ext cx="9078450" cy="1477328"/>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本研究需要爬取的資料有：店家名稱、星級、評論數量、</a:t>
            </a: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內之店家網址、評論摘要、地址、美食圖片，本研究透過</a:t>
            </a:r>
            <a:r>
              <a:rPr lang="en-US" altLang="zh-TW" sz="2000" b="1" dirty="0">
                <a:latin typeface="微軟正黑體" panose="020B0604030504040204" pitchFamily="34" charset="-120"/>
                <a:ea typeface="微軟正黑體" panose="020B0604030504040204" pitchFamily="34" charset="-120"/>
              </a:rPr>
              <a:t>chrome</a:t>
            </a:r>
            <a:r>
              <a:rPr lang="zh-TW" altLang="en-US" sz="2000" b="1" dirty="0">
                <a:latin typeface="微軟正黑體" panose="020B0604030504040204" pitchFamily="34" charset="-120"/>
                <a:ea typeface="微軟正黑體" panose="020B0604030504040204" pitchFamily="34" charset="-120"/>
              </a:rPr>
              <a:t>檢查查看網頁之</a:t>
            </a:r>
            <a:r>
              <a:rPr lang="en-US" altLang="zh-TW" sz="2000" b="1" dirty="0">
                <a:latin typeface="微軟正黑體" panose="020B0604030504040204" pitchFamily="34" charset="-120"/>
                <a:ea typeface="微軟正黑體" panose="020B0604030504040204" pitchFamily="34" charset="-120"/>
              </a:rPr>
              <a:t>html</a:t>
            </a:r>
            <a:r>
              <a:rPr lang="zh-TW" altLang="en-US" sz="2000" b="1" dirty="0">
                <a:latin typeface="微軟正黑體" panose="020B0604030504040204" pitchFamily="34" charset="-120"/>
                <a:ea typeface="微軟正黑體" panose="020B0604030504040204" pitchFamily="34" charset="-120"/>
              </a:rPr>
              <a:t>原始碼</a:t>
            </a:r>
            <a:r>
              <a:rPr lang="zh-TW" altLang="zh-TW" sz="2000" dirty="0"/>
              <a:t>，</a:t>
            </a:r>
            <a:r>
              <a:rPr lang="zh-TW" altLang="en-US" sz="2000" b="1" dirty="0">
                <a:latin typeface="微軟正黑體" panose="020B0604030504040204" pitchFamily="34" charset="-120"/>
                <a:ea typeface="微軟正黑體" panose="020B0604030504040204" pitchFamily="34" charset="-120"/>
              </a:rPr>
              <a:t>進而尋找我們的目標之</a:t>
            </a:r>
            <a:r>
              <a:rPr lang="en-US" altLang="zh-TW" sz="2000" b="1" dirty="0">
                <a:latin typeface="微軟正黑體" panose="020B0604030504040204" pitchFamily="34" charset="-120"/>
                <a:ea typeface="微軟正黑體" panose="020B0604030504040204" pitchFamily="34" charset="-120"/>
              </a:rPr>
              <a:t>html</a:t>
            </a:r>
            <a:r>
              <a:rPr lang="zh-TW" altLang="en-US" sz="2000" b="1" dirty="0">
                <a:latin typeface="微軟正黑體" panose="020B0604030504040204" pitchFamily="34" charset="-120"/>
                <a:ea typeface="微軟正黑體" panose="020B0604030504040204" pitchFamily="34" charset="-120"/>
              </a:rPr>
              <a:t>原始碼與位置。</a:t>
            </a:r>
          </a:p>
        </p:txBody>
      </p:sp>
    </p:spTree>
    <p:extLst>
      <p:ext uri="{BB962C8B-B14F-4D97-AF65-F5344CB8AC3E}">
        <p14:creationId xmlns:p14="http://schemas.microsoft.com/office/powerpoint/2010/main" val="1516926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網路爬蟲之程式開發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9" name="圖片 8"/>
          <p:cNvPicPr/>
          <p:nvPr/>
        </p:nvPicPr>
        <p:blipFill>
          <a:blip r:embed="rId2"/>
          <a:stretch>
            <a:fillRect/>
          </a:stretch>
        </p:blipFill>
        <p:spPr>
          <a:xfrm>
            <a:off x="2209135" y="4094772"/>
            <a:ext cx="4839335" cy="2324100"/>
          </a:xfrm>
          <a:prstGeom prst="rect">
            <a:avLst/>
          </a:prstGeom>
        </p:spPr>
      </p:pic>
      <p:graphicFrame>
        <p:nvGraphicFramePr>
          <p:cNvPr id="3" name="表格 3">
            <a:extLst>
              <a:ext uri="{FF2B5EF4-FFF2-40B4-BE49-F238E27FC236}">
                <a16:creationId xmlns:a16="http://schemas.microsoft.com/office/drawing/2014/main" xmlns="" id="{7706FDAD-49BC-1143-AC15-289056F3FD18}"/>
              </a:ext>
            </a:extLst>
          </p:cNvPr>
          <p:cNvGraphicFramePr>
            <a:graphicFrameLocks noGrp="1"/>
          </p:cNvGraphicFramePr>
          <p:nvPr>
            <p:extLst>
              <p:ext uri="{D42A27DB-BD31-4B8C-83A1-F6EECF244321}">
                <p14:modId xmlns:p14="http://schemas.microsoft.com/office/powerpoint/2010/main" val="1559460287"/>
              </p:ext>
            </p:extLst>
          </p:nvPr>
        </p:nvGraphicFramePr>
        <p:xfrm>
          <a:off x="2122666" y="3514728"/>
          <a:ext cx="8892254" cy="3074195"/>
        </p:xfrm>
        <a:graphic>
          <a:graphicData uri="http://schemas.openxmlformats.org/drawingml/2006/table">
            <a:tbl>
              <a:tblPr firstRow="1" bandRow="1">
                <a:tableStyleId>{5C22544A-7EE6-4342-B048-85BDC9FD1C3A}</a:tableStyleId>
              </a:tblPr>
              <a:tblGrid>
                <a:gridCol w="4980856">
                  <a:extLst>
                    <a:ext uri="{9D8B030D-6E8A-4147-A177-3AD203B41FA5}">
                      <a16:colId xmlns:a16="http://schemas.microsoft.com/office/drawing/2014/main" xmlns="" val="2240053438"/>
                    </a:ext>
                  </a:extLst>
                </a:gridCol>
                <a:gridCol w="3911398">
                  <a:extLst>
                    <a:ext uri="{9D8B030D-6E8A-4147-A177-3AD203B41FA5}">
                      <a16:colId xmlns:a16="http://schemas.microsoft.com/office/drawing/2014/main" xmlns="" val="556891712"/>
                    </a:ext>
                  </a:extLst>
                </a:gridCol>
              </a:tblGrid>
              <a:tr h="4693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bg2">
                              <a:lumMod val="25000"/>
                            </a:schemeClr>
                          </a:solidFill>
                          <a:latin typeface="微軟正黑體" panose="020B0604030504040204" pitchFamily="34" charset="-120"/>
                          <a:ea typeface="微軟正黑體" panose="020B0604030504040204" pitchFamily="34" charset="-120"/>
                        </a:rPr>
                        <a:t>店家名稱與連結圖</a:t>
                      </a:r>
                      <a:endParaRPr lang="zh-TW" altLang="en-US"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bg2">
                              <a:lumMod val="25000"/>
                            </a:schemeClr>
                          </a:solidFill>
                          <a:latin typeface="微軟正黑體" panose="020B0604030504040204" pitchFamily="34" charset="-120"/>
                          <a:ea typeface="微軟正黑體" panose="020B0604030504040204" pitchFamily="34" charset="-120"/>
                        </a:rPr>
                        <a:t>星級數與評論數量圖</a:t>
                      </a:r>
                      <a:endParaRPr lang="zh-TW" altLang="en-US"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038877585"/>
                  </a:ext>
                </a:extLst>
              </a:tr>
              <a:tr h="260483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103614449"/>
                  </a:ext>
                </a:extLst>
              </a:tr>
            </a:tbl>
          </a:graphicData>
        </a:graphic>
      </p:graphicFrame>
      <p:pic>
        <p:nvPicPr>
          <p:cNvPr id="11" name="圖片 10"/>
          <p:cNvPicPr/>
          <p:nvPr/>
        </p:nvPicPr>
        <p:blipFill>
          <a:blip r:embed="rId3"/>
          <a:stretch>
            <a:fillRect/>
          </a:stretch>
        </p:blipFill>
        <p:spPr>
          <a:xfrm>
            <a:off x="7355295" y="4680559"/>
            <a:ext cx="3352800" cy="1152525"/>
          </a:xfrm>
          <a:prstGeom prst="rect">
            <a:avLst/>
          </a:prstGeom>
        </p:spPr>
      </p:pic>
      <p:sp>
        <p:nvSpPr>
          <p:cNvPr id="14" name="文字方塊 13">
            <a:extLst>
              <a:ext uri="{FF2B5EF4-FFF2-40B4-BE49-F238E27FC236}">
                <a16:creationId xmlns:a16="http://schemas.microsoft.com/office/drawing/2014/main" xmlns="" id="{389C091E-1D64-4A9A-A29E-E70C106FD167}"/>
              </a:ext>
            </a:extLst>
          </p:cNvPr>
          <p:cNvSpPr txBox="1"/>
          <p:nvPr/>
        </p:nvSpPr>
        <p:spPr>
          <a:xfrm>
            <a:off x="2053596" y="1217133"/>
            <a:ext cx="9759200" cy="1938992"/>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本研究中發現在其</a:t>
            </a:r>
            <a:r>
              <a:rPr lang="en-US" altLang="zh-TW" sz="2000" b="1" dirty="0" err="1">
                <a:latin typeface="微軟正黑體" panose="020B0604030504040204" pitchFamily="34" charset="-120"/>
                <a:ea typeface="微軟正黑體" panose="020B0604030504040204" pitchFamily="34" charset="-120"/>
              </a:rPr>
              <a:t>class_name</a:t>
            </a:r>
            <a:r>
              <a:rPr lang="en-US" altLang="zh-TW" sz="2000" b="1" dirty="0">
                <a:latin typeface="微軟正黑體" panose="020B0604030504040204" pitchFamily="34" charset="-120"/>
                <a:ea typeface="微軟正黑體" panose="020B0604030504040204" pitchFamily="34" charset="-120"/>
              </a:rPr>
              <a:t>: </a:t>
            </a:r>
            <a:r>
              <a:rPr lang="en-US" altLang="zh-TW" sz="2000" b="1" dirty="0" err="1">
                <a:latin typeface="微軟正黑體" panose="020B0604030504040204" pitchFamily="34" charset="-120"/>
                <a:ea typeface="微軟正黑體" panose="020B0604030504040204" pitchFamily="34" charset="-120"/>
              </a:rPr>
              <a:t>hfpxzc</a:t>
            </a:r>
            <a:r>
              <a:rPr lang="zh-TW" altLang="en-US" sz="2000" b="1" dirty="0">
                <a:latin typeface="微軟正黑體" panose="020B0604030504040204" pitchFamily="34" charset="-120"/>
                <a:ea typeface="微軟正黑體" panose="020B0604030504040204" pitchFamily="34" charset="-120"/>
              </a:rPr>
              <a:t>下可以找到其店家名稱與連結</a:t>
            </a:r>
            <a:r>
              <a:rPr lang="zh-TW" altLang="zh-TW" sz="2000" dirty="0"/>
              <a:t>，</a:t>
            </a:r>
            <a:r>
              <a:rPr lang="zh-TW" altLang="en-US" sz="2000" b="1" dirty="0">
                <a:latin typeface="微軟正黑體" panose="020B0604030504040204" pitchFamily="34" charset="-120"/>
                <a:ea typeface="微軟正黑體" panose="020B0604030504040204" pitchFamily="34" charset="-120"/>
              </a:rPr>
              <a:t>在</a:t>
            </a:r>
            <a:r>
              <a:rPr lang="en-US" altLang="zh-TW" sz="2000" b="1" dirty="0" err="1">
                <a:latin typeface="微軟正黑體" panose="020B0604030504040204" pitchFamily="34" charset="-120"/>
                <a:ea typeface="微軟正黑體" panose="020B0604030504040204" pitchFamily="34" charset="-120"/>
              </a:rPr>
              <a:t>class_name</a:t>
            </a:r>
            <a:r>
              <a:rPr lang="en-US" altLang="zh-TW" sz="2000" b="1" dirty="0">
                <a:latin typeface="微軟正黑體" panose="020B0604030504040204" pitchFamily="34" charset="-120"/>
                <a:ea typeface="微軟正黑體" panose="020B0604030504040204" pitchFamily="34" charset="-120"/>
              </a:rPr>
              <a:t>: ZkP5Je</a:t>
            </a:r>
            <a:r>
              <a:rPr lang="zh-TW" altLang="en-US" sz="2000" b="1" dirty="0">
                <a:latin typeface="微軟正黑體" panose="020B0604030504040204" pitchFamily="34" charset="-120"/>
                <a:ea typeface="微軟正黑體" panose="020B0604030504040204" pitchFamily="34" charset="-120"/>
              </a:rPr>
              <a:t>下可以找到其星級數與評論數量</a:t>
            </a:r>
            <a:r>
              <a:rPr lang="zh-TW" altLang="zh-TW" sz="2000" dirty="0"/>
              <a:t>，</a:t>
            </a:r>
            <a:r>
              <a:rPr lang="zh-TW" altLang="en-US" sz="2000" b="1" dirty="0">
                <a:latin typeface="微軟正黑體" panose="020B0604030504040204" pitchFamily="34" charset="-120"/>
                <a:ea typeface="微軟正黑體" panose="020B0604030504040204" pitchFamily="34" charset="-120"/>
              </a:rPr>
              <a:t>但在抓到星級資料時會一併連評論數量一起抓取到</a:t>
            </a:r>
            <a:r>
              <a:rPr lang="zh-TW" altLang="zh-TW" sz="2000" dirty="0"/>
              <a:t>，</a:t>
            </a:r>
            <a:r>
              <a:rPr lang="zh-TW" altLang="en-US" sz="2000" b="1" dirty="0">
                <a:latin typeface="微軟正黑體" panose="020B0604030504040204" pitchFamily="34" charset="-120"/>
                <a:ea typeface="微軟正黑體" panose="020B0604030504040204" pitchFamily="34" charset="-120"/>
              </a:rPr>
              <a:t>所以需要進行資料分割和清洗的動作</a:t>
            </a:r>
            <a:r>
              <a:rPr lang="zh-TW" altLang="zh-TW" sz="2000" dirty="0"/>
              <a:t>，</a:t>
            </a:r>
            <a:r>
              <a:rPr lang="zh-TW" altLang="en-US" sz="2000" b="1" dirty="0">
                <a:latin typeface="微軟正黑體" panose="020B0604030504040204" pitchFamily="34" charset="-120"/>
                <a:ea typeface="微軟正黑體" panose="020B0604030504040204" pitchFamily="34" charset="-120"/>
              </a:rPr>
              <a:t>首先利用中間的空格進行資料切割</a:t>
            </a:r>
            <a:r>
              <a:rPr lang="zh-TW" altLang="zh-TW" sz="2000" dirty="0"/>
              <a:t>，</a:t>
            </a:r>
            <a:r>
              <a:rPr lang="zh-TW" altLang="en-US" sz="2000" b="1" dirty="0">
                <a:latin typeface="微軟正黑體" panose="020B0604030504040204" pitchFamily="34" charset="-120"/>
                <a:ea typeface="微軟正黑體" panose="020B0604030504040204" pitchFamily="34" charset="-120"/>
              </a:rPr>
              <a:t>切割成［</a:t>
            </a:r>
            <a:r>
              <a:rPr lang="en-US" altLang="zh-TW" sz="2000" b="1" dirty="0">
                <a:latin typeface="微軟正黑體" panose="020B0604030504040204" pitchFamily="34" charset="-120"/>
                <a:ea typeface="微軟正黑體" panose="020B0604030504040204" pitchFamily="34" charset="-120"/>
              </a:rPr>
              <a:t>4.3</a:t>
            </a:r>
            <a:r>
              <a:rPr lang="zh-TW" altLang="en-US" sz="2000" b="1" dirty="0">
                <a:latin typeface="微軟正黑體" panose="020B0604030504040204" pitchFamily="34" charset="-120"/>
                <a:ea typeface="微軟正黑體" panose="020B0604030504040204" pitchFamily="34" charset="-120"/>
              </a:rPr>
              <a:t>星級］、［</a:t>
            </a:r>
            <a:r>
              <a:rPr lang="en-US" altLang="zh-TW" sz="2000" b="1" dirty="0">
                <a:latin typeface="微軟正黑體" panose="020B0604030504040204" pitchFamily="34" charset="-120"/>
                <a:ea typeface="微軟正黑體" panose="020B0604030504040204" pitchFamily="34" charset="-120"/>
              </a:rPr>
              <a:t>1,798</a:t>
            </a:r>
            <a:r>
              <a:rPr lang="zh-TW" altLang="en-US" sz="2000" b="1" dirty="0">
                <a:latin typeface="微軟正黑體" panose="020B0604030504040204" pitchFamily="34" charset="-120"/>
                <a:ea typeface="微軟正黑體" panose="020B0604030504040204" pitchFamily="34" charset="-120"/>
              </a:rPr>
              <a:t>則評論］ ，最後在把“星級＂與“則評論＂刪除。</a:t>
            </a:r>
          </a:p>
        </p:txBody>
      </p:sp>
    </p:spTree>
    <p:extLst>
      <p:ext uri="{BB962C8B-B14F-4D97-AF65-F5344CB8AC3E}">
        <p14:creationId xmlns:p14="http://schemas.microsoft.com/office/powerpoint/2010/main" val="16811627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網路爬蟲之程式開發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graphicFrame>
        <p:nvGraphicFramePr>
          <p:cNvPr id="9" name="Table 1993"/>
          <p:cNvGraphicFramePr/>
          <p:nvPr>
            <p:extLst>
              <p:ext uri="{D42A27DB-BD31-4B8C-83A1-F6EECF244321}">
                <p14:modId xmlns:p14="http://schemas.microsoft.com/office/powerpoint/2010/main" val="913684409"/>
              </p:ext>
            </p:extLst>
          </p:nvPr>
        </p:nvGraphicFramePr>
        <p:xfrm>
          <a:off x="8470710" y="2143147"/>
          <a:ext cx="2440177" cy="3588319"/>
        </p:xfrm>
        <a:graphic>
          <a:graphicData uri="http://schemas.openxmlformats.org/drawingml/2006/table">
            <a:tbl>
              <a:tblPr firstRow="1" firstCol="1" lastRow="1" bandRow="1"/>
              <a:tblGrid>
                <a:gridCol w="2440177">
                  <a:extLst>
                    <a:ext uri="{9D8B030D-6E8A-4147-A177-3AD203B41FA5}">
                      <a16:colId xmlns:a16="http://schemas.microsoft.com/office/drawing/2014/main" xmlns="" val="20000"/>
                    </a:ext>
                  </a:extLst>
                </a:gridCol>
              </a:tblGrid>
              <a:tr h="512617">
                <a:tc>
                  <a:txBody>
                    <a:bodyPr/>
                    <a:lstStyle/>
                    <a:p>
                      <a:pPr algn="ctr">
                        <a:lnSpc>
                          <a:spcPct val="150000"/>
                        </a:lnSpc>
                        <a:spcAft>
                          <a:spcPts val="0"/>
                        </a:spcAft>
                      </a:pPr>
                      <a:r>
                        <a:rPr lang="zh-TW" altLang="en-US" sz="1600" b="1" kern="100" dirty="0">
                          <a:effectLst/>
                          <a:latin typeface="微軟正黑體" panose="020B0604030504040204" pitchFamily="34" charset="-120"/>
                          <a:ea typeface="微軟正黑體" panose="020B0604030504040204" pitchFamily="34" charset="-120"/>
                        </a:rPr>
                        <a:t>不符合主題之關鍵字</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512617">
                <a:tc>
                  <a:txBody>
                    <a:bodyPr/>
                    <a:lstStyle/>
                    <a:p>
                      <a:pPr algn="ctr">
                        <a:lnSpc>
                          <a:spcPct val="150000"/>
                        </a:lnSpc>
                        <a:spcAft>
                          <a:spcPts val="0"/>
                        </a:spcAft>
                      </a:pPr>
                      <a:r>
                        <a:rPr lang="zh-TW" altLang="en-US" sz="1600" kern="100" dirty="0">
                          <a:effectLst/>
                          <a:latin typeface="微軟正黑體" panose="020B0604030504040204" pitchFamily="34" charset="-120"/>
                          <a:ea typeface="微軟正黑體" panose="020B0604030504040204" pitchFamily="34" charset="-120"/>
                        </a:rPr>
                        <a:t>公園</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512617">
                <a:tc>
                  <a:txBody>
                    <a:bodyPr/>
                    <a:lstStyle/>
                    <a:p>
                      <a:pPr algn="ctr">
                        <a:lnSpc>
                          <a:spcPct val="150000"/>
                        </a:lnSpc>
                        <a:spcAft>
                          <a:spcPts val="0"/>
                        </a:spcAft>
                      </a:pPr>
                      <a:r>
                        <a:rPr lang="zh-TW" altLang="en-US" sz="1600" kern="100" dirty="0">
                          <a:effectLst/>
                          <a:latin typeface="微軟正黑體" panose="020B0604030504040204" pitchFamily="34" charset="-120"/>
                          <a:ea typeface="微軟正黑體" panose="020B0604030504040204" pitchFamily="34" charset="-120"/>
                        </a:rPr>
                        <a:t>車站</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12617">
                <a:tc>
                  <a:txBody>
                    <a:bodyPr/>
                    <a:lstStyle/>
                    <a:p>
                      <a:pPr algn="ctr">
                        <a:lnSpc>
                          <a:spcPct val="150000"/>
                        </a:lnSpc>
                        <a:spcAft>
                          <a:spcPts val="0"/>
                        </a:spcAft>
                      </a:pPr>
                      <a:r>
                        <a:rPr lang="zh-TW" altLang="en-US" sz="1600" kern="100" dirty="0">
                          <a:solidFill>
                            <a:schemeClr val="tx1"/>
                          </a:solidFill>
                          <a:effectLst/>
                          <a:latin typeface="微軟正黑體" panose="020B0604030504040204" pitchFamily="34" charset="-120"/>
                          <a:ea typeface="微軟正黑體" panose="020B0604030504040204" pitchFamily="34" charset="-120"/>
                          <a:cs typeface="+mn-cs"/>
                        </a:rPr>
                        <a:t>后豐鐵馬道</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512617">
                <a:tc>
                  <a:txBody>
                    <a:bodyPr/>
                    <a:lstStyle/>
                    <a:p>
                      <a:pPr algn="ctr">
                        <a:lnSpc>
                          <a:spcPct val="150000"/>
                        </a:lnSpc>
                        <a:spcAft>
                          <a:spcPts val="0"/>
                        </a:spcAft>
                      </a:pPr>
                      <a:r>
                        <a:rPr lang="zh-TW" altLang="en-US" sz="1600" kern="100" dirty="0">
                          <a:effectLst/>
                          <a:latin typeface="微軟正黑體" panose="020B0604030504040204" pitchFamily="34" charset="-120"/>
                          <a:ea typeface="微軟正黑體" panose="020B0604030504040204" pitchFamily="34" charset="-120"/>
                        </a:rPr>
                        <a:t>大甲鎮瀾宮</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12617">
                <a:tc>
                  <a:txBody>
                    <a:bodyPr/>
                    <a:lstStyle/>
                    <a:p>
                      <a:pPr algn="ctr">
                        <a:lnSpc>
                          <a:spcPct val="150000"/>
                        </a:lnSpc>
                        <a:spcAft>
                          <a:spcPts val="0"/>
                        </a:spcAft>
                      </a:pPr>
                      <a:r>
                        <a:rPr lang="zh-TW" altLang="en-US" sz="1600" kern="100" dirty="0">
                          <a:solidFill>
                            <a:schemeClr val="tx1"/>
                          </a:solidFill>
                          <a:effectLst/>
                          <a:latin typeface="微軟正黑體" panose="020B0604030504040204" pitchFamily="34" charset="-120"/>
                          <a:ea typeface="微軟正黑體" panose="020B0604030504040204" pitchFamily="34" charset="-120"/>
                          <a:cs typeface="+mn-cs"/>
                        </a:rPr>
                        <a:t>大甲鐵砧山</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r h="512617">
                <a:tc>
                  <a:txBody>
                    <a:bodyPr/>
                    <a:lstStyle/>
                    <a:p>
                      <a:pPr algn="ctr">
                        <a:lnSpc>
                          <a:spcPct val="150000"/>
                        </a:lnSpc>
                        <a:spcAft>
                          <a:spcPts val="0"/>
                        </a:spcAft>
                      </a:pPr>
                      <a:r>
                        <a:rPr lang="zh-TW" altLang="en-US" sz="1600" kern="100" dirty="0">
                          <a:solidFill>
                            <a:schemeClr val="tx1"/>
                          </a:solidFill>
                          <a:effectLst/>
                          <a:latin typeface="微軟正黑體" panose="020B0604030504040204" pitchFamily="34" charset="-120"/>
                          <a:ea typeface="微軟正黑體" panose="020B0604030504040204" pitchFamily="34" charset="-120"/>
                          <a:cs typeface="+mn-cs"/>
                        </a:rPr>
                        <a:t>大肚藍色公路</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6"/>
                  </a:ext>
                </a:extLst>
              </a:tr>
            </a:tbl>
          </a:graphicData>
        </a:graphic>
      </p:graphicFrame>
      <p:sp>
        <p:nvSpPr>
          <p:cNvPr id="12" name="文字方塊 11">
            <a:extLst>
              <a:ext uri="{FF2B5EF4-FFF2-40B4-BE49-F238E27FC236}">
                <a16:creationId xmlns:a16="http://schemas.microsoft.com/office/drawing/2014/main" xmlns="" id="{389C091E-1D64-4A9A-A29E-E70C106FD167}"/>
              </a:ext>
            </a:extLst>
          </p:cNvPr>
          <p:cNvSpPr txBox="1"/>
          <p:nvPr/>
        </p:nvSpPr>
        <p:spPr>
          <a:xfrm>
            <a:off x="2010756" y="2854586"/>
            <a:ext cx="6192659" cy="1884362"/>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在抓取完這些店家資料進行資料篩選</a:t>
            </a:r>
            <a:r>
              <a:rPr lang="zh-TW" altLang="zh-TW" sz="2000" dirty="0"/>
              <a:t>，</a:t>
            </a:r>
            <a:r>
              <a:rPr lang="zh-TW" altLang="en-US" sz="2000" b="1" dirty="0">
                <a:latin typeface="微軟正黑體" panose="020B0604030504040204" pitchFamily="34" charset="-120"/>
                <a:ea typeface="微軟正黑體" panose="020B0604030504040204" pitchFamily="34" charset="-120"/>
              </a:rPr>
              <a:t>篩選原則為評論數大於五百和星級大於</a:t>
            </a:r>
            <a:r>
              <a:rPr lang="en-US" altLang="zh-TW" sz="2000" b="1" dirty="0">
                <a:latin typeface="微軟正黑體" panose="020B0604030504040204" pitchFamily="34" charset="-120"/>
                <a:ea typeface="微軟正黑體" panose="020B0604030504040204" pitchFamily="34" charset="-120"/>
              </a:rPr>
              <a:t>4.0</a:t>
            </a:r>
            <a:r>
              <a:rPr lang="zh-TW" altLang="en-US" sz="2000" b="1" dirty="0">
                <a:latin typeface="微軟正黑體" panose="020B0604030504040204" pitchFamily="34" charset="-120"/>
                <a:ea typeface="微軟正黑體" panose="020B0604030504040204" pitchFamily="34" charset="-120"/>
              </a:rPr>
              <a:t>以上，還需要篩選出不符合主題之資訊</a:t>
            </a:r>
            <a:r>
              <a:rPr lang="zh-TW" altLang="zh-TW" sz="2000" dirty="0"/>
              <a:t>，</a:t>
            </a:r>
            <a:r>
              <a:rPr lang="zh-TW" altLang="en-US" sz="2000" b="1" dirty="0">
                <a:latin typeface="微軟正黑體" panose="020B0604030504040204" pitchFamily="34" charset="-120"/>
                <a:ea typeface="微軟正黑體" panose="020B0604030504040204" pitchFamily="34" charset="-120"/>
              </a:rPr>
              <a:t>在抓取完這些資料後需要進入每個店家的</a:t>
            </a: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網頁</a:t>
            </a:r>
            <a:r>
              <a:rPr lang="zh-TW" altLang="zh-TW" sz="2000" dirty="0"/>
              <a:t>，</a:t>
            </a:r>
            <a:r>
              <a:rPr lang="zh-TW" altLang="en-US" sz="2000" b="1" dirty="0">
                <a:latin typeface="微軟正黑體" panose="020B0604030504040204" pitchFamily="34" charset="-120"/>
                <a:ea typeface="微軟正黑體" panose="020B0604030504040204" pitchFamily="34" charset="-120"/>
              </a:rPr>
              <a:t>抓取地址與評論摘要。</a:t>
            </a:r>
          </a:p>
        </p:txBody>
      </p:sp>
    </p:spTree>
    <p:extLst>
      <p:ext uri="{BB962C8B-B14F-4D97-AF65-F5344CB8AC3E}">
        <p14:creationId xmlns:p14="http://schemas.microsoft.com/office/powerpoint/2010/main" val="1209306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網路爬蟲之程式開發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9" name="圖片 8"/>
          <p:cNvPicPr/>
          <p:nvPr/>
        </p:nvPicPr>
        <p:blipFill rotWithShape="1">
          <a:blip r:embed="rId2"/>
          <a:srcRect b="15126"/>
          <a:stretch/>
        </p:blipFill>
        <p:spPr bwMode="auto">
          <a:xfrm>
            <a:off x="2122666" y="3937307"/>
            <a:ext cx="4901702" cy="1129707"/>
          </a:xfrm>
          <a:prstGeom prst="rect">
            <a:avLst/>
          </a:prstGeom>
          <a:ln>
            <a:noFill/>
          </a:ln>
          <a:extLst>
            <a:ext uri="{53640926-AAD7-44D8-BBD7-CCE9431645EC}">
              <a14:shadowObscured xmlns:a14="http://schemas.microsoft.com/office/drawing/2010/main"/>
            </a:ext>
          </a:extLst>
        </p:spPr>
      </p:pic>
      <p:pic>
        <p:nvPicPr>
          <p:cNvPr id="11" name="圖片 10"/>
          <p:cNvPicPr/>
          <p:nvPr/>
        </p:nvPicPr>
        <p:blipFill rotWithShape="1">
          <a:blip r:embed="rId3"/>
          <a:srcRect l="29617"/>
          <a:stretch/>
        </p:blipFill>
        <p:spPr bwMode="auto">
          <a:xfrm>
            <a:off x="7240234" y="2938358"/>
            <a:ext cx="4486093" cy="2831699"/>
          </a:xfrm>
          <a:prstGeom prst="rect">
            <a:avLst/>
          </a:prstGeom>
          <a:ln>
            <a:noFill/>
          </a:ln>
          <a:extLst>
            <a:ext uri="{53640926-AAD7-44D8-BBD7-CCE9431645EC}">
              <a14:shadowObscured xmlns:a14="http://schemas.microsoft.com/office/drawing/2010/main"/>
            </a:ext>
          </a:extLst>
        </p:spPr>
      </p:pic>
      <p:sp>
        <p:nvSpPr>
          <p:cNvPr id="12" name="文字方塊 11">
            <a:extLst>
              <a:ext uri="{FF2B5EF4-FFF2-40B4-BE49-F238E27FC236}">
                <a16:creationId xmlns:a16="http://schemas.microsoft.com/office/drawing/2014/main" xmlns="" id="{389C091E-1D64-4A9A-A29E-E70C106FD167}"/>
              </a:ext>
            </a:extLst>
          </p:cNvPr>
          <p:cNvSpPr txBox="1"/>
          <p:nvPr/>
        </p:nvSpPr>
        <p:spPr>
          <a:xfrm>
            <a:off x="2071884" y="1087943"/>
            <a:ext cx="9791694" cy="1938992"/>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在使用</a:t>
            </a:r>
            <a:r>
              <a:rPr lang="en-US" altLang="zh-TW" sz="2000" b="1" dirty="0">
                <a:latin typeface="微軟正黑體" panose="020B0604030504040204" pitchFamily="34" charset="-120"/>
                <a:ea typeface="微軟正黑體" panose="020B0604030504040204" pitchFamily="34" charset="-120"/>
              </a:rPr>
              <a:t>chrome</a:t>
            </a:r>
            <a:r>
              <a:rPr lang="zh-TW" altLang="en-US" sz="2000" b="1" dirty="0">
                <a:latin typeface="微軟正黑體" panose="020B0604030504040204" pitchFamily="34" charset="-120"/>
                <a:ea typeface="微軟正黑體" panose="020B0604030504040204" pitchFamily="34" charset="-120"/>
              </a:rPr>
              <a:t>瀏覽器之檢視網頁原始碼查看網頁之</a:t>
            </a:r>
            <a:r>
              <a:rPr lang="en-US" altLang="zh-TW" sz="2000" b="1" dirty="0">
                <a:latin typeface="微軟正黑體" panose="020B0604030504040204" pitchFamily="34" charset="-120"/>
                <a:ea typeface="微軟正黑體" panose="020B0604030504040204" pitchFamily="34" charset="-120"/>
              </a:rPr>
              <a:t>html</a:t>
            </a:r>
            <a:r>
              <a:rPr lang="zh-TW" altLang="en-US" sz="2000" b="1" dirty="0">
                <a:latin typeface="微軟正黑體" panose="020B0604030504040204" pitchFamily="34" charset="-120"/>
                <a:ea typeface="微軟正黑體" panose="020B0604030504040204" pitchFamily="34" charset="-120"/>
              </a:rPr>
              <a:t>原始碼後</a:t>
            </a:r>
            <a:r>
              <a:rPr lang="zh-TW" altLang="zh-TW" sz="2000" dirty="0"/>
              <a:t>，</a:t>
            </a:r>
            <a:r>
              <a:rPr lang="zh-TW" altLang="en-US" sz="2000" b="1" dirty="0">
                <a:latin typeface="微軟正黑體" panose="020B0604030504040204" pitchFamily="34" charset="-120"/>
                <a:ea typeface="微軟正黑體" panose="020B0604030504040204" pitchFamily="34" charset="-120"/>
              </a:rPr>
              <a:t>發現在</a:t>
            </a:r>
            <a:r>
              <a:rPr lang="en-US" altLang="zh-TW" sz="2000" b="1" dirty="0" err="1">
                <a:latin typeface="微軟正黑體" panose="020B0604030504040204" pitchFamily="34" charset="-120"/>
                <a:ea typeface="微軟正黑體" panose="020B0604030504040204" pitchFamily="34" charset="-120"/>
              </a:rPr>
              <a:t>class_name</a:t>
            </a:r>
            <a:r>
              <a:rPr lang="en-US" altLang="zh-TW" sz="2000" b="1" dirty="0">
                <a:latin typeface="微軟正黑體" panose="020B0604030504040204" pitchFamily="34" charset="-120"/>
                <a:ea typeface="微軟正黑體" panose="020B0604030504040204" pitchFamily="34" charset="-120"/>
              </a:rPr>
              <a:t>: Io6YTe </a:t>
            </a:r>
            <a:r>
              <a:rPr lang="en-US" altLang="zh-TW" sz="2000" b="1" dirty="0" err="1">
                <a:latin typeface="微軟正黑體" panose="020B0604030504040204" pitchFamily="34" charset="-120"/>
                <a:ea typeface="微軟正黑體" panose="020B0604030504040204" pitchFamily="34" charset="-120"/>
              </a:rPr>
              <a:t>fontBodyMedium</a:t>
            </a:r>
            <a:r>
              <a:rPr lang="zh-TW" altLang="en-US" sz="2000" b="1" dirty="0">
                <a:latin typeface="微軟正黑體" panose="020B0604030504040204" pitchFamily="34" charset="-120"/>
                <a:ea typeface="微軟正黑體" panose="020B0604030504040204" pitchFamily="34" charset="-120"/>
              </a:rPr>
              <a:t>下可以找到地址</a:t>
            </a:r>
            <a:r>
              <a:rPr lang="zh-TW" altLang="zh-TW" sz="2000" dirty="0"/>
              <a:t>，</a:t>
            </a:r>
            <a:r>
              <a:rPr lang="zh-TW" altLang="en-US" sz="2000" b="1" dirty="0">
                <a:latin typeface="微軟正黑體" panose="020B0604030504040204" pitchFamily="34" charset="-120"/>
                <a:ea typeface="微軟正黑體" panose="020B0604030504040204" pitchFamily="34" charset="-120"/>
              </a:rPr>
              <a:t>發現在</a:t>
            </a:r>
            <a:r>
              <a:rPr lang="en-US" altLang="zh-TW" sz="2000" b="1" dirty="0" err="1">
                <a:latin typeface="微軟正黑體" panose="020B0604030504040204" pitchFamily="34" charset="-120"/>
                <a:ea typeface="微軟正黑體" panose="020B0604030504040204" pitchFamily="34" charset="-120"/>
              </a:rPr>
              <a:t>class_name</a:t>
            </a:r>
            <a:r>
              <a:rPr lang="en-US" altLang="zh-TW" sz="2000" b="1" dirty="0">
                <a:latin typeface="微軟正黑體" panose="020B0604030504040204" pitchFamily="34" charset="-120"/>
                <a:ea typeface="微軟正黑體" panose="020B0604030504040204" pitchFamily="34" charset="-120"/>
              </a:rPr>
              <a:t>: OXD3gb</a:t>
            </a:r>
            <a:r>
              <a:rPr lang="zh-TW" altLang="en-US" sz="2000" b="1" dirty="0">
                <a:latin typeface="微軟正黑體" panose="020B0604030504040204" pitchFamily="34" charset="-120"/>
                <a:ea typeface="微軟正黑體" panose="020B0604030504040204" pitchFamily="34" charset="-120"/>
              </a:rPr>
              <a:t>下可以找到評論摘要</a:t>
            </a:r>
            <a:r>
              <a:rPr lang="zh-TW" altLang="zh-TW" sz="2000" dirty="0"/>
              <a:t>，</a:t>
            </a:r>
            <a:r>
              <a:rPr lang="zh-TW" altLang="en-US" sz="2000" b="1" dirty="0">
                <a:latin typeface="微軟正黑體" panose="020B0604030504040204" pitchFamily="34" charset="-120"/>
                <a:ea typeface="微軟正黑體" panose="020B0604030504040204" pitchFamily="34" charset="-120"/>
              </a:rPr>
              <a:t>最後在使用</a:t>
            </a:r>
            <a:r>
              <a:rPr lang="en-US" altLang="zh-TW" sz="2000" b="1" dirty="0" err="1">
                <a:latin typeface="微軟正黑體" panose="020B0604030504040204" pitchFamily="34" charset="-120"/>
                <a:ea typeface="微軟正黑體" panose="020B0604030504040204" pitchFamily="34" charset="-120"/>
              </a:rPr>
              <a:t>BeautifulSoup</a:t>
            </a:r>
            <a:r>
              <a:rPr lang="zh-TW" altLang="en-US" sz="2000" b="1" dirty="0">
                <a:latin typeface="微軟正黑體" panose="020B0604030504040204" pitchFamily="34" charset="-120"/>
                <a:ea typeface="微軟正黑體" panose="020B0604030504040204" pitchFamily="34" charset="-120"/>
              </a:rPr>
              <a:t>進行抓網頁的解析與抓取資料。</a:t>
            </a:r>
          </a:p>
        </p:txBody>
      </p:sp>
    </p:spTree>
    <p:extLst>
      <p:ext uri="{BB962C8B-B14F-4D97-AF65-F5344CB8AC3E}">
        <p14:creationId xmlns:p14="http://schemas.microsoft.com/office/powerpoint/2010/main" val="6280398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網路爬蟲之程式開發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9" name="圖片 8"/>
          <p:cNvPicPr/>
          <p:nvPr/>
        </p:nvPicPr>
        <p:blipFill>
          <a:blip r:embed="rId2"/>
          <a:stretch>
            <a:fillRect/>
          </a:stretch>
        </p:blipFill>
        <p:spPr>
          <a:xfrm>
            <a:off x="2122666" y="3796767"/>
            <a:ext cx="4010025" cy="1962150"/>
          </a:xfrm>
          <a:prstGeom prst="rect">
            <a:avLst/>
          </a:prstGeom>
        </p:spPr>
      </p:pic>
      <p:pic>
        <p:nvPicPr>
          <p:cNvPr id="11" name="圖片 10"/>
          <p:cNvPicPr/>
          <p:nvPr/>
        </p:nvPicPr>
        <p:blipFill>
          <a:blip r:embed="rId3"/>
          <a:stretch>
            <a:fillRect/>
          </a:stretch>
        </p:blipFill>
        <p:spPr>
          <a:xfrm>
            <a:off x="6665183" y="3429000"/>
            <a:ext cx="4629785" cy="2409825"/>
          </a:xfrm>
          <a:prstGeom prst="rect">
            <a:avLst/>
          </a:prstGeom>
        </p:spPr>
      </p:pic>
      <p:sp>
        <p:nvSpPr>
          <p:cNvPr id="12" name="文字方塊 11">
            <a:extLst>
              <a:ext uri="{FF2B5EF4-FFF2-40B4-BE49-F238E27FC236}">
                <a16:creationId xmlns:a16="http://schemas.microsoft.com/office/drawing/2014/main" xmlns="" id="{389C091E-1D64-4A9A-A29E-E70C106FD167}"/>
              </a:ext>
            </a:extLst>
          </p:cNvPr>
          <p:cNvSpPr txBox="1"/>
          <p:nvPr/>
        </p:nvSpPr>
        <p:spPr>
          <a:xfrm>
            <a:off x="1931261" y="1204479"/>
            <a:ext cx="9791694" cy="1938992"/>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在本研究中抓取美食圖片的部分</a:t>
            </a:r>
            <a:r>
              <a:rPr lang="zh-TW" altLang="zh-TW" sz="2000" dirty="0"/>
              <a:t>，</a:t>
            </a:r>
            <a:r>
              <a:rPr lang="zh-TW" altLang="en-US" sz="2000" b="1" dirty="0">
                <a:latin typeface="微軟正黑體" panose="020B0604030504040204" pitchFamily="34" charset="-120"/>
                <a:ea typeface="微軟正黑體" panose="020B0604030504040204" pitchFamily="34" charset="-120"/>
              </a:rPr>
              <a:t>是採用</a:t>
            </a: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店家網頁內的相片分類裡面的餐飲的圖片</a:t>
            </a:r>
            <a:r>
              <a:rPr lang="zh-TW" altLang="zh-TW" sz="2000" dirty="0"/>
              <a:t>，</a:t>
            </a:r>
            <a:r>
              <a:rPr lang="zh-TW" altLang="en-US" sz="2000" b="1" dirty="0">
                <a:latin typeface="微軟正黑體" panose="020B0604030504040204" pitchFamily="34" charset="-120"/>
                <a:ea typeface="微軟正黑體" panose="020B0604030504040204" pitchFamily="34" charset="-120"/>
              </a:rPr>
              <a:t>在網頁上需要點擊該按鈕才可前往每張圖片的頁面</a:t>
            </a:r>
            <a:r>
              <a:rPr lang="zh-TW" altLang="zh-TW" sz="2000" dirty="0"/>
              <a:t>，</a:t>
            </a:r>
            <a:r>
              <a:rPr lang="zh-TW" altLang="en-US" sz="2000" b="1" dirty="0">
                <a:latin typeface="微軟正黑體" panose="020B0604030504040204" pitchFamily="34" charset="-120"/>
                <a:ea typeface="微軟正黑體" panose="020B0604030504040204" pitchFamily="34" charset="-120"/>
              </a:rPr>
              <a:t>所以首先本研究透過</a:t>
            </a:r>
            <a:r>
              <a:rPr lang="en-US" altLang="zh-TW" sz="2000" b="1" dirty="0" err="1">
                <a:latin typeface="微軟正黑體" panose="020B0604030504040204" pitchFamily="34" charset="-120"/>
                <a:ea typeface="微軟正黑體" panose="020B0604030504040204" pitchFamily="34" charset="-120"/>
              </a:rPr>
              <a:t>xpath</a:t>
            </a:r>
            <a:r>
              <a:rPr lang="zh-TW" altLang="en-US" sz="2000" b="1" dirty="0">
                <a:latin typeface="微軟正黑體" panose="020B0604030504040204" pitchFamily="34" charset="-120"/>
                <a:ea typeface="微軟正黑體" panose="020B0604030504040204" pitchFamily="34" charset="-120"/>
              </a:rPr>
              <a:t>來定位該按鈕的位置</a:t>
            </a:r>
            <a:r>
              <a:rPr lang="zh-TW" altLang="zh-TW" sz="2000" dirty="0"/>
              <a:t>，</a:t>
            </a:r>
            <a:r>
              <a:rPr lang="zh-TW" altLang="en-US" sz="2000" b="1" dirty="0">
                <a:latin typeface="微軟正黑體" panose="020B0604030504040204" pitchFamily="34" charset="-120"/>
                <a:ea typeface="微軟正黑體" panose="020B0604030504040204" pitchFamily="34" charset="-120"/>
              </a:rPr>
              <a:t>可以透過</a:t>
            </a:r>
            <a:r>
              <a:rPr lang="en-US" altLang="zh-TW" sz="2000" b="1" dirty="0">
                <a:latin typeface="微軟正黑體" panose="020B0604030504040204" pitchFamily="34" charset="-120"/>
                <a:ea typeface="微軟正黑體" panose="020B0604030504040204" pitchFamily="34" charset="-120"/>
              </a:rPr>
              <a:t>aria-</a:t>
            </a:r>
            <a:r>
              <a:rPr lang="en-US" altLang="zh-TW" sz="2000" b="1" dirty="0" err="1">
                <a:latin typeface="微軟正黑體" panose="020B0604030504040204" pitchFamily="34" charset="-120"/>
                <a:ea typeface="微軟正黑體" panose="020B0604030504040204" pitchFamily="34" charset="-120"/>
              </a:rPr>
              <a:t>labelx</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餐飲</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來選取我們所需要的按鈕位置</a:t>
            </a:r>
            <a:r>
              <a:rPr lang="zh-TW" altLang="zh-TW" sz="2000" dirty="0"/>
              <a:t>，</a:t>
            </a:r>
            <a:r>
              <a:rPr lang="zh-TW" altLang="en-US" sz="2000" b="1" dirty="0">
                <a:latin typeface="微軟正黑體" panose="020B0604030504040204" pitchFamily="34" charset="-120"/>
                <a:ea typeface="微軟正黑體" panose="020B0604030504040204" pitchFamily="34" charset="-120"/>
              </a:rPr>
              <a:t>在透過</a:t>
            </a:r>
            <a:r>
              <a:rPr lang="en-US" altLang="zh-TW" sz="2000" b="1" dirty="0">
                <a:latin typeface="微軟正黑體" panose="020B0604030504040204" pitchFamily="34" charset="-120"/>
                <a:ea typeface="微軟正黑體" panose="020B0604030504040204" pitchFamily="34" charset="-120"/>
              </a:rPr>
              <a:t>selenium</a:t>
            </a:r>
            <a:r>
              <a:rPr lang="zh-TW" altLang="en-US" sz="2000" b="1" dirty="0">
                <a:latin typeface="微軟正黑體" panose="020B0604030504040204" pitchFamily="34" charset="-120"/>
                <a:ea typeface="微軟正黑體" panose="020B0604030504040204" pitchFamily="34" charset="-120"/>
              </a:rPr>
              <a:t>的</a:t>
            </a:r>
            <a:r>
              <a:rPr lang="en-US" altLang="zh-TW" sz="2000" b="1" dirty="0">
                <a:latin typeface="微軟正黑體" panose="020B0604030504040204" pitchFamily="34" charset="-120"/>
                <a:ea typeface="微軟正黑體" panose="020B0604030504040204" pitchFamily="34" charset="-120"/>
              </a:rPr>
              <a:t>click</a:t>
            </a:r>
            <a:r>
              <a:rPr lang="zh-TW" altLang="en-US" sz="2000" b="1" dirty="0">
                <a:latin typeface="微軟正黑體" panose="020B0604030504040204" pitchFamily="34" charset="-120"/>
                <a:ea typeface="微軟正黑體" panose="020B0604030504040204" pitchFamily="34" charset="-120"/>
              </a:rPr>
              <a:t>做網頁上點擊的動作。</a:t>
            </a:r>
          </a:p>
        </p:txBody>
      </p:sp>
    </p:spTree>
    <p:extLst>
      <p:ext uri="{BB962C8B-B14F-4D97-AF65-F5344CB8AC3E}">
        <p14:creationId xmlns:p14="http://schemas.microsoft.com/office/powerpoint/2010/main" val="841448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網路爬蟲之程式開發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10" name="圖片 9"/>
          <p:cNvPicPr/>
          <p:nvPr/>
        </p:nvPicPr>
        <p:blipFill>
          <a:blip r:embed="rId2"/>
          <a:stretch>
            <a:fillRect/>
          </a:stretch>
        </p:blipFill>
        <p:spPr>
          <a:xfrm>
            <a:off x="1977201" y="3429000"/>
            <a:ext cx="5679607" cy="2743200"/>
          </a:xfrm>
          <a:prstGeom prst="rect">
            <a:avLst/>
          </a:prstGeom>
        </p:spPr>
      </p:pic>
      <p:pic>
        <p:nvPicPr>
          <p:cNvPr id="12" name="圖片 11"/>
          <p:cNvPicPr/>
          <p:nvPr/>
        </p:nvPicPr>
        <p:blipFill>
          <a:blip r:embed="rId3"/>
          <a:stretch>
            <a:fillRect/>
          </a:stretch>
        </p:blipFill>
        <p:spPr>
          <a:xfrm>
            <a:off x="7764610" y="4246796"/>
            <a:ext cx="4246707" cy="782404"/>
          </a:xfrm>
          <a:prstGeom prst="rect">
            <a:avLst/>
          </a:prstGeom>
        </p:spPr>
      </p:pic>
      <p:sp>
        <p:nvSpPr>
          <p:cNvPr id="13" name="文字方塊 12">
            <a:extLst>
              <a:ext uri="{FF2B5EF4-FFF2-40B4-BE49-F238E27FC236}">
                <a16:creationId xmlns:a16="http://schemas.microsoft.com/office/drawing/2014/main" xmlns="" id="{389C091E-1D64-4A9A-A29E-E70C106FD167}"/>
              </a:ext>
            </a:extLst>
          </p:cNvPr>
          <p:cNvSpPr txBox="1"/>
          <p:nvPr/>
        </p:nvSpPr>
        <p:spPr>
          <a:xfrm>
            <a:off x="1977201" y="1227604"/>
            <a:ext cx="9791694" cy="1938992"/>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在進入各店家美食圖片的頁面後</a:t>
            </a:r>
            <a:r>
              <a:rPr lang="zh-TW" altLang="zh-TW" sz="2000" dirty="0"/>
              <a:t>，</a:t>
            </a:r>
            <a:r>
              <a:rPr lang="zh-TW" altLang="en-US" sz="2000" b="1" dirty="0">
                <a:latin typeface="微軟正黑體" panose="020B0604030504040204" pitchFamily="34" charset="-120"/>
                <a:ea typeface="微軟正黑體" panose="020B0604030504040204" pitchFamily="34" charset="-120"/>
              </a:rPr>
              <a:t>發現也是需要透過滑鼠往下滾動才可以顯示出更多資料</a:t>
            </a:r>
            <a:r>
              <a:rPr lang="zh-TW" altLang="zh-TW" sz="2000" dirty="0"/>
              <a:t>，</a:t>
            </a:r>
            <a:r>
              <a:rPr lang="zh-TW" altLang="en-US" sz="2000" b="1" dirty="0">
                <a:latin typeface="微軟正黑體" panose="020B0604030504040204" pitchFamily="34" charset="-120"/>
                <a:ea typeface="微軟正黑體" panose="020B0604030504040204" pitchFamily="34" charset="-120"/>
              </a:rPr>
              <a:t>所以本研究透過</a:t>
            </a:r>
            <a:r>
              <a:rPr lang="en-US" altLang="zh-TW" sz="2000" b="1" dirty="0" err="1">
                <a:latin typeface="微軟正黑體" panose="020B0604030504040204" pitchFamily="34" charset="-120"/>
                <a:ea typeface="微軟正黑體" panose="020B0604030504040204" pitchFamily="34" charset="-120"/>
              </a:rPr>
              <a:t>pgup</a:t>
            </a:r>
            <a:r>
              <a:rPr lang="zh-TW" altLang="en-US" sz="2000" b="1" dirty="0">
                <a:latin typeface="微軟正黑體" panose="020B0604030504040204" pitchFamily="34" charset="-120"/>
                <a:ea typeface="微軟正黑體" panose="020B0604030504040204" pitchFamily="34" charset="-120"/>
              </a:rPr>
              <a:t>的方法來使網頁向下移動</a:t>
            </a:r>
            <a:r>
              <a:rPr lang="zh-TW" altLang="zh-TW" sz="2000" dirty="0"/>
              <a:t>，</a:t>
            </a:r>
            <a:r>
              <a:rPr lang="zh-TW" altLang="en-US" sz="2000" b="1" dirty="0">
                <a:latin typeface="微軟正黑體" panose="020B0604030504040204" pitchFamily="34" charset="-120"/>
                <a:ea typeface="微軟正黑體" panose="020B0604030504040204" pitchFamily="34" charset="-120"/>
              </a:rPr>
              <a:t>已達成獲取更多資料的結果</a:t>
            </a:r>
            <a:r>
              <a:rPr lang="zh-TW" altLang="zh-TW" sz="2000" dirty="0"/>
              <a:t>，</a:t>
            </a:r>
            <a:r>
              <a:rPr lang="zh-TW" altLang="en-US" sz="2000" b="1" dirty="0">
                <a:latin typeface="微軟正黑體" panose="020B0604030504040204" pitchFamily="34" charset="-120"/>
                <a:ea typeface="微軟正黑體" panose="020B0604030504040204" pitchFamily="34" charset="-120"/>
              </a:rPr>
              <a:t>在察看網頁</a:t>
            </a:r>
            <a:r>
              <a:rPr lang="en-US" altLang="zh-TW" sz="2000" b="1" dirty="0">
                <a:latin typeface="微軟正黑體" panose="020B0604030504040204" pitchFamily="34" charset="-120"/>
                <a:ea typeface="微軟正黑體" panose="020B0604030504040204" pitchFamily="34" charset="-120"/>
              </a:rPr>
              <a:t>html</a:t>
            </a:r>
            <a:r>
              <a:rPr lang="zh-TW" altLang="en-US" sz="2000" b="1" dirty="0">
                <a:latin typeface="微軟正黑體" panose="020B0604030504040204" pitchFamily="34" charset="-120"/>
                <a:ea typeface="微軟正黑體" panose="020B0604030504040204" pitchFamily="34" charset="-120"/>
              </a:rPr>
              <a:t>原始碼後發現</a:t>
            </a:r>
            <a:r>
              <a:rPr lang="zh-TW" altLang="zh-TW" sz="2000" dirty="0"/>
              <a:t>，</a:t>
            </a:r>
            <a:r>
              <a:rPr lang="zh-TW" altLang="en-US" sz="2000" b="1" dirty="0">
                <a:latin typeface="微軟正黑體" panose="020B0604030504040204" pitchFamily="34" charset="-120"/>
                <a:ea typeface="微軟正黑體" panose="020B0604030504040204" pitchFamily="34" charset="-120"/>
              </a:rPr>
              <a:t>每張圖片後面都有一個對應</a:t>
            </a:r>
            <a:r>
              <a:rPr lang="en-US" altLang="zh-TW" sz="2000" b="1" dirty="0" err="1">
                <a:latin typeface="微軟正黑體" panose="020B0604030504040204" pitchFamily="34" charset="-120"/>
                <a:ea typeface="微軟正黑體" panose="020B0604030504040204" pitchFamily="34" charset="-120"/>
              </a:rPr>
              <a:t>url</a:t>
            </a:r>
            <a:r>
              <a:rPr lang="zh-TW" altLang="en-US" sz="2000" b="1" dirty="0">
                <a:latin typeface="微軟正黑體" panose="020B0604030504040204" pitchFamily="34" charset="-120"/>
                <a:ea typeface="微軟正黑體" panose="020B0604030504040204" pitchFamily="34" charset="-120"/>
              </a:rPr>
              <a:t>網址</a:t>
            </a:r>
            <a:r>
              <a:rPr lang="zh-TW" altLang="zh-TW" sz="2000" dirty="0"/>
              <a:t>，</a:t>
            </a:r>
            <a:r>
              <a:rPr lang="zh-TW" altLang="en-US" sz="2000" b="1" dirty="0">
                <a:latin typeface="微軟正黑體" panose="020B0604030504040204" pitchFamily="34" charset="-120"/>
                <a:ea typeface="微軟正黑體" panose="020B0604030504040204" pitchFamily="34" charset="-120"/>
              </a:rPr>
              <a:t>其需要透過資料切割與清洗才可得到網址。</a:t>
            </a:r>
          </a:p>
        </p:txBody>
      </p:sp>
    </p:spTree>
    <p:extLst>
      <p:ext uri="{BB962C8B-B14F-4D97-AF65-F5344CB8AC3E}">
        <p14:creationId xmlns:p14="http://schemas.microsoft.com/office/powerpoint/2010/main" val="1010380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5" name="矩形: 圓角 74">
            <a:extLst>
              <a:ext uri="{FF2B5EF4-FFF2-40B4-BE49-F238E27FC236}">
                <a16:creationId xmlns:a16="http://schemas.microsoft.com/office/drawing/2014/main" xmlns="" id="{168081D6-DE0A-443E-878A-5BF9F13D0A7F}"/>
              </a:ext>
            </a:extLst>
          </p:cNvPr>
          <p:cNvSpPr/>
          <p:nvPr/>
        </p:nvSpPr>
        <p:spPr>
          <a:xfrm>
            <a:off x="6809171" y="51915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xmlns="" id="{B8B664E9-0871-4636-A1F6-0D665FD6A1AB}"/>
              </a:ext>
            </a:extLst>
          </p:cNvPr>
          <p:cNvSpPr/>
          <p:nvPr/>
        </p:nvSpPr>
        <p:spPr>
          <a:xfrm>
            <a:off x="6834972" y="4267911"/>
            <a:ext cx="4438923" cy="504825"/>
          </a:xfrm>
          <a:prstGeom prst="round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9" name="矩形: 圓角 68">
            <a:extLst>
              <a:ext uri="{FF2B5EF4-FFF2-40B4-BE49-F238E27FC236}">
                <a16:creationId xmlns:a16="http://schemas.microsoft.com/office/drawing/2014/main" xmlns="" id="{1629F7DF-0271-4D38-9B28-70ADF259DD0C}"/>
              </a:ext>
            </a:extLst>
          </p:cNvPr>
          <p:cNvSpPr/>
          <p:nvPr/>
        </p:nvSpPr>
        <p:spPr>
          <a:xfrm>
            <a:off x="6809172" y="3395329"/>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xmlns="" id="{66A82DD7-2ECD-418A-BD51-276B1758C3F7}"/>
              </a:ext>
            </a:extLst>
          </p:cNvPr>
          <p:cNvSpPr/>
          <p:nvPr/>
        </p:nvSpPr>
        <p:spPr>
          <a:xfrm>
            <a:off x="6834972" y="2525570"/>
            <a:ext cx="4438923" cy="504825"/>
          </a:xfrm>
          <a:prstGeom prst="round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xmlns="" id="{C97A5899-5D05-4F34-9EA9-A8B96A5B05E3}"/>
              </a:ext>
            </a:extLst>
          </p:cNvPr>
          <p:cNvSpPr/>
          <p:nvPr/>
        </p:nvSpPr>
        <p:spPr>
          <a:xfrm>
            <a:off x="6809173" y="1644180"/>
            <a:ext cx="4438923" cy="504825"/>
          </a:xfrm>
          <a:prstGeom prst="roundRect">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4" name="그룹 3"/>
          <p:cNvGrpSpPr/>
          <p:nvPr/>
        </p:nvGrpSpPr>
        <p:grpSpPr>
          <a:xfrm>
            <a:off x="1483894" y="1595922"/>
            <a:ext cx="4223942" cy="4487378"/>
            <a:chOff x="1483894" y="1595922"/>
            <a:chExt cx="4223942" cy="4487378"/>
          </a:xfrm>
        </p:grpSpPr>
        <p:grpSp>
          <p:nvGrpSpPr>
            <p:cNvPr id="22" name="그룹 21">
              <a:extLst>
                <a:ext uri="{FF2B5EF4-FFF2-40B4-BE49-F238E27FC236}">
                  <a16:creationId xmlns:a16="http://schemas.microsoft.com/office/drawing/2014/main" xmlns="" id="{DBF28466-7EB7-4145-B2EB-9EE6F3586F7B}"/>
                </a:ext>
              </a:extLst>
            </p:cNvPr>
            <p:cNvGrpSpPr/>
            <p:nvPr/>
          </p:nvGrpSpPr>
          <p:grpSpPr>
            <a:xfrm>
              <a:off x="1483894" y="1846389"/>
              <a:ext cx="2412845" cy="4236911"/>
              <a:chOff x="6701757" y="346983"/>
              <a:chExt cx="2691684" cy="4726546"/>
            </a:xfrm>
            <a:scene3d>
              <a:camera prst="isometricOffAxis2Right">
                <a:rot lat="1012846" lon="19016511" rev="60000"/>
              </a:camera>
              <a:lightRig rig="threePt" dir="t"/>
            </a:scene3d>
          </p:grpSpPr>
          <p:sp>
            <p:nvSpPr>
              <p:cNvPr id="23" name="사각형: 둥근 모서리 1069">
                <a:extLst>
                  <a:ext uri="{FF2B5EF4-FFF2-40B4-BE49-F238E27FC236}">
                    <a16:creationId xmlns:a16="http://schemas.microsoft.com/office/drawing/2014/main" xmlns="" id="{BAE3C047-3014-48A5-962D-17BAA5E38FC0}"/>
                  </a:ext>
                </a:extLst>
              </p:cNvPr>
              <p:cNvSpPr/>
              <p:nvPr/>
            </p:nvSpPr>
            <p:spPr>
              <a:xfrm>
                <a:off x="6701757" y="346983"/>
                <a:ext cx="2691684" cy="4726546"/>
              </a:xfrm>
              <a:prstGeom prst="roundRect">
                <a:avLst>
                  <a:gd name="adj" fmla="val 7576"/>
                </a:avLst>
              </a:prstGeom>
              <a:solidFill>
                <a:schemeClr val="bg1"/>
              </a:solidFill>
              <a:ln w="8255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사각형: 둥근 위쪽 모서리 95">
                <a:extLst>
                  <a:ext uri="{FF2B5EF4-FFF2-40B4-BE49-F238E27FC236}">
                    <a16:creationId xmlns:a16="http://schemas.microsoft.com/office/drawing/2014/main" xmlns="" id="{B9C53F8A-F02C-44A8-BEDE-A97465D206ED}"/>
                  </a:ext>
                </a:extLst>
              </p:cNvPr>
              <p:cNvSpPr/>
              <p:nvPr/>
            </p:nvSpPr>
            <p:spPr>
              <a:xfrm>
                <a:off x="6701757" y="361152"/>
                <a:ext cx="2691684" cy="323419"/>
              </a:xfrm>
              <a:prstGeom prst="round2SameRect">
                <a:avLst>
                  <a:gd name="adj1" fmla="val 32865"/>
                  <a:gd name="adj2" fmla="val 0"/>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사각형: 둥근 위쪽 모서리 96">
                <a:extLst>
                  <a:ext uri="{FF2B5EF4-FFF2-40B4-BE49-F238E27FC236}">
                    <a16:creationId xmlns:a16="http://schemas.microsoft.com/office/drawing/2014/main" xmlns="" id="{E2FD219D-19E0-4217-B784-BEE17BC5A285}"/>
                  </a:ext>
                </a:extLst>
              </p:cNvPr>
              <p:cNvSpPr/>
              <p:nvPr/>
            </p:nvSpPr>
            <p:spPr>
              <a:xfrm>
                <a:off x="6701757" y="4702974"/>
                <a:ext cx="2691684" cy="362165"/>
              </a:xfrm>
              <a:prstGeom prst="round2SameRect">
                <a:avLst>
                  <a:gd name="adj1" fmla="val 0"/>
                  <a:gd name="adj2" fmla="val 30242"/>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사각형: 둥근 모서리 97">
                <a:extLst>
                  <a:ext uri="{FF2B5EF4-FFF2-40B4-BE49-F238E27FC236}">
                    <a16:creationId xmlns:a16="http://schemas.microsoft.com/office/drawing/2014/main" xmlns="" id="{9BF81C2E-3E4C-4F4B-A2C1-F70AE7E8598B}"/>
                  </a:ext>
                </a:extLst>
              </p:cNvPr>
              <p:cNvSpPr/>
              <p:nvPr/>
            </p:nvSpPr>
            <p:spPr>
              <a:xfrm>
                <a:off x="7695004" y="479658"/>
                <a:ext cx="705190" cy="8640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사각형: 둥근 모서리 98">
                <a:extLst>
                  <a:ext uri="{FF2B5EF4-FFF2-40B4-BE49-F238E27FC236}">
                    <a16:creationId xmlns:a16="http://schemas.microsoft.com/office/drawing/2014/main" xmlns="" id="{8502DD83-D7F2-4D8D-BEEB-123DBCECD230}"/>
                  </a:ext>
                </a:extLst>
              </p:cNvPr>
              <p:cNvSpPr/>
              <p:nvPr/>
            </p:nvSpPr>
            <p:spPr>
              <a:xfrm>
                <a:off x="7741707" y="4798895"/>
                <a:ext cx="611785" cy="20527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28" name="그룹 27">
              <a:extLst>
                <a:ext uri="{FF2B5EF4-FFF2-40B4-BE49-F238E27FC236}">
                  <a16:creationId xmlns:a16="http://schemas.microsoft.com/office/drawing/2014/main" xmlns="" id="{B389A23A-CBCD-4310-9B49-756FA9F32AA9}"/>
                </a:ext>
              </a:extLst>
            </p:cNvPr>
            <p:cNvGrpSpPr/>
            <p:nvPr/>
          </p:nvGrpSpPr>
          <p:grpSpPr>
            <a:xfrm>
              <a:off x="1790498" y="2265625"/>
              <a:ext cx="2943918" cy="2665282"/>
              <a:chOff x="7711661" y="1076896"/>
              <a:chExt cx="3284130" cy="2973293"/>
            </a:xfrm>
          </p:grpSpPr>
          <p:sp>
            <p:nvSpPr>
              <p:cNvPr id="29" name="Freeform 56">
                <a:extLst>
                  <a:ext uri="{FF2B5EF4-FFF2-40B4-BE49-F238E27FC236}">
                    <a16:creationId xmlns:a16="http://schemas.microsoft.com/office/drawing/2014/main" xmlns="" id="{2999341F-700D-4BF2-A9B7-602FB975832A}"/>
                  </a:ext>
                </a:extLst>
              </p:cNvPr>
              <p:cNvSpPr>
                <a:spLocks/>
              </p:cNvSpPr>
              <p:nvPr/>
            </p:nvSpPr>
            <p:spPr bwMode="auto">
              <a:xfrm rot="591057">
                <a:off x="8638360" y="3263337"/>
                <a:ext cx="300214" cy="425935"/>
              </a:xfrm>
              <a:custGeom>
                <a:avLst/>
                <a:gdLst>
                  <a:gd name="T0" fmla="*/ 357 w 832"/>
                  <a:gd name="T1" fmla="*/ 1050 h 1179"/>
                  <a:gd name="T2" fmla="*/ 768 w 832"/>
                  <a:gd name="T3" fmla="*/ 1179 h 1179"/>
                  <a:gd name="T4" fmla="*/ 775 w 832"/>
                  <a:gd name="T5" fmla="*/ 1176 h 1179"/>
                  <a:gd name="T6" fmla="*/ 808 w 832"/>
                  <a:gd name="T7" fmla="*/ 1133 h 1179"/>
                  <a:gd name="T8" fmla="*/ 828 w 832"/>
                  <a:gd name="T9" fmla="*/ 1075 h 1179"/>
                  <a:gd name="T10" fmla="*/ 832 w 832"/>
                  <a:gd name="T11" fmla="*/ 983 h 1179"/>
                  <a:gd name="T12" fmla="*/ 812 w 832"/>
                  <a:gd name="T13" fmla="*/ 853 h 1179"/>
                  <a:gd name="T14" fmla="*/ 759 w 832"/>
                  <a:gd name="T15" fmla="*/ 676 h 1179"/>
                  <a:gd name="T16" fmla="*/ 660 w 832"/>
                  <a:gd name="T17" fmla="*/ 447 h 1179"/>
                  <a:gd name="T18" fmla="*/ 588 w 832"/>
                  <a:gd name="T19" fmla="*/ 308 h 1179"/>
                  <a:gd name="T20" fmla="*/ 526 w 832"/>
                  <a:gd name="T21" fmla="*/ 195 h 1179"/>
                  <a:gd name="T22" fmla="*/ 444 w 832"/>
                  <a:gd name="T23" fmla="*/ 61 h 1179"/>
                  <a:gd name="T24" fmla="*/ 400 w 832"/>
                  <a:gd name="T25" fmla="*/ 9 h 1179"/>
                  <a:gd name="T26" fmla="*/ 385 w 832"/>
                  <a:gd name="T27" fmla="*/ 0 h 1179"/>
                  <a:gd name="T28" fmla="*/ 383 w 832"/>
                  <a:gd name="T29" fmla="*/ 0 h 1179"/>
                  <a:gd name="T30" fmla="*/ 0 w 832"/>
                  <a:gd name="T31" fmla="*/ 615 h 1179"/>
                  <a:gd name="T32" fmla="*/ 357 w 832"/>
                  <a:gd name="T33" fmla="*/ 105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2" h="1179">
                    <a:moveTo>
                      <a:pt x="357" y="1050"/>
                    </a:moveTo>
                    <a:lnTo>
                      <a:pt x="768" y="1179"/>
                    </a:lnTo>
                    <a:lnTo>
                      <a:pt x="775" y="1176"/>
                    </a:lnTo>
                    <a:lnTo>
                      <a:pt x="808" y="1133"/>
                    </a:lnTo>
                    <a:lnTo>
                      <a:pt x="828" y="1075"/>
                    </a:lnTo>
                    <a:lnTo>
                      <a:pt x="832" y="983"/>
                    </a:lnTo>
                    <a:lnTo>
                      <a:pt x="812" y="853"/>
                    </a:lnTo>
                    <a:lnTo>
                      <a:pt x="759" y="676"/>
                    </a:lnTo>
                    <a:lnTo>
                      <a:pt x="660" y="447"/>
                    </a:lnTo>
                    <a:lnTo>
                      <a:pt x="588" y="308"/>
                    </a:lnTo>
                    <a:lnTo>
                      <a:pt x="526" y="195"/>
                    </a:lnTo>
                    <a:lnTo>
                      <a:pt x="444" y="61"/>
                    </a:lnTo>
                    <a:lnTo>
                      <a:pt x="400" y="9"/>
                    </a:lnTo>
                    <a:lnTo>
                      <a:pt x="385" y="0"/>
                    </a:lnTo>
                    <a:lnTo>
                      <a:pt x="383" y="0"/>
                    </a:lnTo>
                    <a:lnTo>
                      <a:pt x="0" y="615"/>
                    </a:lnTo>
                    <a:lnTo>
                      <a:pt x="357" y="1050"/>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0" name="Freeform 57">
                <a:extLst>
                  <a:ext uri="{FF2B5EF4-FFF2-40B4-BE49-F238E27FC236}">
                    <a16:creationId xmlns:a16="http://schemas.microsoft.com/office/drawing/2014/main" xmlns="" id="{790FC6AF-4DFC-4D8A-BFD0-B2D2A805628F}"/>
                  </a:ext>
                </a:extLst>
              </p:cNvPr>
              <p:cNvSpPr>
                <a:spLocks/>
              </p:cNvSpPr>
              <p:nvPr/>
            </p:nvSpPr>
            <p:spPr bwMode="auto">
              <a:xfrm rot="591057">
                <a:off x="8480659" y="3285610"/>
                <a:ext cx="315387" cy="564662"/>
              </a:xfrm>
              <a:custGeom>
                <a:avLst/>
                <a:gdLst>
                  <a:gd name="T0" fmla="*/ 539 w 874"/>
                  <a:gd name="T1" fmla="*/ 0 h 1564"/>
                  <a:gd name="T2" fmla="*/ 559 w 874"/>
                  <a:gd name="T3" fmla="*/ 41 h 1564"/>
                  <a:gd name="T4" fmla="*/ 668 w 874"/>
                  <a:gd name="T5" fmla="*/ 304 h 1564"/>
                  <a:gd name="T6" fmla="*/ 753 w 874"/>
                  <a:gd name="T7" fmla="*/ 543 h 1564"/>
                  <a:gd name="T8" fmla="*/ 810 w 874"/>
                  <a:gd name="T9" fmla="*/ 744 h 1564"/>
                  <a:gd name="T10" fmla="*/ 841 w 874"/>
                  <a:gd name="T11" fmla="*/ 878 h 1564"/>
                  <a:gd name="T12" fmla="*/ 863 w 874"/>
                  <a:gd name="T13" fmla="*/ 1012 h 1564"/>
                  <a:gd name="T14" fmla="*/ 874 w 874"/>
                  <a:gd name="T15" fmla="*/ 1140 h 1564"/>
                  <a:gd name="T16" fmla="*/ 871 w 874"/>
                  <a:gd name="T17" fmla="*/ 1260 h 1564"/>
                  <a:gd name="T18" fmla="*/ 853 w 874"/>
                  <a:gd name="T19" fmla="*/ 1368 h 1564"/>
                  <a:gd name="T20" fmla="*/ 825 w 874"/>
                  <a:gd name="T21" fmla="*/ 1438 h 1564"/>
                  <a:gd name="T22" fmla="*/ 802 w 874"/>
                  <a:gd name="T23" fmla="*/ 1480 h 1564"/>
                  <a:gd name="T24" fmla="*/ 774 w 874"/>
                  <a:gd name="T25" fmla="*/ 1517 h 1564"/>
                  <a:gd name="T26" fmla="*/ 739 w 874"/>
                  <a:gd name="T27" fmla="*/ 1549 h 1564"/>
                  <a:gd name="T28" fmla="*/ 719 w 874"/>
                  <a:gd name="T29" fmla="*/ 1564 h 1564"/>
                  <a:gd name="T30" fmla="*/ 2 w 874"/>
                  <a:gd name="T31" fmla="*/ 1153 h 1564"/>
                  <a:gd name="T32" fmla="*/ 0 w 874"/>
                  <a:gd name="T33" fmla="*/ 1146 h 1564"/>
                  <a:gd name="T34" fmla="*/ 28 w 874"/>
                  <a:gd name="T35" fmla="*/ 1061 h 1564"/>
                  <a:gd name="T36" fmla="*/ 117 w 874"/>
                  <a:gd name="T37" fmla="*/ 827 h 1564"/>
                  <a:gd name="T38" fmla="*/ 248 w 874"/>
                  <a:gd name="T39" fmla="*/ 522 h 1564"/>
                  <a:gd name="T40" fmla="*/ 342 w 874"/>
                  <a:gd name="T41" fmla="*/ 323 h 1564"/>
                  <a:gd name="T42" fmla="*/ 431 w 874"/>
                  <a:gd name="T43" fmla="*/ 153 h 1564"/>
                  <a:gd name="T44" fmla="*/ 490 w 874"/>
                  <a:gd name="T45" fmla="*/ 58 h 1564"/>
                  <a:gd name="T46" fmla="*/ 524 w 874"/>
                  <a:gd name="T47" fmla="*/ 15 h 1564"/>
                  <a:gd name="T48" fmla="*/ 539 w 874"/>
                  <a:gd name="T49" fmla="*/ 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4" h="1564">
                    <a:moveTo>
                      <a:pt x="539" y="0"/>
                    </a:moveTo>
                    <a:lnTo>
                      <a:pt x="559" y="41"/>
                    </a:lnTo>
                    <a:lnTo>
                      <a:pt x="668" y="304"/>
                    </a:lnTo>
                    <a:lnTo>
                      <a:pt x="753" y="543"/>
                    </a:lnTo>
                    <a:lnTo>
                      <a:pt x="810" y="744"/>
                    </a:lnTo>
                    <a:lnTo>
                      <a:pt x="841" y="878"/>
                    </a:lnTo>
                    <a:lnTo>
                      <a:pt x="863" y="1012"/>
                    </a:lnTo>
                    <a:lnTo>
                      <a:pt x="874" y="1140"/>
                    </a:lnTo>
                    <a:lnTo>
                      <a:pt x="871" y="1260"/>
                    </a:lnTo>
                    <a:lnTo>
                      <a:pt x="853" y="1368"/>
                    </a:lnTo>
                    <a:lnTo>
                      <a:pt x="825" y="1438"/>
                    </a:lnTo>
                    <a:lnTo>
                      <a:pt x="802" y="1480"/>
                    </a:lnTo>
                    <a:lnTo>
                      <a:pt x="774" y="1517"/>
                    </a:lnTo>
                    <a:lnTo>
                      <a:pt x="739" y="1549"/>
                    </a:lnTo>
                    <a:lnTo>
                      <a:pt x="719" y="1564"/>
                    </a:lnTo>
                    <a:lnTo>
                      <a:pt x="2" y="1153"/>
                    </a:lnTo>
                    <a:lnTo>
                      <a:pt x="0" y="1146"/>
                    </a:lnTo>
                    <a:lnTo>
                      <a:pt x="28" y="1061"/>
                    </a:lnTo>
                    <a:lnTo>
                      <a:pt x="117" y="827"/>
                    </a:lnTo>
                    <a:lnTo>
                      <a:pt x="248" y="522"/>
                    </a:lnTo>
                    <a:lnTo>
                      <a:pt x="342" y="323"/>
                    </a:lnTo>
                    <a:lnTo>
                      <a:pt x="431" y="153"/>
                    </a:lnTo>
                    <a:lnTo>
                      <a:pt x="490" y="58"/>
                    </a:lnTo>
                    <a:lnTo>
                      <a:pt x="524" y="15"/>
                    </a:lnTo>
                    <a:lnTo>
                      <a:pt x="539" y="0"/>
                    </a:lnTo>
                    <a:close/>
                  </a:path>
                </a:pathLst>
              </a:custGeom>
              <a:solidFill>
                <a:srgbClr val="3145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1" name="Freeform 62">
                <a:extLst>
                  <a:ext uri="{FF2B5EF4-FFF2-40B4-BE49-F238E27FC236}">
                    <a16:creationId xmlns:a16="http://schemas.microsoft.com/office/drawing/2014/main" xmlns="" id="{B6135755-37C3-43E4-A37C-0F2F9A7771C3}"/>
                  </a:ext>
                </a:extLst>
              </p:cNvPr>
              <p:cNvSpPr>
                <a:spLocks/>
              </p:cNvSpPr>
              <p:nvPr/>
            </p:nvSpPr>
            <p:spPr bwMode="auto">
              <a:xfrm rot="591057">
                <a:off x="8978506" y="2308014"/>
                <a:ext cx="785758" cy="943993"/>
              </a:xfrm>
              <a:custGeom>
                <a:avLst/>
                <a:gdLst>
                  <a:gd name="T0" fmla="*/ 2177 w 2177"/>
                  <a:gd name="T1" fmla="*/ 1766 h 2612"/>
                  <a:gd name="T2" fmla="*/ 2099 w 2177"/>
                  <a:gd name="T3" fmla="*/ 2253 h 2612"/>
                  <a:gd name="T4" fmla="*/ 1510 w 2177"/>
                  <a:gd name="T5" fmla="*/ 2612 h 2612"/>
                  <a:gd name="T6" fmla="*/ 1421 w 2177"/>
                  <a:gd name="T7" fmla="*/ 2452 h 2612"/>
                  <a:gd name="T8" fmla="*/ 1000 w 2177"/>
                  <a:gd name="T9" fmla="*/ 1719 h 2612"/>
                  <a:gd name="T10" fmla="*/ 817 w 2177"/>
                  <a:gd name="T11" fmla="*/ 1419 h 2612"/>
                  <a:gd name="T12" fmla="*/ 737 w 2177"/>
                  <a:gd name="T13" fmla="*/ 1299 h 2612"/>
                  <a:gd name="T14" fmla="*/ 717 w 2177"/>
                  <a:gd name="T15" fmla="*/ 1279 h 2612"/>
                  <a:gd name="T16" fmla="*/ 686 w 2177"/>
                  <a:gd name="T17" fmla="*/ 1263 h 2612"/>
                  <a:gd name="T18" fmla="*/ 613 w 2177"/>
                  <a:gd name="T19" fmla="*/ 1243 h 2612"/>
                  <a:gd name="T20" fmla="*/ 532 w 2177"/>
                  <a:gd name="T21" fmla="*/ 1224 h 2612"/>
                  <a:gd name="T22" fmla="*/ 469 w 2177"/>
                  <a:gd name="T23" fmla="*/ 1197 h 2612"/>
                  <a:gd name="T24" fmla="*/ 429 w 2177"/>
                  <a:gd name="T25" fmla="*/ 1170 h 2612"/>
                  <a:gd name="T26" fmla="*/ 410 w 2177"/>
                  <a:gd name="T27" fmla="*/ 1152 h 2612"/>
                  <a:gd name="T28" fmla="*/ 365 w 2177"/>
                  <a:gd name="T29" fmla="*/ 1101 h 2612"/>
                  <a:gd name="T30" fmla="*/ 236 w 2177"/>
                  <a:gd name="T31" fmla="*/ 913 h 2612"/>
                  <a:gd name="T32" fmla="*/ 39 w 2177"/>
                  <a:gd name="T33" fmla="*/ 601 h 2612"/>
                  <a:gd name="T34" fmla="*/ 0 w 2177"/>
                  <a:gd name="T35" fmla="*/ 537 h 2612"/>
                  <a:gd name="T36" fmla="*/ 999 w 2177"/>
                  <a:gd name="T37" fmla="*/ 0 h 2612"/>
                  <a:gd name="T38" fmla="*/ 1056 w 2177"/>
                  <a:gd name="T39" fmla="*/ 54 h 2612"/>
                  <a:gd name="T40" fmla="*/ 1180 w 2177"/>
                  <a:gd name="T41" fmla="*/ 151 h 2612"/>
                  <a:gd name="T42" fmla="*/ 1310 w 2177"/>
                  <a:gd name="T43" fmla="*/ 227 h 2612"/>
                  <a:gd name="T44" fmla="*/ 1444 w 2177"/>
                  <a:gd name="T45" fmla="*/ 285 h 2612"/>
                  <a:gd name="T46" fmla="*/ 1510 w 2177"/>
                  <a:gd name="T47" fmla="*/ 307 h 2612"/>
                  <a:gd name="T48" fmla="*/ 1507 w 2177"/>
                  <a:gd name="T49" fmla="*/ 309 h 2612"/>
                  <a:gd name="T50" fmla="*/ 1488 w 2177"/>
                  <a:gd name="T51" fmla="*/ 338 h 2612"/>
                  <a:gd name="T52" fmla="*/ 1485 w 2177"/>
                  <a:gd name="T53" fmla="*/ 357 h 2612"/>
                  <a:gd name="T54" fmla="*/ 1471 w 2177"/>
                  <a:gd name="T55" fmla="*/ 382 h 2612"/>
                  <a:gd name="T56" fmla="*/ 1449 w 2177"/>
                  <a:gd name="T57" fmla="*/ 432 h 2612"/>
                  <a:gd name="T58" fmla="*/ 1437 w 2177"/>
                  <a:gd name="T59" fmla="*/ 482 h 2612"/>
                  <a:gd name="T60" fmla="*/ 1429 w 2177"/>
                  <a:gd name="T61" fmla="*/ 534 h 2612"/>
                  <a:gd name="T62" fmla="*/ 1432 w 2177"/>
                  <a:gd name="T63" fmla="*/ 585 h 2612"/>
                  <a:gd name="T64" fmla="*/ 1444 w 2177"/>
                  <a:gd name="T65" fmla="*/ 634 h 2612"/>
                  <a:gd name="T66" fmla="*/ 1462 w 2177"/>
                  <a:gd name="T67" fmla="*/ 680 h 2612"/>
                  <a:gd name="T68" fmla="*/ 1493 w 2177"/>
                  <a:gd name="T69" fmla="*/ 723 h 2612"/>
                  <a:gd name="T70" fmla="*/ 1510 w 2177"/>
                  <a:gd name="T71" fmla="*/ 742 h 2612"/>
                  <a:gd name="T72" fmla="*/ 2177 w 2177"/>
                  <a:gd name="T73" fmla="*/ 1766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7" h="2612">
                    <a:moveTo>
                      <a:pt x="2177" y="1766"/>
                    </a:moveTo>
                    <a:lnTo>
                      <a:pt x="2099" y="2253"/>
                    </a:lnTo>
                    <a:lnTo>
                      <a:pt x="1510" y="2612"/>
                    </a:lnTo>
                    <a:lnTo>
                      <a:pt x="1421" y="2452"/>
                    </a:lnTo>
                    <a:lnTo>
                      <a:pt x="1000" y="1719"/>
                    </a:lnTo>
                    <a:lnTo>
                      <a:pt x="817" y="1419"/>
                    </a:lnTo>
                    <a:lnTo>
                      <a:pt x="737" y="1299"/>
                    </a:lnTo>
                    <a:lnTo>
                      <a:pt x="717" y="1279"/>
                    </a:lnTo>
                    <a:lnTo>
                      <a:pt x="686" y="1263"/>
                    </a:lnTo>
                    <a:lnTo>
                      <a:pt x="613" y="1243"/>
                    </a:lnTo>
                    <a:lnTo>
                      <a:pt x="532" y="1224"/>
                    </a:lnTo>
                    <a:lnTo>
                      <a:pt x="469" y="1197"/>
                    </a:lnTo>
                    <a:lnTo>
                      <a:pt x="429" y="1170"/>
                    </a:lnTo>
                    <a:lnTo>
                      <a:pt x="410" y="1152"/>
                    </a:lnTo>
                    <a:lnTo>
                      <a:pt x="365" y="1101"/>
                    </a:lnTo>
                    <a:lnTo>
                      <a:pt x="236" y="913"/>
                    </a:lnTo>
                    <a:lnTo>
                      <a:pt x="39" y="601"/>
                    </a:lnTo>
                    <a:lnTo>
                      <a:pt x="0" y="537"/>
                    </a:lnTo>
                    <a:lnTo>
                      <a:pt x="999" y="0"/>
                    </a:lnTo>
                    <a:lnTo>
                      <a:pt x="1056" y="54"/>
                    </a:lnTo>
                    <a:lnTo>
                      <a:pt x="1180" y="151"/>
                    </a:lnTo>
                    <a:lnTo>
                      <a:pt x="1310" y="227"/>
                    </a:lnTo>
                    <a:lnTo>
                      <a:pt x="1444" y="285"/>
                    </a:lnTo>
                    <a:lnTo>
                      <a:pt x="1510" y="307"/>
                    </a:lnTo>
                    <a:lnTo>
                      <a:pt x="1507" y="309"/>
                    </a:lnTo>
                    <a:lnTo>
                      <a:pt x="1488" y="338"/>
                    </a:lnTo>
                    <a:lnTo>
                      <a:pt x="1485" y="357"/>
                    </a:lnTo>
                    <a:lnTo>
                      <a:pt x="1471" y="382"/>
                    </a:lnTo>
                    <a:lnTo>
                      <a:pt x="1449" y="432"/>
                    </a:lnTo>
                    <a:lnTo>
                      <a:pt x="1437" y="482"/>
                    </a:lnTo>
                    <a:lnTo>
                      <a:pt x="1429" y="534"/>
                    </a:lnTo>
                    <a:lnTo>
                      <a:pt x="1432" y="585"/>
                    </a:lnTo>
                    <a:lnTo>
                      <a:pt x="1444" y="634"/>
                    </a:lnTo>
                    <a:lnTo>
                      <a:pt x="1462" y="680"/>
                    </a:lnTo>
                    <a:lnTo>
                      <a:pt x="1493" y="723"/>
                    </a:lnTo>
                    <a:lnTo>
                      <a:pt x="1510" y="742"/>
                    </a:lnTo>
                    <a:lnTo>
                      <a:pt x="2177" y="176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2" name="Freeform 63">
                <a:extLst>
                  <a:ext uri="{FF2B5EF4-FFF2-40B4-BE49-F238E27FC236}">
                    <a16:creationId xmlns:a16="http://schemas.microsoft.com/office/drawing/2014/main" xmlns="" id="{AB6D7A28-EA54-45A0-B659-D2CCCB985D97}"/>
                  </a:ext>
                </a:extLst>
              </p:cNvPr>
              <p:cNvSpPr>
                <a:spLocks/>
              </p:cNvSpPr>
              <p:nvPr/>
            </p:nvSpPr>
            <p:spPr bwMode="auto">
              <a:xfrm rot="591057">
                <a:off x="9406451" y="1300420"/>
                <a:ext cx="1326576" cy="1206274"/>
              </a:xfrm>
              <a:custGeom>
                <a:avLst/>
                <a:gdLst>
                  <a:gd name="T0" fmla="*/ 3490 w 3672"/>
                  <a:gd name="T1" fmla="*/ 1639 h 3339"/>
                  <a:gd name="T2" fmla="*/ 3602 w 3672"/>
                  <a:gd name="T3" fmla="*/ 2164 h 3339"/>
                  <a:gd name="T4" fmla="*/ 3666 w 3672"/>
                  <a:gd name="T5" fmla="*/ 2676 h 3339"/>
                  <a:gd name="T6" fmla="*/ 3661 w 3672"/>
                  <a:gd name="T7" fmla="*/ 3020 h 3339"/>
                  <a:gd name="T8" fmla="*/ 3628 w 3672"/>
                  <a:gd name="T9" fmla="*/ 3143 h 3339"/>
                  <a:gd name="T10" fmla="*/ 3585 w 3672"/>
                  <a:gd name="T11" fmla="*/ 3186 h 3339"/>
                  <a:gd name="T12" fmla="*/ 2711 w 3672"/>
                  <a:gd name="T13" fmla="*/ 3098 h 3339"/>
                  <a:gd name="T14" fmla="*/ 2088 w 3672"/>
                  <a:gd name="T15" fmla="*/ 3082 h 3339"/>
                  <a:gd name="T16" fmla="*/ 1705 w 3672"/>
                  <a:gd name="T17" fmla="*/ 3124 h 3339"/>
                  <a:gd name="T18" fmla="*/ 1390 w 3672"/>
                  <a:gd name="T19" fmla="*/ 3195 h 3339"/>
                  <a:gd name="T20" fmla="*/ 1060 w 3672"/>
                  <a:gd name="T21" fmla="*/ 3304 h 3339"/>
                  <a:gd name="T22" fmla="*/ 926 w 3672"/>
                  <a:gd name="T23" fmla="*/ 3333 h 3339"/>
                  <a:gd name="T24" fmla="*/ 719 w 3672"/>
                  <a:gd name="T25" fmla="*/ 3245 h 3339"/>
                  <a:gd name="T26" fmla="*/ 505 w 3672"/>
                  <a:gd name="T27" fmla="*/ 3077 h 3339"/>
                  <a:gd name="T28" fmla="*/ 308 w 3672"/>
                  <a:gd name="T29" fmla="*/ 2839 h 3339"/>
                  <a:gd name="T30" fmla="*/ 180 w 3672"/>
                  <a:gd name="T31" fmla="*/ 2623 h 3339"/>
                  <a:gd name="T32" fmla="*/ 84 w 3672"/>
                  <a:gd name="T33" fmla="*/ 2392 h 3339"/>
                  <a:gd name="T34" fmla="*/ 12 w 3672"/>
                  <a:gd name="T35" fmla="*/ 2101 h 3339"/>
                  <a:gd name="T36" fmla="*/ 3 w 3672"/>
                  <a:gd name="T37" fmla="*/ 1843 h 3339"/>
                  <a:gd name="T38" fmla="*/ 56 w 3672"/>
                  <a:gd name="T39" fmla="*/ 1637 h 3339"/>
                  <a:gd name="T40" fmla="*/ 209 w 3672"/>
                  <a:gd name="T41" fmla="*/ 1523 h 3339"/>
                  <a:gd name="T42" fmla="*/ 651 w 3672"/>
                  <a:gd name="T43" fmla="*/ 1248 h 3339"/>
                  <a:gd name="T44" fmla="*/ 975 w 3672"/>
                  <a:gd name="T45" fmla="*/ 983 h 3339"/>
                  <a:gd name="T46" fmla="*/ 1152 w 3672"/>
                  <a:gd name="T47" fmla="*/ 804 h 3339"/>
                  <a:gd name="T48" fmla="*/ 1332 w 3672"/>
                  <a:gd name="T49" fmla="*/ 581 h 3339"/>
                  <a:gd name="T50" fmla="*/ 1690 w 3672"/>
                  <a:gd name="T51" fmla="*/ 9 h 3339"/>
                  <a:gd name="T52" fmla="*/ 1778 w 3672"/>
                  <a:gd name="T53" fmla="*/ 0 h 3339"/>
                  <a:gd name="T54" fmla="*/ 1958 w 3672"/>
                  <a:gd name="T55" fmla="*/ 48 h 3339"/>
                  <a:gd name="T56" fmla="*/ 2187 w 3672"/>
                  <a:gd name="T57" fmla="*/ 152 h 3339"/>
                  <a:gd name="T58" fmla="*/ 2642 w 3672"/>
                  <a:gd name="T59" fmla="*/ 427 h 3339"/>
                  <a:gd name="T60" fmla="*/ 2953 w 3672"/>
                  <a:gd name="T61" fmla="*/ 669 h 3339"/>
                  <a:gd name="T62" fmla="*/ 3159 w 3672"/>
                  <a:gd name="T63" fmla="*/ 869 h 3339"/>
                  <a:gd name="T64" fmla="*/ 3306 w 3672"/>
                  <a:gd name="T65" fmla="*/ 1065 h 3339"/>
                  <a:gd name="T66" fmla="*/ 3352 w 3672"/>
                  <a:gd name="T67" fmla="*/ 1190 h 3339"/>
                  <a:gd name="T68" fmla="*/ 3457 w 3672"/>
                  <a:gd name="T69" fmla="*/ 1520 h 3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2" h="3339">
                    <a:moveTo>
                      <a:pt x="3457" y="1520"/>
                    </a:moveTo>
                    <a:lnTo>
                      <a:pt x="3490" y="1639"/>
                    </a:lnTo>
                    <a:lnTo>
                      <a:pt x="3551" y="1895"/>
                    </a:lnTo>
                    <a:lnTo>
                      <a:pt x="3602" y="2164"/>
                    </a:lnTo>
                    <a:lnTo>
                      <a:pt x="3643" y="2430"/>
                    </a:lnTo>
                    <a:lnTo>
                      <a:pt x="3666" y="2676"/>
                    </a:lnTo>
                    <a:lnTo>
                      <a:pt x="3672" y="2891"/>
                    </a:lnTo>
                    <a:lnTo>
                      <a:pt x="3661" y="3020"/>
                    </a:lnTo>
                    <a:lnTo>
                      <a:pt x="3649" y="3089"/>
                    </a:lnTo>
                    <a:lnTo>
                      <a:pt x="3628" y="3143"/>
                    </a:lnTo>
                    <a:lnTo>
                      <a:pt x="3601" y="3176"/>
                    </a:lnTo>
                    <a:lnTo>
                      <a:pt x="3585" y="3186"/>
                    </a:lnTo>
                    <a:lnTo>
                      <a:pt x="3212" y="3146"/>
                    </a:lnTo>
                    <a:lnTo>
                      <a:pt x="2711" y="3098"/>
                    </a:lnTo>
                    <a:lnTo>
                      <a:pt x="2396" y="3081"/>
                    </a:lnTo>
                    <a:lnTo>
                      <a:pt x="2088" y="3082"/>
                    </a:lnTo>
                    <a:lnTo>
                      <a:pt x="1859" y="3102"/>
                    </a:lnTo>
                    <a:lnTo>
                      <a:pt x="1705" y="3124"/>
                    </a:lnTo>
                    <a:lnTo>
                      <a:pt x="1549" y="3154"/>
                    </a:lnTo>
                    <a:lnTo>
                      <a:pt x="1390" y="3195"/>
                    </a:lnTo>
                    <a:lnTo>
                      <a:pt x="1227" y="3244"/>
                    </a:lnTo>
                    <a:lnTo>
                      <a:pt x="1060" y="3304"/>
                    </a:lnTo>
                    <a:lnTo>
                      <a:pt x="975" y="3339"/>
                    </a:lnTo>
                    <a:lnTo>
                      <a:pt x="926" y="3333"/>
                    </a:lnTo>
                    <a:lnTo>
                      <a:pt x="824" y="3300"/>
                    </a:lnTo>
                    <a:lnTo>
                      <a:pt x="719" y="3245"/>
                    </a:lnTo>
                    <a:lnTo>
                      <a:pt x="612" y="3170"/>
                    </a:lnTo>
                    <a:lnTo>
                      <a:pt x="505" y="3077"/>
                    </a:lnTo>
                    <a:lnTo>
                      <a:pt x="403" y="2966"/>
                    </a:lnTo>
                    <a:lnTo>
                      <a:pt x="308" y="2839"/>
                    </a:lnTo>
                    <a:lnTo>
                      <a:pt x="220" y="2698"/>
                    </a:lnTo>
                    <a:lnTo>
                      <a:pt x="180" y="2623"/>
                    </a:lnTo>
                    <a:lnTo>
                      <a:pt x="144" y="2545"/>
                    </a:lnTo>
                    <a:lnTo>
                      <a:pt x="84" y="2392"/>
                    </a:lnTo>
                    <a:lnTo>
                      <a:pt x="40" y="2244"/>
                    </a:lnTo>
                    <a:lnTo>
                      <a:pt x="12" y="2101"/>
                    </a:lnTo>
                    <a:lnTo>
                      <a:pt x="0" y="1967"/>
                    </a:lnTo>
                    <a:lnTo>
                      <a:pt x="3" y="1843"/>
                    </a:lnTo>
                    <a:lnTo>
                      <a:pt x="22" y="1732"/>
                    </a:lnTo>
                    <a:lnTo>
                      <a:pt x="56" y="1637"/>
                    </a:lnTo>
                    <a:lnTo>
                      <a:pt x="78" y="1597"/>
                    </a:lnTo>
                    <a:lnTo>
                      <a:pt x="209" y="1523"/>
                    </a:lnTo>
                    <a:lnTo>
                      <a:pt x="439" y="1388"/>
                    </a:lnTo>
                    <a:lnTo>
                      <a:pt x="651" y="1248"/>
                    </a:lnTo>
                    <a:lnTo>
                      <a:pt x="861" y="1084"/>
                    </a:lnTo>
                    <a:lnTo>
                      <a:pt x="975" y="983"/>
                    </a:lnTo>
                    <a:lnTo>
                      <a:pt x="1040" y="921"/>
                    </a:lnTo>
                    <a:lnTo>
                      <a:pt x="1152" y="804"/>
                    </a:lnTo>
                    <a:lnTo>
                      <a:pt x="1248" y="692"/>
                    </a:lnTo>
                    <a:lnTo>
                      <a:pt x="1332" y="581"/>
                    </a:lnTo>
                    <a:lnTo>
                      <a:pt x="1518" y="294"/>
                    </a:lnTo>
                    <a:lnTo>
                      <a:pt x="1690" y="9"/>
                    </a:lnTo>
                    <a:lnTo>
                      <a:pt x="1715" y="2"/>
                    </a:lnTo>
                    <a:lnTo>
                      <a:pt x="1778" y="0"/>
                    </a:lnTo>
                    <a:lnTo>
                      <a:pt x="1860" y="16"/>
                    </a:lnTo>
                    <a:lnTo>
                      <a:pt x="1958" y="48"/>
                    </a:lnTo>
                    <a:lnTo>
                      <a:pt x="2068" y="94"/>
                    </a:lnTo>
                    <a:lnTo>
                      <a:pt x="2187" y="152"/>
                    </a:lnTo>
                    <a:lnTo>
                      <a:pt x="2379" y="257"/>
                    </a:lnTo>
                    <a:lnTo>
                      <a:pt x="2642" y="427"/>
                    </a:lnTo>
                    <a:lnTo>
                      <a:pt x="2834" y="569"/>
                    </a:lnTo>
                    <a:lnTo>
                      <a:pt x="2953" y="669"/>
                    </a:lnTo>
                    <a:lnTo>
                      <a:pt x="3063" y="770"/>
                    </a:lnTo>
                    <a:lnTo>
                      <a:pt x="3159" y="869"/>
                    </a:lnTo>
                    <a:lnTo>
                      <a:pt x="3241" y="969"/>
                    </a:lnTo>
                    <a:lnTo>
                      <a:pt x="3306" y="1065"/>
                    </a:lnTo>
                    <a:lnTo>
                      <a:pt x="3329" y="1111"/>
                    </a:lnTo>
                    <a:lnTo>
                      <a:pt x="3352" y="1190"/>
                    </a:lnTo>
                    <a:lnTo>
                      <a:pt x="3418" y="1392"/>
                    </a:lnTo>
                    <a:lnTo>
                      <a:pt x="3457" y="152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8" name="Freeform 64">
                <a:extLst>
                  <a:ext uri="{FF2B5EF4-FFF2-40B4-BE49-F238E27FC236}">
                    <a16:creationId xmlns:a16="http://schemas.microsoft.com/office/drawing/2014/main" xmlns="" id="{B01D5F28-7962-4AA4-97DC-3CC9839CF75F}"/>
                  </a:ext>
                </a:extLst>
              </p:cNvPr>
              <p:cNvSpPr>
                <a:spLocks/>
              </p:cNvSpPr>
              <p:nvPr/>
            </p:nvSpPr>
            <p:spPr bwMode="auto">
              <a:xfrm rot="591057">
                <a:off x="8852005" y="1735744"/>
                <a:ext cx="838864" cy="876797"/>
              </a:xfrm>
              <a:custGeom>
                <a:avLst/>
                <a:gdLst>
                  <a:gd name="T0" fmla="*/ 2321 w 2321"/>
                  <a:gd name="T1" fmla="*/ 1767 h 2428"/>
                  <a:gd name="T2" fmla="*/ 2039 w 2321"/>
                  <a:gd name="T3" fmla="*/ 1895 h 2428"/>
                  <a:gd name="T4" fmla="*/ 1758 w 2321"/>
                  <a:gd name="T5" fmla="*/ 2023 h 2428"/>
                  <a:gd name="T6" fmla="*/ 1041 w 2321"/>
                  <a:gd name="T7" fmla="*/ 2408 h 2428"/>
                  <a:gd name="T8" fmla="*/ 1019 w 2321"/>
                  <a:gd name="T9" fmla="*/ 2417 h 2428"/>
                  <a:gd name="T10" fmla="*/ 972 w 2321"/>
                  <a:gd name="T11" fmla="*/ 2427 h 2428"/>
                  <a:gd name="T12" fmla="*/ 923 w 2321"/>
                  <a:gd name="T13" fmla="*/ 2428 h 2428"/>
                  <a:gd name="T14" fmla="*/ 871 w 2321"/>
                  <a:gd name="T15" fmla="*/ 2422 h 2428"/>
                  <a:gd name="T16" fmla="*/ 789 w 2321"/>
                  <a:gd name="T17" fmla="*/ 2398 h 2428"/>
                  <a:gd name="T18" fmla="*/ 674 w 2321"/>
                  <a:gd name="T19" fmla="*/ 2337 h 2428"/>
                  <a:gd name="T20" fmla="*/ 556 w 2321"/>
                  <a:gd name="T21" fmla="*/ 2249 h 2428"/>
                  <a:gd name="T22" fmla="*/ 439 w 2321"/>
                  <a:gd name="T23" fmla="*/ 2133 h 2428"/>
                  <a:gd name="T24" fmla="*/ 325 w 2321"/>
                  <a:gd name="T25" fmla="*/ 1993 h 2428"/>
                  <a:gd name="T26" fmla="*/ 220 w 2321"/>
                  <a:gd name="T27" fmla="*/ 1832 h 2428"/>
                  <a:gd name="T28" fmla="*/ 170 w 2321"/>
                  <a:gd name="T29" fmla="*/ 1742 h 2428"/>
                  <a:gd name="T30" fmla="*/ 130 w 2321"/>
                  <a:gd name="T31" fmla="*/ 1650 h 2428"/>
                  <a:gd name="T32" fmla="*/ 65 w 2321"/>
                  <a:gd name="T33" fmla="*/ 1473 h 2428"/>
                  <a:gd name="T34" fmla="*/ 22 w 2321"/>
                  <a:gd name="T35" fmla="*/ 1301 h 2428"/>
                  <a:gd name="T36" fmla="*/ 0 w 2321"/>
                  <a:gd name="T37" fmla="*/ 1143 h 2428"/>
                  <a:gd name="T38" fmla="*/ 0 w 2321"/>
                  <a:gd name="T39" fmla="*/ 999 h 2428"/>
                  <a:gd name="T40" fmla="*/ 22 w 2321"/>
                  <a:gd name="T41" fmla="*/ 873 h 2428"/>
                  <a:gd name="T42" fmla="*/ 52 w 2321"/>
                  <a:gd name="T43" fmla="*/ 794 h 2428"/>
                  <a:gd name="T44" fmla="*/ 79 w 2321"/>
                  <a:gd name="T45" fmla="*/ 748 h 2428"/>
                  <a:gd name="T46" fmla="*/ 112 w 2321"/>
                  <a:gd name="T47" fmla="*/ 711 h 2428"/>
                  <a:gd name="T48" fmla="*/ 150 w 2321"/>
                  <a:gd name="T49" fmla="*/ 679 h 2428"/>
                  <a:gd name="T50" fmla="*/ 170 w 2321"/>
                  <a:gd name="T51" fmla="*/ 666 h 2428"/>
                  <a:gd name="T52" fmla="*/ 1271 w 2321"/>
                  <a:gd name="T53" fmla="*/ 103 h 2428"/>
                  <a:gd name="T54" fmla="*/ 1310 w 2321"/>
                  <a:gd name="T55" fmla="*/ 82 h 2428"/>
                  <a:gd name="T56" fmla="*/ 1387 w 2321"/>
                  <a:gd name="T57" fmla="*/ 35 h 2428"/>
                  <a:gd name="T58" fmla="*/ 1425 w 2321"/>
                  <a:gd name="T59" fmla="*/ 0 h 2428"/>
                  <a:gd name="T60" fmla="*/ 1402 w 2321"/>
                  <a:gd name="T61" fmla="*/ 39 h 2428"/>
                  <a:gd name="T62" fmla="*/ 1371 w 2321"/>
                  <a:gd name="T63" fmla="*/ 134 h 2428"/>
                  <a:gd name="T64" fmla="*/ 1355 w 2321"/>
                  <a:gd name="T65" fmla="*/ 245 h 2428"/>
                  <a:gd name="T66" fmla="*/ 1355 w 2321"/>
                  <a:gd name="T67" fmla="*/ 369 h 2428"/>
                  <a:gd name="T68" fmla="*/ 1369 w 2321"/>
                  <a:gd name="T69" fmla="*/ 503 h 2428"/>
                  <a:gd name="T70" fmla="*/ 1398 w 2321"/>
                  <a:gd name="T71" fmla="*/ 646 h 2428"/>
                  <a:gd name="T72" fmla="*/ 1440 w 2321"/>
                  <a:gd name="T73" fmla="*/ 796 h 2428"/>
                  <a:gd name="T74" fmla="*/ 1495 w 2321"/>
                  <a:gd name="T75" fmla="*/ 947 h 2428"/>
                  <a:gd name="T76" fmla="*/ 1528 w 2321"/>
                  <a:gd name="T77" fmla="*/ 1025 h 2428"/>
                  <a:gd name="T78" fmla="*/ 1566 w 2321"/>
                  <a:gd name="T79" fmla="*/ 1105 h 2428"/>
                  <a:gd name="T80" fmla="*/ 1654 w 2321"/>
                  <a:gd name="T81" fmla="*/ 1254 h 2428"/>
                  <a:gd name="T82" fmla="*/ 1751 w 2321"/>
                  <a:gd name="T83" fmla="*/ 1385 h 2428"/>
                  <a:gd name="T84" fmla="*/ 1852 w 2321"/>
                  <a:gd name="T85" fmla="*/ 1500 h 2428"/>
                  <a:gd name="T86" fmla="*/ 1958 w 2321"/>
                  <a:gd name="T87" fmla="*/ 1595 h 2428"/>
                  <a:gd name="T88" fmla="*/ 2065 w 2321"/>
                  <a:gd name="T89" fmla="*/ 1672 h 2428"/>
                  <a:gd name="T90" fmla="*/ 2170 w 2321"/>
                  <a:gd name="T91" fmla="*/ 1728 h 2428"/>
                  <a:gd name="T92" fmla="*/ 2272 w 2321"/>
                  <a:gd name="T93" fmla="*/ 1761 h 2428"/>
                  <a:gd name="T94" fmla="*/ 2321 w 2321"/>
                  <a:gd name="T95" fmla="*/ 1767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1" h="2428">
                    <a:moveTo>
                      <a:pt x="2321" y="1767"/>
                    </a:moveTo>
                    <a:lnTo>
                      <a:pt x="2039" y="1895"/>
                    </a:lnTo>
                    <a:lnTo>
                      <a:pt x="1758" y="2023"/>
                    </a:lnTo>
                    <a:lnTo>
                      <a:pt x="1041" y="2408"/>
                    </a:lnTo>
                    <a:lnTo>
                      <a:pt x="1019" y="2417"/>
                    </a:lnTo>
                    <a:lnTo>
                      <a:pt x="972" y="2427"/>
                    </a:lnTo>
                    <a:lnTo>
                      <a:pt x="923" y="2428"/>
                    </a:lnTo>
                    <a:lnTo>
                      <a:pt x="871" y="2422"/>
                    </a:lnTo>
                    <a:lnTo>
                      <a:pt x="789" y="2398"/>
                    </a:lnTo>
                    <a:lnTo>
                      <a:pt x="674" y="2337"/>
                    </a:lnTo>
                    <a:lnTo>
                      <a:pt x="556" y="2249"/>
                    </a:lnTo>
                    <a:lnTo>
                      <a:pt x="439" y="2133"/>
                    </a:lnTo>
                    <a:lnTo>
                      <a:pt x="325" y="1993"/>
                    </a:lnTo>
                    <a:lnTo>
                      <a:pt x="220" y="1832"/>
                    </a:lnTo>
                    <a:lnTo>
                      <a:pt x="170" y="1742"/>
                    </a:lnTo>
                    <a:lnTo>
                      <a:pt x="130" y="1650"/>
                    </a:lnTo>
                    <a:lnTo>
                      <a:pt x="65" y="1473"/>
                    </a:lnTo>
                    <a:lnTo>
                      <a:pt x="22" y="1301"/>
                    </a:lnTo>
                    <a:lnTo>
                      <a:pt x="0" y="1143"/>
                    </a:lnTo>
                    <a:lnTo>
                      <a:pt x="0" y="999"/>
                    </a:lnTo>
                    <a:lnTo>
                      <a:pt x="22" y="873"/>
                    </a:lnTo>
                    <a:lnTo>
                      <a:pt x="52" y="794"/>
                    </a:lnTo>
                    <a:lnTo>
                      <a:pt x="79" y="748"/>
                    </a:lnTo>
                    <a:lnTo>
                      <a:pt x="112" y="711"/>
                    </a:lnTo>
                    <a:lnTo>
                      <a:pt x="150" y="679"/>
                    </a:lnTo>
                    <a:lnTo>
                      <a:pt x="170" y="666"/>
                    </a:lnTo>
                    <a:lnTo>
                      <a:pt x="1271" y="103"/>
                    </a:lnTo>
                    <a:lnTo>
                      <a:pt x="1310" y="82"/>
                    </a:lnTo>
                    <a:lnTo>
                      <a:pt x="1387" y="35"/>
                    </a:lnTo>
                    <a:lnTo>
                      <a:pt x="1425" y="0"/>
                    </a:lnTo>
                    <a:lnTo>
                      <a:pt x="1402" y="39"/>
                    </a:lnTo>
                    <a:lnTo>
                      <a:pt x="1371" y="134"/>
                    </a:lnTo>
                    <a:lnTo>
                      <a:pt x="1355" y="245"/>
                    </a:lnTo>
                    <a:lnTo>
                      <a:pt x="1355" y="369"/>
                    </a:lnTo>
                    <a:lnTo>
                      <a:pt x="1369" y="503"/>
                    </a:lnTo>
                    <a:lnTo>
                      <a:pt x="1398" y="646"/>
                    </a:lnTo>
                    <a:lnTo>
                      <a:pt x="1440" y="796"/>
                    </a:lnTo>
                    <a:lnTo>
                      <a:pt x="1495" y="947"/>
                    </a:lnTo>
                    <a:lnTo>
                      <a:pt x="1528" y="1025"/>
                    </a:lnTo>
                    <a:lnTo>
                      <a:pt x="1566" y="1105"/>
                    </a:lnTo>
                    <a:lnTo>
                      <a:pt x="1654" y="1254"/>
                    </a:lnTo>
                    <a:lnTo>
                      <a:pt x="1751" y="1385"/>
                    </a:lnTo>
                    <a:lnTo>
                      <a:pt x="1852" y="1500"/>
                    </a:lnTo>
                    <a:lnTo>
                      <a:pt x="1958" y="1595"/>
                    </a:lnTo>
                    <a:lnTo>
                      <a:pt x="2065" y="1672"/>
                    </a:lnTo>
                    <a:lnTo>
                      <a:pt x="2170" y="1728"/>
                    </a:lnTo>
                    <a:lnTo>
                      <a:pt x="2272" y="1761"/>
                    </a:lnTo>
                    <a:lnTo>
                      <a:pt x="2321" y="176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9" name="Freeform 65">
                <a:extLst>
                  <a:ext uri="{FF2B5EF4-FFF2-40B4-BE49-F238E27FC236}">
                    <a16:creationId xmlns:a16="http://schemas.microsoft.com/office/drawing/2014/main" xmlns="" id="{309DD203-20E4-4E2F-AADE-E0209ECDCAEE}"/>
                  </a:ext>
                </a:extLst>
              </p:cNvPr>
              <p:cNvSpPr>
                <a:spLocks/>
              </p:cNvSpPr>
              <p:nvPr/>
            </p:nvSpPr>
            <p:spPr bwMode="auto">
              <a:xfrm rot="591057">
                <a:off x="9967443" y="1117480"/>
                <a:ext cx="979758" cy="1428453"/>
              </a:xfrm>
              <a:custGeom>
                <a:avLst/>
                <a:gdLst>
                  <a:gd name="T0" fmla="*/ 2262 w 2714"/>
                  <a:gd name="T1" fmla="*/ 3921 h 3954"/>
                  <a:gd name="T2" fmla="*/ 2040 w 2714"/>
                  <a:gd name="T3" fmla="*/ 3954 h 3954"/>
                  <a:gd name="T4" fmla="*/ 1800 w 2714"/>
                  <a:gd name="T5" fmla="*/ 3908 h 3954"/>
                  <a:gd name="T6" fmla="*/ 1547 w 2714"/>
                  <a:gd name="T7" fmla="*/ 3791 h 3954"/>
                  <a:gd name="T8" fmla="*/ 1287 w 2714"/>
                  <a:gd name="T9" fmla="*/ 3606 h 3954"/>
                  <a:gd name="T10" fmla="*/ 1031 w 2714"/>
                  <a:gd name="T11" fmla="*/ 3363 h 3954"/>
                  <a:gd name="T12" fmla="*/ 783 w 2714"/>
                  <a:gd name="T13" fmla="*/ 3068 h 3954"/>
                  <a:gd name="T14" fmla="*/ 552 w 2714"/>
                  <a:gd name="T15" fmla="*/ 2723 h 3954"/>
                  <a:gd name="T16" fmla="*/ 393 w 2714"/>
                  <a:gd name="T17" fmla="*/ 2438 h 3954"/>
                  <a:gd name="T18" fmla="*/ 255 w 2714"/>
                  <a:gd name="T19" fmla="*/ 2143 h 3954"/>
                  <a:gd name="T20" fmla="*/ 120 w 2714"/>
                  <a:gd name="T21" fmla="*/ 1753 h 3954"/>
                  <a:gd name="T22" fmla="*/ 35 w 2714"/>
                  <a:gd name="T23" fmla="*/ 1380 h 3954"/>
                  <a:gd name="T24" fmla="*/ 0 w 2714"/>
                  <a:gd name="T25" fmla="*/ 1032 h 3954"/>
                  <a:gd name="T26" fmla="*/ 15 w 2714"/>
                  <a:gd name="T27" fmla="*/ 716 h 3954"/>
                  <a:gd name="T28" fmla="*/ 78 w 2714"/>
                  <a:gd name="T29" fmla="*/ 447 h 3954"/>
                  <a:gd name="T30" fmla="*/ 189 w 2714"/>
                  <a:gd name="T31" fmla="*/ 232 h 3954"/>
                  <a:gd name="T32" fmla="*/ 346 w 2714"/>
                  <a:gd name="T33" fmla="*/ 82 h 3954"/>
                  <a:gd name="T34" fmla="*/ 444 w 2714"/>
                  <a:gd name="T35" fmla="*/ 33 h 3954"/>
                  <a:gd name="T36" fmla="*/ 664 w 2714"/>
                  <a:gd name="T37" fmla="*/ 0 h 3954"/>
                  <a:gd name="T38" fmla="*/ 906 w 2714"/>
                  <a:gd name="T39" fmla="*/ 46 h 3954"/>
                  <a:gd name="T40" fmla="*/ 1159 w 2714"/>
                  <a:gd name="T41" fmla="*/ 163 h 3954"/>
                  <a:gd name="T42" fmla="*/ 1417 w 2714"/>
                  <a:gd name="T43" fmla="*/ 347 h 3954"/>
                  <a:gd name="T44" fmla="*/ 1675 w 2714"/>
                  <a:gd name="T45" fmla="*/ 591 h 3954"/>
                  <a:gd name="T46" fmla="*/ 1922 w 2714"/>
                  <a:gd name="T47" fmla="*/ 888 h 3954"/>
                  <a:gd name="T48" fmla="*/ 2154 w 2714"/>
                  <a:gd name="T49" fmla="*/ 1230 h 3954"/>
                  <a:gd name="T50" fmla="*/ 2313 w 2714"/>
                  <a:gd name="T51" fmla="*/ 1516 h 3954"/>
                  <a:gd name="T52" fmla="*/ 2449 w 2714"/>
                  <a:gd name="T53" fmla="*/ 1818 h 3954"/>
                  <a:gd name="T54" fmla="*/ 2589 w 2714"/>
                  <a:gd name="T55" fmla="*/ 2213 h 3954"/>
                  <a:gd name="T56" fmla="*/ 2677 w 2714"/>
                  <a:gd name="T57" fmla="*/ 2591 h 3954"/>
                  <a:gd name="T58" fmla="*/ 2714 w 2714"/>
                  <a:gd name="T59" fmla="*/ 2942 h 3954"/>
                  <a:gd name="T60" fmla="*/ 2701 w 2714"/>
                  <a:gd name="T61" fmla="*/ 3256 h 3954"/>
                  <a:gd name="T62" fmla="*/ 2639 w 2714"/>
                  <a:gd name="T63" fmla="*/ 3523 h 3954"/>
                  <a:gd name="T64" fmla="*/ 2526 w 2714"/>
                  <a:gd name="T65" fmla="*/ 3732 h 3954"/>
                  <a:gd name="T66" fmla="*/ 2361 w 2714"/>
                  <a:gd name="T67" fmla="*/ 3874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4" h="3954">
                    <a:moveTo>
                      <a:pt x="2313" y="3898"/>
                    </a:moveTo>
                    <a:lnTo>
                      <a:pt x="2262" y="3921"/>
                    </a:lnTo>
                    <a:lnTo>
                      <a:pt x="2154" y="3946"/>
                    </a:lnTo>
                    <a:lnTo>
                      <a:pt x="2040" y="3954"/>
                    </a:lnTo>
                    <a:lnTo>
                      <a:pt x="1922" y="3941"/>
                    </a:lnTo>
                    <a:lnTo>
                      <a:pt x="1800" y="3908"/>
                    </a:lnTo>
                    <a:lnTo>
                      <a:pt x="1675" y="3859"/>
                    </a:lnTo>
                    <a:lnTo>
                      <a:pt x="1547" y="3791"/>
                    </a:lnTo>
                    <a:lnTo>
                      <a:pt x="1417" y="3706"/>
                    </a:lnTo>
                    <a:lnTo>
                      <a:pt x="1287" y="3606"/>
                    </a:lnTo>
                    <a:lnTo>
                      <a:pt x="1159" y="3493"/>
                    </a:lnTo>
                    <a:lnTo>
                      <a:pt x="1031" y="3363"/>
                    </a:lnTo>
                    <a:lnTo>
                      <a:pt x="906" y="3222"/>
                    </a:lnTo>
                    <a:lnTo>
                      <a:pt x="783" y="3068"/>
                    </a:lnTo>
                    <a:lnTo>
                      <a:pt x="664" y="2900"/>
                    </a:lnTo>
                    <a:lnTo>
                      <a:pt x="552" y="2723"/>
                    </a:lnTo>
                    <a:lnTo>
                      <a:pt x="444" y="2536"/>
                    </a:lnTo>
                    <a:lnTo>
                      <a:pt x="393" y="2438"/>
                    </a:lnTo>
                    <a:lnTo>
                      <a:pt x="343" y="2340"/>
                    </a:lnTo>
                    <a:lnTo>
                      <a:pt x="255" y="2143"/>
                    </a:lnTo>
                    <a:lnTo>
                      <a:pt x="182" y="1947"/>
                    </a:lnTo>
                    <a:lnTo>
                      <a:pt x="120" y="1753"/>
                    </a:lnTo>
                    <a:lnTo>
                      <a:pt x="71" y="1565"/>
                    </a:lnTo>
                    <a:lnTo>
                      <a:pt x="35" y="1380"/>
                    </a:lnTo>
                    <a:lnTo>
                      <a:pt x="10" y="1202"/>
                    </a:lnTo>
                    <a:lnTo>
                      <a:pt x="0" y="1032"/>
                    </a:lnTo>
                    <a:lnTo>
                      <a:pt x="0" y="869"/>
                    </a:lnTo>
                    <a:lnTo>
                      <a:pt x="15" y="716"/>
                    </a:lnTo>
                    <a:lnTo>
                      <a:pt x="39" y="576"/>
                    </a:lnTo>
                    <a:lnTo>
                      <a:pt x="78" y="447"/>
                    </a:lnTo>
                    <a:lnTo>
                      <a:pt x="127" y="333"/>
                    </a:lnTo>
                    <a:lnTo>
                      <a:pt x="189" y="232"/>
                    </a:lnTo>
                    <a:lnTo>
                      <a:pt x="261" y="148"/>
                    </a:lnTo>
                    <a:lnTo>
                      <a:pt x="346" y="82"/>
                    </a:lnTo>
                    <a:lnTo>
                      <a:pt x="393" y="56"/>
                    </a:lnTo>
                    <a:lnTo>
                      <a:pt x="444" y="33"/>
                    </a:lnTo>
                    <a:lnTo>
                      <a:pt x="552" y="7"/>
                    </a:lnTo>
                    <a:lnTo>
                      <a:pt x="664" y="0"/>
                    </a:lnTo>
                    <a:lnTo>
                      <a:pt x="783" y="14"/>
                    </a:lnTo>
                    <a:lnTo>
                      <a:pt x="906" y="46"/>
                    </a:lnTo>
                    <a:lnTo>
                      <a:pt x="1031" y="96"/>
                    </a:lnTo>
                    <a:lnTo>
                      <a:pt x="1159" y="163"/>
                    </a:lnTo>
                    <a:lnTo>
                      <a:pt x="1287" y="248"/>
                    </a:lnTo>
                    <a:lnTo>
                      <a:pt x="1417" y="347"/>
                    </a:lnTo>
                    <a:lnTo>
                      <a:pt x="1547" y="461"/>
                    </a:lnTo>
                    <a:lnTo>
                      <a:pt x="1675" y="591"/>
                    </a:lnTo>
                    <a:lnTo>
                      <a:pt x="1800" y="732"/>
                    </a:lnTo>
                    <a:lnTo>
                      <a:pt x="1922" y="888"/>
                    </a:lnTo>
                    <a:lnTo>
                      <a:pt x="2040" y="1053"/>
                    </a:lnTo>
                    <a:lnTo>
                      <a:pt x="2154" y="1230"/>
                    </a:lnTo>
                    <a:lnTo>
                      <a:pt x="2262" y="1418"/>
                    </a:lnTo>
                    <a:lnTo>
                      <a:pt x="2313" y="1516"/>
                    </a:lnTo>
                    <a:lnTo>
                      <a:pt x="2361" y="1617"/>
                    </a:lnTo>
                    <a:lnTo>
                      <a:pt x="2449" y="1818"/>
                    </a:lnTo>
                    <a:lnTo>
                      <a:pt x="2526" y="2017"/>
                    </a:lnTo>
                    <a:lnTo>
                      <a:pt x="2589" y="2213"/>
                    </a:lnTo>
                    <a:lnTo>
                      <a:pt x="2639" y="2405"/>
                    </a:lnTo>
                    <a:lnTo>
                      <a:pt x="2677" y="2591"/>
                    </a:lnTo>
                    <a:lnTo>
                      <a:pt x="2701" y="2771"/>
                    </a:lnTo>
                    <a:lnTo>
                      <a:pt x="2714" y="2942"/>
                    </a:lnTo>
                    <a:lnTo>
                      <a:pt x="2714" y="3104"/>
                    </a:lnTo>
                    <a:lnTo>
                      <a:pt x="2701" y="3256"/>
                    </a:lnTo>
                    <a:lnTo>
                      <a:pt x="2677" y="3396"/>
                    </a:lnTo>
                    <a:lnTo>
                      <a:pt x="2639" y="3523"/>
                    </a:lnTo>
                    <a:lnTo>
                      <a:pt x="2589" y="3635"/>
                    </a:lnTo>
                    <a:lnTo>
                      <a:pt x="2526" y="3732"/>
                    </a:lnTo>
                    <a:lnTo>
                      <a:pt x="2449" y="3812"/>
                    </a:lnTo>
                    <a:lnTo>
                      <a:pt x="2361" y="3874"/>
                    </a:lnTo>
                    <a:lnTo>
                      <a:pt x="2313" y="3898"/>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0" name="Freeform 66">
                <a:extLst>
                  <a:ext uri="{FF2B5EF4-FFF2-40B4-BE49-F238E27FC236}">
                    <a16:creationId xmlns:a16="http://schemas.microsoft.com/office/drawing/2014/main" xmlns="" id="{3214AFB1-3A2D-4256-AC18-C5747B9BA042}"/>
                  </a:ext>
                </a:extLst>
              </p:cNvPr>
              <p:cNvSpPr>
                <a:spLocks/>
              </p:cNvSpPr>
              <p:nvPr/>
            </p:nvSpPr>
            <p:spPr bwMode="auto">
              <a:xfrm rot="591057">
                <a:off x="10052456" y="1646313"/>
                <a:ext cx="509388" cy="466036"/>
              </a:xfrm>
              <a:custGeom>
                <a:avLst/>
                <a:gdLst>
                  <a:gd name="T0" fmla="*/ 1331 w 1410"/>
                  <a:gd name="T1" fmla="*/ 342 h 1290"/>
                  <a:gd name="T2" fmla="*/ 1306 w 1410"/>
                  <a:gd name="T3" fmla="*/ 298 h 1290"/>
                  <a:gd name="T4" fmla="*/ 1254 w 1410"/>
                  <a:gd name="T5" fmla="*/ 220 h 1290"/>
                  <a:gd name="T6" fmla="*/ 1199 w 1410"/>
                  <a:gd name="T7" fmla="*/ 151 h 1290"/>
                  <a:gd name="T8" fmla="*/ 1142 w 1410"/>
                  <a:gd name="T9" fmla="*/ 94 h 1290"/>
                  <a:gd name="T10" fmla="*/ 1084 w 1410"/>
                  <a:gd name="T11" fmla="*/ 48 h 1290"/>
                  <a:gd name="T12" fmla="*/ 1027 w 1410"/>
                  <a:gd name="T13" fmla="*/ 16 h 1290"/>
                  <a:gd name="T14" fmla="*/ 972 w 1410"/>
                  <a:gd name="T15" fmla="*/ 0 h 1290"/>
                  <a:gd name="T16" fmla="*/ 920 w 1410"/>
                  <a:gd name="T17" fmla="*/ 0 h 1290"/>
                  <a:gd name="T18" fmla="*/ 896 w 1410"/>
                  <a:gd name="T19" fmla="*/ 9 h 1290"/>
                  <a:gd name="T20" fmla="*/ 0 w 1410"/>
                  <a:gd name="T21" fmla="*/ 418 h 1290"/>
                  <a:gd name="T22" fmla="*/ 29 w 1410"/>
                  <a:gd name="T23" fmla="*/ 535 h 1290"/>
                  <a:gd name="T24" fmla="*/ 101 w 1410"/>
                  <a:gd name="T25" fmla="*/ 768 h 1290"/>
                  <a:gd name="T26" fmla="*/ 171 w 1410"/>
                  <a:gd name="T27" fmla="*/ 939 h 1290"/>
                  <a:gd name="T28" fmla="*/ 228 w 1410"/>
                  <a:gd name="T29" fmla="*/ 1048 h 1290"/>
                  <a:gd name="T30" fmla="*/ 292 w 1410"/>
                  <a:gd name="T31" fmla="*/ 1150 h 1290"/>
                  <a:gd name="T32" fmla="*/ 367 w 1410"/>
                  <a:gd name="T33" fmla="*/ 1245 h 1290"/>
                  <a:gd name="T34" fmla="*/ 409 w 1410"/>
                  <a:gd name="T35" fmla="*/ 1290 h 1290"/>
                  <a:gd name="T36" fmla="*/ 1305 w 1410"/>
                  <a:gd name="T37" fmla="*/ 879 h 1290"/>
                  <a:gd name="T38" fmla="*/ 1328 w 1410"/>
                  <a:gd name="T39" fmla="*/ 860 h 1290"/>
                  <a:gd name="T40" fmla="*/ 1365 w 1410"/>
                  <a:gd name="T41" fmla="*/ 826 h 1290"/>
                  <a:gd name="T42" fmla="*/ 1381 w 1410"/>
                  <a:gd name="T43" fmla="*/ 795 h 1290"/>
                  <a:gd name="T44" fmla="*/ 1382 w 1410"/>
                  <a:gd name="T45" fmla="*/ 777 h 1290"/>
                  <a:gd name="T46" fmla="*/ 1391 w 1410"/>
                  <a:gd name="T47" fmla="*/ 758 h 1290"/>
                  <a:gd name="T48" fmla="*/ 1403 w 1410"/>
                  <a:gd name="T49" fmla="*/ 715 h 1290"/>
                  <a:gd name="T50" fmla="*/ 1410 w 1410"/>
                  <a:gd name="T51" fmla="*/ 643 h 1290"/>
                  <a:gd name="T52" fmla="*/ 1395 w 1410"/>
                  <a:gd name="T53" fmla="*/ 532 h 1290"/>
                  <a:gd name="T54" fmla="*/ 1358 w 1410"/>
                  <a:gd name="T55" fmla="*/ 408 h 1290"/>
                  <a:gd name="T56" fmla="*/ 1331 w 1410"/>
                  <a:gd name="T57" fmla="*/ 34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0" h="1290">
                    <a:moveTo>
                      <a:pt x="1331" y="342"/>
                    </a:moveTo>
                    <a:lnTo>
                      <a:pt x="1306" y="298"/>
                    </a:lnTo>
                    <a:lnTo>
                      <a:pt x="1254" y="220"/>
                    </a:lnTo>
                    <a:lnTo>
                      <a:pt x="1199" y="151"/>
                    </a:lnTo>
                    <a:lnTo>
                      <a:pt x="1142" y="94"/>
                    </a:lnTo>
                    <a:lnTo>
                      <a:pt x="1084" y="48"/>
                    </a:lnTo>
                    <a:lnTo>
                      <a:pt x="1027" y="16"/>
                    </a:lnTo>
                    <a:lnTo>
                      <a:pt x="972" y="0"/>
                    </a:lnTo>
                    <a:lnTo>
                      <a:pt x="920" y="0"/>
                    </a:lnTo>
                    <a:lnTo>
                      <a:pt x="896" y="9"/>
                    </a:lnTo>
                    <a:lnTo>
                      <a:pt x="0" y="418"/>
                    </a:lnTo>
                    <a:lnTo>
                      <a:pt x="29" y="535"/>
                    </a:lnTo>
                    <a:lnTo>
                      <a:pt x="101" y="768"/>
                    </a:lnTo>
                    <a:lnTo>
                      <a:pt x="171" y="939"/>
                    </a:lnTo>
                    <a:lnTo>
                      <a:pt x="228" y="1048"/>
                    </a:lnTo>
                    <a:lnTo>
                      <a:pt x="292" y="1150"/>
                    </a:lnTo>
                    <a:lnTo>
                      <a:pt x="367" y="1245"/>
                    </a:lnTo>
                    <a:lnTo>
                      <a:pt x="409" y="1290"/>
                    </a:lnTo>
                    <a:lnTo>
                      <a:pt x="1305" y="879"/>
                    </a:lnTo>
                    <a:lnTo>
                      <a:pt x="1328" y="860"/>
                    </a:lnTo>
                    <a:lnTo>
                      <a:pt x="1365" y="826"/>
                    </a:lnTo>
                    <a:lnTo>
                      <a:pt x="1381" y="795"/>
                    </a:lnTo>
                    <a:lnTo>
                      <a:pt x="1382" y="777"/>
                    </a:lnTo>
                    <a:lnTo>
                      <a:pt x="1391" y="758"/>
                    </a:lnTo>
                    <a:lnTo>
                      <a:pt x="1403" y="715"/>
                    </a:lnTo>
                    <a:lnTo>
                      <a:pt x="1410" y="643"/>
                    </a:lnTo>
                    <a:lnTo>
                      <a:pt x="1395" y="532"/>
                    </a:lnTo>
                    <a:lnTo>
                      <a:pt x="1358" y="408"/>
                    </a:lnTo>
                    <a:lnTo>
                      <a:pt x="1331" y="342"/>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1" name="Freeform 67">
                <a:extLst>
                  <a:ext uri="{FF2B5EF4-FFF2-40B4-BE49-F238E27FC236}">
                    <a16:creationId xmlns:a16="http://schemas.microsoft.com/office/drawing/2014/main" xmlns="" id="{54B5E4CC-380B-48C1-A925-66AAD323E211}"/>
                  </a:ext>
                </a:extLst>
              </p:cNvPr>
              <p:cNvSpPr>
                <a:spLocks noEditPoints="1"/>
              </p:cNvSpPr>
              <p:nvPr/>
            </p:nvSpPr>
            <p:spPr bwMode="auto">
              <a:xfrm rot="591057">
                <a:off x="9911987" y="1076896"/>
                <a:ext cx="1083804" cy="1523828"/>
              </a:xfrm>
              <a:custGeom>
                <a:avLst/>
                <a:gdLst>
                  <a:gd name="T0" fmla="*/ 620 w 3000"/>
                  <a:gd name="T1" fmla="*/ 292 h 4218"/>
                  <a:gd name="T2" fmla="*/ 505 w 3000"/>
                  <a:gd name="T3" fmla="*/ 374 h 4218"/>
                  <a:gd name="T4" fmla="*/ 361 w 3000"/>
                  <a:gd name="T5" fmla="*/ 603 h 4218"/>
                  <a:gd name="T6" fmla="*/ 310 w 3000"/>
                  <a:gd name="T7" fmla="*/ 828 h 4218"/>
                  <a:gd name="T8" fmla="*/ 314 w 3000"/>
                  <a:gd name="T9" fmla="*/ 1321 h 4218"/>
                  <a:gd name="T10" fmla="*/ 502 w 3000"/>
                  <a:gd name="T11" fmla="*/ 2082 h 4218"/>
                  <a:gd name="T12" fmla="*/ 716 w 3000"/>
                  <a:gd name="T13" fmla="*/ 2564 h 4218"/>
                  <a:gd name="T14" fmla="*/ 1025 w 3000"/>
                  <a:gd name="T15" fmla="*/ 3060 h 4218"/>
                  <a:gd name="T16" fmla="*/ 1371 w 3000"/>
                  <a:gd name="T17" fmla="*/ 3461 h 4218"/>
                  <a:gd name="T18" fmla="*/ 1726 w 3000"/>
                  <a:gd name="T19" fmla="*/ 3749 h 4218"/>
                  <a:gd name="T20" fmla="*/ 2066 w 3000"/>
                  <a:gd name="T21" fmla="*/ 3901 h 4218"/>
                  <a:gd name="T22" fmla="*/ 2365 w 3000"/>
                  <a:gd name="T23" fmla="*/ 3900 h 4218"/>
                  <a:gd name="T24" fmla="*/ 2448 w 3000"/>
                  <a:gd name="T25" fmla="*/ 3861 h 4218"/>
                  <a:gd name="T26" fmla="*/ 2645 w 3000"/>
                  <a:gd name="T27" fmla="*/ 3631 h 4218"/>
                  <a:gd name="T28" fmla="*/ 2701 w 3000"/>
                  <a:gd name="T29" fmla="*/ 3445 h 4218"/>
                  <a:gd name="T30" fmla="*/ 2730 w 3000"/>
                  <a:gd name="T31" fmla="*/ 3089 h 4218"/>
                  <a:gd name="T32" fmla="*/ 2609 w 3000"/>
                  <a:gd name="T33" fmla="*/ 2357 h 4218"/>
                  <a:gd name="T34" fmla="*/ 2358 w 3000"/>
                  <a:gd name="T35" fmla="*/ 1704 h 4218"/>
                  <a:gd name="T36" fmla="*/ 2114 w 3000"/>
                  <a:gd name="T37" fmla="*/ 1295 h 4218"/>
                  <a:gd name="T38" fmla="*/ 1788 w 3000"/>
                  <a:gd name="T39" fmla="*/ 873 h 4218"/>
                  <a:gd name="T40" fmla="*/ 1447 w 3000"/>
                  <a:gd name="T41" fmla="*/ 546 h 4218"/>
                  <a:gd name="T42" fmla="*/ 1111 w 3000"/>
                  <a:gd name="T43" fmla="*/ 334 h 4218"/>
                  <a:gd name="T44" fmla="*/ 805 w 3000"/>
                  <a:gd name="T45" fmla="*/ 253 h 4218"/>
                  <a:gd name="T46" fmla="*/ 2409 w 3000"/>
                  <a:gd name="T47" fmla="*/ 4190 h 4218"/>
                  <a:gd name="T48" fmla="*/ 2106 w 3000"/>
                  <a:gd name="T49" fmla="*/ 4214 h 4218"/>
                  <a:gd name="T50" fmla="*/ 1716 w 3000"/>
                  <a:gd name="T51" fmla="*/ 4093 h 4218"/>
                  <a:gd name="T52" fmla="*/ 1316 w 3000"/>
                  <a:gd name="T53" fmla="*/ 3825 h 4218"/>
                  <a:gd name="T54" fmla="*/ 927 w 3000"/>
                  <a:gd name="T55" fmla="*/ 3429 h 4218"/>
                  <a:gd name="T56" fmla="*/ 572 w 3000"/>
                  <a:gd name="T57" fmla="*/ 2919 h 4218"/>
                  <a:gd name="T58" fmla="*/ 343 w 3000"/>
                  <a:gd name="T59" fmla="*/ 2482 h 4218"/>
                  <a:gd name="T60" fmla="*/ 59 w 3000"/>
                  <a:gd name="T61" fmla="*/ 1629 h 4218"/>
                  <a:gd name="T62" fmla="*/ 0 w 3000"/>
                  <a:gd name="T63" fmla="*/ 1044 h 4218"/>
                  <a:gd name="T64" fmla="*/ 37 w 3000"/>
                  <a:gd name="T65" fmla="*/ 703 h 4218"/>
                  <a:gd name="T66" fmla="*/ 95 w 3000"/>
                  <a:gd name="T67" fmla="*/ 510 h 4218"/>
                  <a:gd name="T68" fmla="*/ 220 w 3000"/>
                  <a:gd name="T69" fmla="*/ 291 h 4218"/>
                  <a:gd name="T70" fmla="*/ 423 w 3000"/>
                  <a:gd name="T71" fmla="*/ 105 h 4218"/>
                  <a:gd name="T72" fmla="*/ 669 w 3000"/>
                  <a:gd name="T73" fmla="*/ 10 h 4218"/>
                  <a:gd name="T74" fmla="*/ 1065 w 3000"/>
                  <a:gd name="T75" fmla="*/ 41 h 4218"/>
                  <a:gd name="T76" fmla="*/ 1487 w 3000"/>
                  <a:gd name="T77" fmla="*/ 246 h 4218"/>
                  <a:gd name="T78" fmla="*/ 1908 w 3000"/>
                  <a:gd name="T79" fmla="*/ 605 h 4218"/>
                  <a:gd name="T80" fmla="*/ 2301 w 3000"/>
                  <a:gd name="T81" fmla="*/ 1099 h 4218"/>
                  <a:gd name="T82" fmla="*/ 2589 w 3000"/>
                  <a:gd name="T83" fmla="*/ 1602 h 4218"/>
                  <a:gd name="T84" fmla="*/ 2872 w 3000"/>
                  <a:gd name="T85" fmla="*/ 2321 h 4218"/>
                  <a:gd name="T86" fmla="*/ 2999 w 3000"/>
                  <a:gd name="T87" fmla="*/ 3061 h 4218"/>
                  <a:gd name="T88" fmla="*/ 2983 w 3000"/>
                  <a:gd name="T89" fmla="*/ 3417 h 4218"/>
                  <a:gd name="T90" fmla="*/ 2921 w 3000"/>
                  <a:gd name="T91" fmla="*/ 3677 h 4218"/>
                  <a:gd name="T92" fmla="*/ 2829 w 3000"/>
                  <a:gd name="T93" fmla="*/ 3871 h 4218"/>
                  <a:gd name="T94" fmla="*/ 2671 w 3000"/>
                  <a:gd name="T95" fmla="*/ 4053 h 4218"/>
                  <a:gd name="T96" fmla="*/ 2511 w 3000"/>
                  <a:gd name="T97" fmla="*/ 4164 h 4218"/>
                  <a:gd name="T98" fmla="*/ 2409 w 3000"/>
                  <a:gd name="T99" fmla="*/ 4190 h 4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00" h="4218">
                    <a:moveTo>
                      <a:pt x="668" y="270"/>
                    </a:moveTo>
                    <a:lnTo>
                      <a:pt x="649" y="273"/>
                    </a:lnTo>
                    <a:lnTo>
                      <a:pt x="620" y="292"/>
                    </a:lnTo>
                    <a:lnTo>
                      <a:pt x="618" y="296"/>
                    </a:lnTo>
                    <a:lnTo>
                      <a:pt x="579" y="317"/>
                    </a:lnTo>
                    <a:lnTo>
                      <a:pt x="505" y="374"/>
                    </a:lnTo>
                    <a:lnTo>
                      <a:pt x="438" y="451"/>
                    </a:lnTo>
                    <a:lnTo>
                      <a:pt x="383" y="547"/>
                    </a:lnTo>
                    <a:lnTo>
                      <a:pt x="361" y="603"/>
                    </a:lnTo>
                    <a:lnTo>
                      <a:pt x="348" y="645"/>
                    </a:lnTo>
                    <a:lnTo>
                      <a:pt x="325" y="733"/>
                    </a:lnTo>
                    <a:lnTo>
                      <a:pt x="310" y="828"/>
                    </a:lnTo>
                    <a:lnTo>
                      <a:pt x="299" y="929"/>
                    </a:lnTo>
                    <a:lnTo>
                      <a:pt x="297" y="1090"/>
                    </a:lnTo>
                    <a:lnTo>
                      <a:pt x="314" y="1321"/>
                    </a:lnTo>
                    <a:lnTo>
                      <a:pt x="356" y="1566"/>
                    </a:lnTo>
                    <a:lnTo>
                      <a:pt x="417" y="1821"/>
                    </a:lnTo>
                    <a:lnTo>
                      <a:pt x="502" y="2082"/>
                    </a:lnTo>
                    <a:lnTo>
                      <a:pt x="608" y="2344"/>
                    </a:lnTo>
                    <a:lnTo>
                      <a:pt x="668" y="2474"/>
                    </a:lnTo>
                    <a:lnTo>
                      <a:pt x="716" y="2564"/>
                    </a:lnTo>
                    <a:lnTo>
                      <a:pt x="813" y="2739"/>
                    </a:lnTo>
                    <a:lnTo>
                      <a:pt x="917" y="2903"/>
                    </a:lnTo>
                    <a:lnTo>
                      <a:pt x="1025" y="3060"/>
                    </a:lnTo>
                    <a:lnTo>
                      <a:pt x="1137" y="3204"/>
                    </a:lnTo>
                    <a:lnTo>
                      <a:pt x="1253" y="3338"/>
                    </a:lnTo>
                    <a:lnTo>
                      <a:pt x="1371" y="3461"/>
                    </a:lnTo>
                    <a:lnTo>
                      <a:pt x="1489" y="3570"/>
                    </a:lnTo>
                    <a:lnTo>
                      <a:pt x="1608" y="3667"/>
                    </a:lnTo>
                    <a:lnTo>
                      <a:pt x="1726" y="3749"/>
                    </a:lnTo>
                    <a:lnTo>
                      <a:pt x="1843" y="3815"/>
                    </a:lnTo>
                    <a:lnTo>
                      <a:pt x="1957" y="3867"/>
                    </a:lnTo>
                    <a:lnTo>
                      <a:pt x="2066" y="3901"/>
                    </a:lnTo>
                    <a:lnTo>
                      <a:pt x="2171" y="3919"/>
                    </a:lnTo>
                    <a:lnTo>
                      <a:pt x="2272" y="3919"/>
                    </a:lnTo>
                    <a:lnTo>
                      <a:pt x="2365" y="3900"/>
                    </a:lnTo>
                    <a:lnTo>
                      <a:pt x="2409" y="3883"/>
                    </a:lnTo>
                    <a:lnTo>
                      <a:pt x="2409" y="3883"/>
                    </a:lnTo>
                    <a:lnTo>
                      <a:pt x="2448" y="3861"/>
                    </a:lnTo>
                    <a:lnTo>
                      <a:pt x="2522" y="3803"/>
                    </a:lnTo>
                    <a:lnTo>
                      <a:pt x="2589" y="3727"/>
                    </a:lnTo>
                    <a:lnTo>
                      <a:pt x="2645" y="3631"/>
                    </a:lnTo>
                    <a:lnTo>
                      <a:pt x="2665" y="3574"/>
                    </a:lnTo>
                    <a:lnTo>
                      <a:pt x="2679" y="3533"/>
                    </a:lnTo>
                    <a:lnTo>
                      <a:pt x="2701" y="3445"/>
                    </a:lnTo>
                    <a:lnTo>
                      <a:pt x="2717" y="3350"/>
                    </a:lnTo>
                    <a:lnTo>
                      <a:pt x="2727" y="3249"/>
                    </a:lnTo>
                    <a:lnTo>
                      <a:pt x="2730" y="3089"/>
                    </a:lnTo>
                    <a:lnTo>
                      <a:pt x="2712" y="2857"/>
                    </a:lnTo>
                    <a:lnTo>
                      <a:pt x="2672" y="2612"/>
                    </a:lnTo>
                    <a:lnTo>
                      <a:pt x="2609" y="2357"/>
                    </a:lnTo>
                    <a:lnTo>
                      <a:pt x="2524" y="2097"/>
                    </a:lnTo>
                    <a:lnTo>
                      <a:pt x="2419" y="1835"/>
                    </a:lnTo>
                    <a:lnTo>
                      <a:pt x="2358" y="1704"/>
                    </a:lnTo>
                    <a:lnTo>
                      <a:pt x="2312" y="1619"/>
                    </a:lnTo>
                    <a:lnTo>
                      <a:pt x="2216" y="1453"/>
                    </a:lnTo>
                    <a:lnTo>
                      <a:pt x="2114" y="1295"/>
                    </a:lnTo>
                    <a:lnTo>
                      <a:pt x="2008" y="1145"/>
                    </a:lnTo>
                    <a:lnTo>
                      <a:pt x="1899" y="1004"/>
                    </a:lnTo>
                    <a:lnTo>
                      <a:pt x="1788" y="873"/>
                    </a:lnTo>
                    <a:lnTo>
                      <a:pt x="1674" y="753"/>
                    </a:lnTo>
                    <a:lnTo>
                      <a:pt x="1561" y="644"/>
                    </a:lnTo>
                    <a:lnTo>
                      <a:pt x="1447" y="546"/>
                    </a:lnTo>
                    <a:lnTo>
                      <a:pt x="1333" y="462"/>
                    </a:lnTo>
                    <a:lnTo>
                      <a:pt x="1222" y="390"/>
                    </a:lnTo>
                    <a:lnTo>
                      <a:pt x="1111" y="334"/>
                    </a:lnTo>
                    <a:lnTo>
                      <a:pt x="1006" y="291"/>
                    </a:lnTo>
                    <a:lnTo>
                      <a:pt x="903" y="265"/>
                    </a:lnTo>
                    <a:lnTo>
                      <a:pt x="805" y="253"/>
                    </a:lnTo>
                    <a:lnTo>
                      <a:pt x="713" y="260"/>
                    </a:lnTo>
                    <a:lnTo>
                      <a:pt x="668" y="270"/>
                    </a:lnTo>
                    <a:close/>
                    <a:moveTo>
                      <a:pt x="2409" y="4190"/>
                    </a:moveTo>
                    <a:lnTo>
                      <a:pt x="2351" y="4204"/>
                    </a:lnTo>
                    <a:lnTo>
                      <a:pt x="2232" y="4218"/>
                    </a:lnTo>
                    <a:lnTo>
                      <a:pt x="2106" y="4214"/>
                    </a:lnTo>
                    <a:lnTo>
                      <a:pt x="1978" y="4191"/>
                    </a:lnTo>
                    <a:lnTo>
                      <a:pt x="1849" y="4151"/>
                    </a:lnTo>
                    <a:lnTo>
                      <a:pt x="1716" y="4093"/>
                    </a:lnTo>
                    <a:lnTo>
                      <a:pt x="1582" y="4020"/>
                    </a:lnTo>
                    <a:lnTo>
                      <a:pt x="1448" y="3930"/>
                    </a:lnTo>
                    <a:lnTo>
                      <a:pt x="1316" y="3825"/>
                    </a:lnTo>
                    <a:lnTo>
                      <a:pt x="1183" y="3707"/>
                    </a:lnTo>
                    <a:lnTo>
                      <a:pt x="1054" y="3574"/>
                    </a:lnTo>
                    <a:lnTo>
                      <a:pt x="927" y="3429"/>
                    </a:lnTo>
                    <a:lnTo>
                      <a:pt x="803" y="3270"/>
                    </a:lnTo>
                    <a:lnTo>
                      <a:pt x="685" y="3100"/>
                    </a:lnTo>
                    <a:lnTo>
                      <a:pt x="572" y="2919"/>
                    </a:lnTo>
                    <a:lnTo>
                      <a:pt x="464" y="2727"/>
                    </a:lnTo>
                    <a:lnTo>
                      <a:pt x="413" y="2626"/>
                    </a:lnTo>
                    <a:lnTo>
                      <a:pt x="343" y="2482"/>
                    </a:lnTo>
                    <a:lnTo>
                      <a:pt x="223" y="2194"/>
                    </a:lnTo>
                    <a:lnTo>
                      <a:pt x="128" y="1909"/>
                    </a:lnTo>
                    <a:lnTo>
                      <a:pt x="59" y="1629"/>
                    </a:lnTo>
                    <a:lnTo>
                      <a:pt x="16" y="1360"/>
                    </a:lnTo>
                    <a:lnTo>
                      <a:pt x="1" y="1168"/>
                    </a:lnTo>
                    <a:lnTo>
                      <a:pt x="0" y="1044"/>
                    </a:lnTo>
                    <a:lnTo>
                      <a:pt x="6" y="925"/>
                    </a:lnTo>
                    <a:lnTo>
                      <a:pt x="19" y="811"/>
                    </a:lnTo>
                    <a:lnTo>
                      <a:pt x="37" y="703"/>
                    </a:lnTo>
                    <a:lnTo>
                      <a:pt x="63" y="600"/>
                    </a:lnTo>
                    <a:lnTo>
                      <a:pt x="81" y="551"/>
                    </a:lnTo>
                    <a:lnTo>
                      <a:pt x="95" y="510"/>
                    </a:lnTo>
                    <a:lnTo>
                      <a:pt x="131" y="430"/>
                    </a:lnTo>
                    <a:lnTo>
                      <a:pt x="173" y="357"/>
                    </a:lnTo>
                    <a:lnTo>
                      <a:pt x="220" y="291"/>
                    </a:lnTo>
                    <a:lnTo>
                      <a:pt x="274" y="232"/>
                    </a:lnTo>
                    <a:lnTo>
                      <a:pt x="331" y="177"/>
                    </a:lnTo>
                    <a:lnTo>
                      <a:pt x="423" y="105"/>
                    </a:lnTo>
                    <a:lnTo>
                      <a:pt x="489" y="66"/>
                    </a:lnTo>
                    <a:lnTo>
                      <a:pt x="547" y="41"/>
                    </a:lnTo>
                    <a:lnTo>
                      <a:pt x="669" y="10"/>
                    </a:lnTo>
                    <a:lnTo>
                      <a:pt x="798" y="0"/>
                    </a:lnTo>
                    <a:lnTo>
                      <a:pt x="930" y="11"/>
                    </a:lnTo>
                    <a:lnTo>
                      <a:pt x="1065" y="41"/>
                    </a:lnTo>
                    <a:lnTo>
                      <a:pt x="1205" y="92"/>
                    </a:lnTo>
                    <a:lnTo>
                      <a:pt x="1346" y="159"/>
                    </a:lnTo>
                    <a:lnTo>
                      <a:pt x="1487" y="246"/>
                    </a:lnTo>
                    <a:lnTo>
                      <a:pt x="1628" y="348"/>
                    </a:lnTo>
                    <a:lnTo>
                      <a:pt x="1769" y="469"/>
                    </a:lnTo>
                    <a:lnTo>
                      <a:pt x="1908" y="605"/>
                    </a:lnTo>
                    <a:lnTo>
                      <a:pt x="2043" y="755"/>
                    </a:lnTo>
                    <a:lnTo>
                      <a:pt x="2174" y="920"/>
                    </a:lnTo>
                    <a:lnTo>
                      <a:pt x="2301" y="1099"/>
                    </a:lnTo>
                    <a:lnTo>
                      <a:pt x="2422" y="1291"/>
                    </a:lnTo>
                    <a:lnTo>
                      <a:pt x="2535" y="1495"/>
                    </a:lnTo>
                    <a:lnTo>
                      <a:pt x="2589" y="1602"/>
                    </a:lnTo>
                    <a:lnTo>
                      <a:pt x="2658" y="1746"/>
                    </a:lnTo>
                    <a:lnTo>
                      <a:pt x="2779" y="2036"/>
                    </a:lnTo>
                    <a:lnTo>
                      <a:pt x="2872" y="2321"/>
                    </a:lnTo>
                    <a:lnTo>
                      <a:pt x="2943" y="2600"/>
                    </a:lnTo>
                    <a:lnTo>
                      <a:pt x="2986" y="2870"/>
                    </a:lnTo>
                    <a:lnTo>
                      <a:pt x="2999" y="3061"/>
                    </a:lnTo>
                    <a:lnTo>
                      <a:pt x="3000" y="3185"/>
                    </a:lnTo>
                    <a:lnTo>
                      <a:pt x="2996" y="3303"/>
                    </a:lnTo>
                    <a:lnTo>
                      <a:pt x="2983" y="3417"/>
                    </a:lnTo>
                    <a:lnTo>
                      <a:pt x="2964" y="3527"/>
                    </a:lnTo>
                    <a:lnTo>
                      <a:pt x="2937" y="3629"/>
                    </a:lnTo>
                    <a:lnTo>
                      <a:pt x="2921" y="3677"/>
                    </a:lnTo>
                    <a:lnTo>
                      <a:pt x="2907" y="3720"/>
                    </a:lnTo>
                    <a:lnTo>
                      <a:pt x="2871" y="3799"/>
                    </a:lnTo>
                    <a:lnTo>
                      <a:pt x="2829" y="3871"/>
                    </a:lnTo>
                    <a:lnTo>
                      <a:pt x="2780" y="3937"/>
                    </a:lnTo>
                    <a:lnTo>
                      <a:pt x="2728" y="3998"/>
                    </a:lnTo>
                    <a:lnTo>
                      <a:pt x="2671" y="4053"/>
                    </a:lnTo>
                    <a:lnTo>
                      <a:pt x="2579" y="4123"/>
                    </a:lnTo>
                    <a:lnTo>
                      <a:pt x="2511" y="4164"/>
                    </a:lnTo>
                    <a:lnTo>
                      <a:pt x="2511" y="4164"/>
                    </a:lnTo>
                    <a:lnTo>
                      <a:pt x="2492" y="4164"/>
                    </a:lnTo>
                    <a:lnTo>
                      <a:pt x="2445" y="4174"/>
                    </a:lnTo>
                    <a:lnTo>
                      <a:pt x="2409" y="419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2" name="Freeform 68">
                <a:extLst>
                  <a:ext uri="{FF2B5EF4-FFF2-40B4-BE49-F238E27FC236}">
                    <a16:creationId xmlns:a16="http://schemas.microsoft.com/office/drawing/2014/main" xmlns="" id="{B465C84C-3328-4524-B1DA-291CD84294D7}"/>
                  </a:ext>
                </a:extLst>
              </p:cNvPr>
              <p:cNvSpPr>
                <a:spLocks/>
              </p:cNvSpPr>
              <p:nvPr/>
            </p:nvSpPr>
            <p:spPr bwMode="auto">
              <a:xfrm rot="591057">
                <a:off x="10347028" y="1670522"/>
                <a:ext cx="224348" cy="319722"/>
              </a:xfrm>
              <a:custGeom>
                <a:avLst/>
                <a:gdLst>
                  <a:gd name="T0" fmla="*/ 597 w 623"/>
                  <a:gd name="T1" fmla="*/ 780 h 886"/>
                  <a:gd name="T2" fmla="*/ 577 w 623"/>
                  <a:gd name="T3" fmla="*/ 816 h 886"/>
                  <a:gd name="T4" fmla="*/ 540 w 623"/>
                  <a:gd name="T5" fmla="*/ 863 h 886"/>
                  <a:gd name="T6" fmla="*/ 520 w 623"/>
                  <a:gd name="T7" fmla="*/ 882 h 886"/>
                  <a:gd name="T8" fmla="*/ 495 w 623"/>
                  <a:gd name="T9" fmla="*/ 882 h 886"/>
                  <a:gd name="T10" fmla="*/ 471 w 623"/>
                  <a:gd name="T11" fmla="*/ 886 h 886"/>
                  <a:gd name="T12" fmla="*/ 419 w 623"/>
                  <a:gd name="T13" fmla="*/ 882 h 886"/>
                  <a:gd name="T14" fmla="*/ 364 w 623"/>
                  <a:gd name="T15" fmla="*/ 863 h 886"/>
                  <a:gd name="T16" fmla="*/ 308 w 623"/>
                  <a:gd name="T17" fmla="*/ 833 h 886"/>
                  <a:gd name="T18" fmla="*/ 253 w 623"/>
                  <a:gd name="T19" fmla="*/ 790 h 886"/>
                  <a:gd name="T20" fmla="*/ 200 w 623"/>
                  <a:gd name="T21" fmla="*/ 735 h 886"/>
                  <a:gd name="T22" fmla="*/ 150 w 623"/>
                  <a:gd name="T23" fmla="*/ 669 h 886"/>
                  <a:gd name="T24" fmla="*/ 105 w 623"/>
                  <a:gd name="T25" fmla="*/ 592 h 886"/>
                  <a:gd name="T26" fmla="*/ 85 w 623"/>
                  <a:gd name="T27" fmla="*/ 549 h 886"/>
                  <a:gd name="T28" fmla="*/ 57 w 623"/>
                  <a:gd name="T29" fmla="*/ 491 h 886"/>
                  <a:gd name="T30" fmla="*/ 20 w 623"/>
                  <a:gd name="T31" fmla="*/ 378 h 886"/>
                  <a:gd name="T32" fmla="*/ 0 w 623"/>
                  <a:gd name="T33" fmla="*/ 267 h 886"/>
                  <a:gd name="T34" fmla="*/ 0 w 623"/>
                  <a:gd name="T35" fmla="*/ 163 h 886"/>
                  <a:gd name="T36" fmla="*/ 8 w 623"/>
                  <a:gd name="T37" fmla="*/ 114 h 886"/>
                  <a:gd name="T38" fmla="*/ 27 w 623"/>
                  <a:gd name="T39" fmla="*/ 79 h 886"/>
                  <a:gd name="T40" fmla="*/ 66 w 623"/>
                  <a:gd name="T41" fmla="*/ 30 h 886"/>
                  <a:gd name="T42" fmla="*/ 85 w 623"/>
                  <a:gd name="T43" fmla="*/ 12 h 886"/>
                  <a:gd name="T44" fmla="*/ 109 w 623"/>
                  <a:gd name="T45" fmla="*/ 3 h 886"/>
                  <a:gd name="T46" fmla="*/ 161 w 623"/>
                  <a:gd name="T47" fmla="*/ 0 h 886"/>
                  <a:gd name="T48" fmla="*/ 217 w 623"/>
                  <a:gd name="T49" fmla="*/ 13 h 886"/>
                  <a:gd name="T50" fmla="*/ 273 w 623"/>
                  <a:gd name="T51" fmla="*/ 42 h 886"/>
                  <a:gd name="T52" fmla="*/ 331 w 623"/>
                  <a:gd name="T53" fmla="*/ 85 h 886"/>
                  <a:gd name="T54" fmla="*/ 389 w 623"/>
                  <a:gd name="T55" fmla="*/ 143 h 886"/>
                  <a:gd name="T56" fmla="*/ 443 w 623"/>
                  <a:gd name="T57" fmla="*/ 213 h 886"/>
                  <a:gd name="T58" fmla="*/ 495 w 623"/>
                  <a:gd name="T59" fmla="*/ 297 h 886"/>
                  <a:gd name="T60" fmla="*/ 520 w 623"/>
                  <a:gd name="T61" fmla="*/ 345 h 886"/>
                  <a:gd name="T62" fmla="*/ 556 w 623"/>
                  <a:gd name="T63" fmla="*/ 411 h 886"/>
                  <a:gd name="T64" fmla="*/ 605 w 623"/>
                  <a:gd name="T65" fmla="*/ 535 h 886"/>
                  <a:gd name="T66" fmla="*/ 620 w 623"/>
                  <a:gd name="T67" fmla="*/ 618 h 886"/>
                  <a:gd name="T68" fmla="*/ 623 w 623"/>
                  <a:gd name="T69" fmla="*/ 670 h 886"/>
                  <a:gd name="T70" fmla="*/ 618 w 623"/>
                  <a:gd name="T71" fmla="*/ 718 h 886"/>
                  <a:gd name="T72" fmla="*/ 606 w 623"/>
                  <a:gd name="T73" fmla="*/ 761 h 886"/>
                  <a:gd name="T74" fmla="*/ 597 w 623"/>
                  <a:gd name="T75" fmla="*/ 78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3" h="886">
                    <a:moveTo>
                      <a:pt x="597" y="780"/>
                    </a:moveTo>
                    <a:lnTo>
                      <a:pt x="577" y="816"/>
                    </a:lnTo>
                    <a:lnTo>
                      <a:pt x="540" y="863"/>
                    </a:lnTo>
                    <a:lnTo>
                      <a:pt x="520" y="882"/>
                    </a:lnTo>
                    <a:lnTo>
                      <a:pt x="495" y="882"/>
                    </a:lnTo>
                    <a:lnTo>
                      <a:pt x="471" y="886"/>
                    </a:lnTo>
                    <a:lnTo>
                      <a:pt x="419" y="882"/>
                    </a:lnTo>
                    <a:lnTo>
                      <a:pt x="364" y="863"/>
                    </a:lnTo>
                    <a:lnTo>
                      <a:pt x="308" y="833"/>
                    </a:lnTo>
                    <a:lnTo>
                      <a:pt x="253" y="790"/>
                    </a:lnTo>
                    <a:lnTo>
                      <a:pt x="200" y="735"/>
                    </a:lnTo>
                    <a:lnTo>
                      <a:pt x="150" y="669"/>
                    </a:lnTo>
                    <a:lnTo>
                      <a:pt x="105" y="592"/>
                    </a:lnTo>
                    <a:lnTo>
                      <a:pt x="85" y="549"/>
                    </a:lnTo>
                    <a:lnTo>
                      <a:pt x="57" y="491"/>
                    </a:lnTo>
                    <a:lnTo>
                      <a:pt x="20" y="378"/>
                    </a:lnTo>
                    <a:lnTo>
                      <a:pt x="0" y="267"/>
                    </a:lnTo>
                    <a:lnTo>
                      <a:pt x="0" y="163"/>
                    </a:lnTo>
                    <a:lnTo>
                      <a:pt x="8" y="114"/>
                    </a:lnTo>
                    <a:lnTo>
                      <a:pt x="27" y="79"/>
                    </a:lnTo>
                    <a:lnTo>
                      <a:pt x="66" y="30"/>
                    </a:lnTo>
                    <a:lnTo>
                      <a:pt x="85" y="12"/>
                    </a:lnTo>
                    <a:lnTo>
                      <a:pt x="109" y="3"/>
                    </a:lnTo>
                    <a:lnTo>
                      <a:pt x="161" y="0"/>
                    </a:lnTo>
                    <a:lnTo>
                      <a:pt x="217" y="13"/>
                    </a:lnTo>
                    <a:lnTo>
                      <a:pt x="273" y="42"/>
                    </a:lnTo>
                    <a:lnTo>
                      <a:pt x="331" y="85"/>
                    </a:lnTo>
                    <a:lnTo>
                      <a:pt x="389" y="143"/>
                    </a:lnTo>
                    <a:lnTo>
                      <a:pt x="443" y="213"/>
                    </a:lnTo>
                    <a:lnTo>
                      <a:pt x="495" y="297"/>
                    </a:lnTo>
                    <a:lnTo>
                      <a:pt x="520" y="345"/>
                    </a:lnTo>
                    <a:lnTo>
                      <a:pt x="556" y="411"/>
                    </a:lnTo>
                    <a:lnTo>
                      <a:pt x="605" y="535"/>
                    </a:lnTo>
                    <a:lnTo>
                      <a:pt x="620" y="618"/>
                    </a:lnTo>
                    <a:lnTo>
                      <a:pt x="623" y="670"/>
                    </a:lnTo>
                    <a:lnTo>
                      <a:pt x="618" y="718"/>
                    </a:lnTo>
                    <a:lnTo>
                      <a:pt x="606" y="761"/>
                    </a:lnTo>
                    <a:lnTo>
                      <a:pt x="597" y="780"/>
                    </a:lnTo>
                    <a:close/>
                  </a:path>
                </a:pathLst>
              </a:custGeom>
              <a:solidFill>
                <a:srgbClr val="C0CC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3" name="Freeform 69">
                <a:extLst>
                  <a:ext uri="{FF2B5EF4-FFF2-40B4-BE49-F238E27FC236}">
                    <a16:creationId xmlns:a16="http://schemas.microsoft.com/office/drawing/2014/main" xmlns="" id="{8C55C8CE-E124-4D43-B474-DEE103004D74}"/>
                  </a:ext>
                </a:extLst>
              </p:cNvPr>
              <p:cNvSpPr>
                <a:spLocks/>
              </p:cNvSpPr>
              <p:nvPr/>
            </p:nvSpPr>
            <p:spPr bwMode="auto">
              <a:xfrm rot="591057">
                <a:off x="8728768" y="2436728"/>
                <a:ext cx="1025278" cy="1315737"/>
              </a:xfrm>
              <a:custGeom>
                <a:avLst/>
                <a:gdLst>
                  <a:gd name="T0" fmla="*/ 1808 w 2840"/>
                  <a:gd name="T1" fmla="*/ 582 h 3640"/>
                  <a:gd name="T2" fmla="*/ 1922 w 2840"/>
                  <a:gd name="T3" fmla="*/ 362 h 3640"/>
                  <a:gd name="T4" fmla="*/ 1945 w 2840"/>
                  <a:gd name="T5" fmla="*/ 336 h 3640"/>
                  <a:gd name="T6" fmla="*/ 2125 w 2840"/>
                  <a:gd name="T7" fmla="*/ 490 h 3640"/>
                  <a:gd name="T8" fmla="*/ 2189 w 2840"/>
                  <a:gd name="T9" fmla="*/ 454 h 3640"/>
                  <a:gd name="T10" fmla="*/ 2253 w 2840"/>
                  <a:gd name="T11" fmla="*/ 336 h 3640"/>
                  <a:gd name="T12" fmla="*/ 2282 w 2840"/>
                  <a:gd name="T13" fmla="*/ 190 h 3640"/>
                  <a:gd name="T14" fmla="*/ 2253 w 2840"/>
                  <a:gd name="T15" fmla="*/ 157 h 3640"/>
                  <a:gd name="T16" fmla="*/ 1843 w 2840"/>
                  <a:gd name="T17" fmla="*/ 3 h 3640"/>
                  <a:gd name="T18" fmla="*/ 1783 w 2840"/>
                  <a:gd name="T19" fmla="*/ 9 h 3640"/>
                  <a:gd name="T20" fmla="*/ 1688 w 2840"/>
                  <a:gd name="T21" fmla="*/ 79 h 3640"/>
                  <a:gd name="T22" fmla="*/ 1586 w 2840"/>
                  <a:gd name="T23" fmla="*/ 245 h 3640"/>
                  <a:gd name="T24" fmla="*/ 1408 w 2840"/>
                  <a:gd name="T25" fmla="*/ 566 h 3640"/>
                  <a:gd name="T26" fmla="*/ 1258 w 2840"/>
                  <a:gd name="T27" fmla="*/ 758 h 3640"/>
                  <a:gd name="T28" fmla="*/ 1203 w 2840"/>
                  <a:gd name="T29" fmla="*/ 873 h 3640"/>
                  <a:gd name="T30" fmla="*/ 1235 w 2840"/>
                  <a:gd name="T31" fmla="*/ 1186 h 3640"/>
                  <a:gd name="T32" fmla="*/ 1303 w 2840"/>
                  <a:gd name="T33" fmla="*/ 1731 h 3640"/>
                  <a:gd name="T34" fmla="*/ 1304 w 2840"/>
                  <a:gd name="T35" fmla="*/ 1820 h 3640"/>
                  <a:gd name="T36" fmla="*/ 1278 w 2840"/>
                  <a:gd name="T37" fmla="*/ 1925 h 3640"/>
                  <a:gd name="T38" fmla="*/ 1222 w 2840"/>
                  <a:gd name="T39" fmla="*/ 2024 h 3640"/>
                  <a:gd name="T40" fmla="*/ 1144 w 2840"/>
                  <a:gd name="T41" fmla="*/ 2101 h 3640"/>
                  <a:gd name="T42" fmla="*/ 1075 w 2840"/>
                  <a:gd name="T43" fmla="*/ 2130 h 3640"/>
                  <a:gd name="T44" fmla="*/ 930 w 2840"/>
                  <a:gd name="T45" fmla="*/ 2189 h 3640"/>
                  <a:gd name="T46" fmla="*/ 118 w 2840"/>
                  <a:gd name="T47" fmla="*/ 2625 h 3640"/>
                  <a:gd name="T48" fmla="*/ 384 w 2840"/>
                  <a:gd name="T49" fmla="*/ 3640 h 3640"/>
                  <a:gd name="T50" fmla="*/ 1126 w 2840"/>
                  <a:gd name="T51" fmla="*/ 3076 h 3640"/>
                  <a:gd name="T52" fmla="*/ 1339 w 2840"/>
                  <a:gd name="T53" fmla="*/ 2932 h 3640"/>
                  <a:gd name="T54" fmla="*/ 1786 w 2840"/>
                  <a:gd name="T55" fmla="*/ 2671 h 3640"/>
                  <a:gd name="T56" fmla="*/ 2034 w 2840"/>
                  <a:gd name="T57" fmla="*/ 2500 h 3640"/>
                  <a:gd name="T58" fmla="*/ 2110 w 2840"/>
                  <a:gd name="T59" fmla="*/ 2424 h 3640"/>
                  <a:gd name="T60" fmla="*/ 2215 w 2840"/>
                  <a:gd name="T61" fmla="*/ 2277 h 3640"/>
                  <a:gd name="T62" fmla="*/ 2299 w 2840"/>
                  <a:gd name="T63" fmla="*/ 2076 h 3640"/>
                  <a:gd name="T64" fmla="*/ 2405 w 2840"/>
                  <a:gd name="T65" fmla="*/ 1745 h 3640"/>
                  <a:gd name="T66" fmla="*/ 2500 w 2840"/>
                  <a:gd name="T67" fmla="*/ 1465 h 3640"/>
                  <a:gd name="T68" fmla="*/ 2560 w 2840"/>
                  <a:gd name="T69" fmla="*/ 1334 h 3640"/>
                  <a:gd name="T70" fmla="*/ 2693 w 2840"/>
                  <a:gd name="T71" fmla="*/ 1287 h 3640"/>
                  <a:gd name="T72" fmla="*/ 2737 w 2840"/>
                  <a:gd name="T73" fmla="*/ 1359 h 3640"/>
                  <a:gd name="T74" fmla="*/ 2745 w 2840"/>
                  <a:gd name="T75" fmla="*/ 1389 h 3640"/>
                  <a:gd name="T76" fmla="*/ 2804 w 2840"/>
                  <a:gd name="T77" fmla="*/ 1360 h 3640"/>
                  <a:gd name="T78" fmla="*/ 2824 w 2840"/>
                  <a:gd name="T79" fmla="*/ 1301 h 3640"/>
                  <a:gd name="T80" fmla="*/ 2840 w 2840"/>
                  <a:gd name="T81" fmla="*/ 1056 h 3640"/>
                  <a:gd name="T82" fmla="*/ 2837 w 2840"/>
                  <a:gd name="T83" fmla="*/ 1014 h 3640"/>
                  <a:gd name="T84" fmla="*/ 2777 w 2840"/>
                  <a:gd name="T85" fmla="*/ 934 h 3640"/>
                  <a:gd name="T86" fmla="*/ 2738 w 2840"/>
                  <a:gd name="T87" fmla="*/ 925 h 3640"/>
                  <a:gd name="T88" fmla="*/ 2738 w 2840"/>
                  <a:gd name="T89" fmla="*/ 826 h 3640"/>
                  <a:gd name="T90" fmla="*/ 2701 w 2840"/>
                  <a:gd name="T91" fmla="*/ 756 h 3640"/>
                  <a:gd name="T92" fmla="*/ 2673 w 2840"/>
                  <a:gd name="T93" fmla="*/ 736 h 3640"/>
                  <a:gd name="T94" fmla="*/ 2588 w 2840"/>
                  <a:gd name="T95" fmla="*/ 722 h 3640"/>
                  <a:gd name="T96" fmla="*/ 2483 w 2840"/>
                  <a:gd name="T97" fmla="*/ 746 h 3640"/>
                  <a:gd name="T98" fmla="*/ 2529 w 2840"/>
                  <a:gd name="T99" fmla="*/ 625 h 3640"/>
                  <a:gd name="T100" fmla="*/ 2535 w 2840"/>
                  <a:gd name="T101" fmla="*/ 542 h 3640"/>
                  <a:gd name="T102" fmla="*/ 2508 w 2840"/>
                  <a:gd name="T103" fmla="*/ 490 h 3640"/>
                  <a:gd name="T104" fmla="*/ 2413 w 2840"/>
                  <a:gd name="T105" fmla="*/ 432 h 3640"/>
                  <a:gd name="T106" fmla="*/ 2264 w 2840"/>
                  <a:gd name="T107" fmla="*/ 429 h 3640"/>
                  <a:gd name="T108" fmla="*/ 2181 w 2840"/>
                  <a:gd name="T109" fmla="*/ 452 h 3640"/>
                  <a:gd name="T110" fmla="*/ 1832 w 2840"/>
                  <a:gd name="T111" fmla="*/ 598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0" h="3640">
                    <a:moveTo>
                      <a:pt x="1792" y="618"/>
                    </a:moveTo>
                    <a:lnTo>
                      <a:pt x="1808" y="582"/>
                    </a:lnTo>
                    <a:lnTo>
                      <a:pt x="1886" y="424"/>
                    </a:lnTo>
                    <a:lnTo>
                      <a:pt x="1922" y="362"/>
                    </a:lnTo>
                    <a:lnTo>
                      <a:pt x="1939" y="339"/>
                    </a:lnTo>
                    <a:lnTo>
                      <a:pt x="1945" y="336"/>
                    </a:lnTo>
                    <a:lnTo>
                      <a:pt x="2022" y="336"/>
                    </a:lnTo>
                    <a:lnTo>
                      <a:pt x="2125" y="490"/>
                    </a:lnTo>
                    <a:lnTo>
                      <a:pt x="2133" y="490"/>
                    </a:lnTo>
                    <a:lnTo>
                      <a:pt x="2189" y="454"/>
                    </a:lnTo>
                    <a:lnTo>
                      <a:pt x="2233" y="389"/>
                    </a:lnTo>
                    <a:lnTo>
                      <a:pt x="2253" y="336"/>
                    </a:lnTo>
                    <a:lnTo>
                      <a:pt x="2272" y="252"/>
                    </a:lnTo>
                    <a:lnTo>
                      <a:pt x="2282" y="190"/>
                    </a:lnTo>
                    <a:lnTo>
                      <a:pt x="2269" y="166"/>
                    </a:lnTo>
                    <a:lnTo>
                      <a:pt x="2253" y="157"/>
                    </a:lnTo>
                    <a:lnTo>
                      <a:pt x="2022" y="66"/>
                    </a:lnTo>
                    <a:lnTo>
                      <a:pt x="1843" y="3"/>
                    </a:lnTo>
                    <a:lnTo>
                      <a:pt x="1837" y="0"/>
                    </a:lnTo>
                    <a:lnTo>
                      <a:pt x="1783" y="9"/>
                    </a:lnTo>
                    <a:lnTo>
                      <a:pt x="1726" y="45"/>
                    </a:lnTo>
                    <a:lnTo>
                      <a:pt x="1688" y="79"/>
                    </a:lnTo>
                    <a:lnTo>
                      <a:pt x="1658" y="123"/>
                    </a:lnTo>
                    <a:lnTo>
                      <a:pt x="1586" y="245"/>
                    </a:lnTo>
                    <a:lnTo>
                      <a:pt x="1471" y="454"/>
                    </a:lnTo>
                    <a:lnTo>
                      <a:pt x="1408" y="566"/>
                    </a:lnTo>
                    <a:lnTo>
                      <a:pt x="1347" y="643"/>
                    </a:lnTo>
                    <a:lnTo>
                      <a:pt x="1258" y="758"/>
                    </a:lnTo>
                    <a:lnTo>
                      <a:pt x="1215" y="836"/>
                    </a:lnTo>
                    <a:lnTo>
                      <a:pt x="1203" y="873"/>
                    </a:lnTo>
                    <a:lnTo>
                      <a:pt x="1206" y="938"/>
                    </a:lnTo>
                    <a:lnTo>
                      <a:pt x="1235" y="1186"/>
                    </a:lnTo>
                    <a:lnTo>
                      <a:pt x="1274" y="1484"/>
                    </a:lnTo>
                    <a:lnTo>
                      <a:pt x="1303" y="1731"/>
                    </a:lnTo>
                    <a:lnTo>
                      <a:pt x="1305" y="1795"/>
                    </a:lnTo>
                    <a:lnTo>
                      <a:pt x="1304" y="1820"/>
                    </a:lnTo>
                    <a:lnTo>
                      <a:pt x="1295" y="1872"/>
                    </a:lnTo>
                    <a:lnTo>
                      <a:pt x="1278" y="1925"/>
                    </a:lnTo>
                    <a:lnTo>
                      <a:pt x="1254" y="1977"/>
                    </a:lnTo>
                    <a:lnTo>
                      <a:pt x="1222" y="2024"/>
                    </a:lnTo>
                    <a:lnTo>
                      <a:pt x="1185" y="2066"/>
                    </a:lnTo>
                    <a:lnTo>
                      <a:pt x="1144" y="2101"/>
                    </a:lnTo>
                    <a:lnTo>
                      <a:pt x="1098" y="2122"/>
                    </a:lnTo>
                    <a:lnTo>
                      <a:pt x="1075" y="2130"/>
                    </a:lnTo>
                    <a:lnTo>
                      <a:pt x="1045" y="2138"/>
                    </a:lnTo>
                    <a:lnTo>
                      <a:pt x="930" y="2189"/>
                    </a:lnTo>
                    <a:lnTo>
                      <a:pt x="681" y="2317"/>
                    </a:lnTo>
                    <a:lnTo>
                      <a:pt x="118" y="2625"/>
                    </a:lnTo>
                    <a:lnTo>
                      <a:pt x="0" y="2693"/>
                    </a:lnTo>
                    <a:lnTo>
                      <a:pt x="384" y="3640"/>
                    </a:lnTo>
                    <a:lnTo>
                      <a:pt x="563" y="3500"/>
                    </a:lnTo>
                    <a:lnTo>
                      <a:pt x="1126" y="3076"/>
                    </a:lnTo>
                    <a:lnTo>
                      <a:pt x="1197" y="3026"/>
                    </a:lnTo>
                    <a:lnTo>
                      <a:pt x="1339" y="2932"/>
                    </a:lnTo>
                    <a:lnTo>
                      <a:pt x="1542" y="2811"/>
                    </a:lnTo>
                    <a:lnTo>
                      <a:pt x="1786" y="2671"/>
                    </a:lnTo>
                    <a:lnTo>
                      <a:pt x="1943" y="2571"/>
                    </a:lnTo>
                    <a:lnTo>
                      <a:pt x="2034" y="2500"/>
                    </a:lnTo>
                    <a:lnTo>
                      <a:pt x="2073" y="2462"/>
                    </a:lnTo>
                    <a:lnTo>
                      <a:pt x="2110" y="2424"/>
                    </a:lnTo>
                    <a:lnTo>
                      <a:pt x="2169" y="2350"/>
                    </a:lnTo>
                    <a:lnTo>
                      <a:pt x="2215" y="2277"/>
                    </a:lnTo>
                    <a:lnTo>
                      <a:pt x="2253" y="2202"/>
                    </a:lnTo>
                    <a:lnTo>
                      <a:pt x="2299" y="2076"/>
                    </a:lnTo>
                    <a:lnTo>
                      <a:pt x="2362" y="1873"/>
                    </a:lnTo>
                    <a:lnTo>
                      <a:pt x="2405" y="1745"/>
                    </a:lnTo>
                    <a:lnTo>
                      <a:pt x="2443" y="1628"/>
                    </a:lnTo>
                    <a:lnTo>
                      <a:pt x="2500" y="1465"/>
                    </a:lnTo>
                    <a:lnTo>
                      <a:pt x="2552" y="1344"/>
                    </a:lnTo>
                    <a:lnTo>
                      <a:pt x="2560" y="1334"/>
                    </a:lnTo>
                    <a:lnTo>
                      <a:pt x="2688" y="1284"/>
                    </a:lnTo>
                    <a:lnTo>
                      <a:pt x="2693" y="1287"/>
                    </a:lnTo>
                    <a:lnTo>
                      <a:pt x="2722" y="1320"/>
                    </a:lnTo>
                    <a:lnTo>
                      <a:pt x="2737" y="1359"/>
                    </a:lnTo>
                    <a:lnTo>
                      <a:pt x="2738" y="1386"/>
                    </a:lnTo>
                    <a:lnTo>
                      <a:pt x="2745" y="1389"/>
                    </a:lnTo>
                    <a:lnTo>
                      <a:pt x="2780" y="1386"/>
                    </a:lnTo>
                    <a:lnTo>
                      <a:pt x="2804" y="1360"/>
                    </a:lnTo>
                    <a:lnTo>
                      <a:pt x="2816" y="1334"/>
                    </a:lnTo>
                    <a:lnTo>
                      <a:pt x="2824" y="1301"/>
                    </a:lnTo>
                    <a:lnTo>
                      <a:pt x="2835" y="1205"/>
                    </a:lnTo>
                    <a:lnTo>
                      <a:pt x="2840" y="1056"/>
                    </a:lnTo>
                    <a:lnTo>
                      <a:pt x="2840" y="1027"/>
                    </a:lnTo>
                    <a:lnTo>
                      <a:pt x="2837" y="1014"/>
                    </a:lnTo>
                    <a:lnTo>
                      <a:pt x="2806" y="957"/>
                    </a:lnTo>
                    <a:lnTo>
                      <a:pt x="2777" y="934"/>
                    </a:lnTo>
                    <a:lnTo>
                      <a:pt x="2752" y="927"/>
                    </a:lnTo>
                    <a:lnTo>
                      <a:pt x="2738" y="925"/>
                    </a:lnTo>
                    <a:lnTo>
                      <a:pt x="2742" y="909"/>
                    </a:lnTo>
                    <a:lnTo>
                      <a:pt x="2738" y="826"/>
                    </a:lnTo>
                    <a:lnTo>
                      <a:pt x="2721" y="781"/>
                    </a:lnTo>
                    <a:lnTo>
                      <a:pt x="2701" y="756"/>
                    </a:lnTo>
                    <a:lnTo>
                      <a:pt x="2688" y="746"/>
                    </a:lnTo>
                    <a:lnTo>
                      <a:pt x="2673" y="736"/>
                    </a:lnTo>
                    <a:lnTo>
                      <a:pt x="2640" y="726"/>
                    </a:lnTo>
                    <a:lnTo>
                      <a:pt x="2588" y="722"/>
                    </a:lnTo>
                    <a:lnTo>
                      <a:pt x="2499" y="739"/>
                    </a:lnTo>
                    <a:lnTo>
                      <a:pt x="2483" y="746"/>
                    </a:lnTo>
                    <a:lnTo>
                      <a:pt x="2495" y="723"/>
                    </a:lnTo>
                    <a:lnTo>
                      <a:pt x="2529" y="625"/>
                    </a:lnTo>
                    <a:lnTo>
                      <a:pt x="2536" y="584"/>
                    </a:lnTo>
                    <a:lnTo>
                      <a:pt x="2535" y="542"/>
                    </a:lnTo>
                    <a:lnTo>
                      <a:pt x="2521" y="504"/>
                    </a:lnTo>
                    <a:lnTo>
                      <a:pt x="2508" y="490"/>
                    </a:lnTo>
                    <a:lnTo>
                      <a:pt x="2479" y="463"/>
                    </a:lnTo>
                    <a:lnTo>
                      <a:pt x="2413" y="432"/>
                    </a:lnTo>
                    <a:lnTo>
                      <a:pt x="2341" y="422"/>
                    </a:lnTo>
                    <a:lnTo>
                      <a:pt x="2264" y="429"/>
                    </a:lnTo>
                    <a:lnTo>
                      <a:pt x="2227" y="438"/>
                    </a:lnTo>
                    <a:lnTo>
                      <a:pt x="2181" y="452"/>
                    </a:lnTo>
                    <a:lnTo>
                      <a:pt x="2044" y="506"/>
                    </a:lnTo>
                    <a:lnTo>
                      <a:pt x="1832" y="598"/>
                    </a:lnTo>
                    <a:lnTo>
                      <a:pt x="1792" y="618"/>
                    </a:lnTo>
                    <a:close/>
                  </a:path>
                </a:pathLst>
              </a:custGeom>
              <a:solidFill>
                <a:srgbClr val="FACF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4" name="Freeform 70">
                <a:extLst>
                  <a:ext uri="{FF2B5EF4-FFF2-40B4-BE49-F238E27FC236}">
                    <a16:creationId xmlns:a16="http://schemas.microsoft.com/office/drawing/2014/main" xmlns="" id="{F8B1CA29-B4AB-41E1-BFD9-F11131627CBA}"/>
                  </a:ext>
                </a:extLst>
              </p:cNvPr>
              <p:cNvSpPr>
                <a:spLocks/>
              </p:cNvSpPr>
              <p:nvPr/>
            </p:nvSpPr>
            <p:spPr bwMode="auto">
              <a:xfrm rot="591057">
                <a:off x="8555582" y="3254242"/>
                <a:ext cx="352236" cy="527813"/>
              </a:xfrm>
              <a:custGeom>
                <a:avLst/>
                <a:gdLst>
                  <a:gd name="T0" fmla="*/ 589 w 974"/>
                  <a:gd name="T1" fmla="*/ 0 h 1461"/>
                  <a:gd name="T2" fmla="*/ 605 w 974"/>
                  <a:gd name="T3" fmla="*/ 84 h 1461"/>
                  <a:gd name="T4" fmla="*/ 707 w 974"/>
                  <a:gd name="T5" fmla="*/ 519 h 1461"/>
                  <a:gd name="T6" fmla="*/ 775 w 974"/>
                  <a:gd name="T7" fmla="*/ 743 h 1461"/>
                  <a:gd name="T8" fmla="*/ 821 w 974"/>
                  <a:gd name="T9" fmla="*/ 872 h 1461"/>
                  <a:gd name="T10" fmla="*/ 845 w 974"/>
                  <a:gd name="T11" fmla="*/ 922 h 1461"/>
                  <a:gd name="T12" fmla="*/ 974 w 974"/>
                  <a:gd name="T13" fmla="*/ 1179 h 1461"/>
                  <a:gd name="T14" fmla="*/ 0 w 974"/>
                  <a:gd name="T15" fmla="*/ 1461 h 1461"/>
                  <a:gd name="T16" fmla="*/ 0 w 974"/>
                  <a:gd name="T17" fmla="*/ 282 h 1461"/>
                  <a:gd name="T18" fmla="*/ 589 w 974"/>
                  <a:gd name="T19" fmla="*/ 0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461">
                    <a:moveTo>
                      <a:pt x="589" y="0"/>
                    </a:moveTo>
                    <a:lnTo>
                      <a:pt x="605" y="84"/>
                    </a:lnTo>
                    <a:lnTo>
                      <a:pt x="707" y="519"/>
                    </a:lnTo>
                    <a:lnTo>
                      <a:pt x="775" y="743"/>
                    </a:lnTo>
                    <a:lnTo>
                      <a:pt x="821" y="872"/>
                    </a:lnTo>
                    <a:lnTo>
                      <a:pt x="845" y="922"/>
                    </a:lnTo>
                    <a:lnTo>
                      <a:pt x="974" y="1179"/>
                    </a:lnTo>
                    <a:lnTo>
                      <a:pt x="0" y="1461"/>
                    </a:lnTo>
                    <a:lnTo>
                      <a:pt x="0" y="282"/>
                    </a:lnTo>
                    <a:lnTo>
                      <a:pt x="589" y="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5" name="자유형: 도형 93">
                <a:extLst>
                  <a:ext uri="{FF2B5EF4-FFF2-40B4-BE49-F238E27FC236}">
                    <a16:creationId xmlns:a16="http://schemas.microsoft.com/office/drawing/2014/main" xmlns="" id="{6D32C0D4-646A-4FD9-88ED-4191F42C53FE}"/>
                  </a:ext>
                </a:extLst>
              </p:cNvPr>
              <p:cNvSpPr>
                <a:spLocks/>
              </p:cNvSpPr>
              <p:nvPr/>
            </p:nvSpPr>
            <p:spPr bwMode="auto">
              <a:xfrm rot="591057">
                <a:off x="7711661" y="3214890"/>
                <a:ext cx="1011856" cy="835299"/>
              </a:xfrm>
              <a:custGeom>
                <a:avLst/>
                <a:gdLst>
                  <a:gd name="connsiteX0" fmla="*/ 946818 w 1011856"/>
                  <a:gd name="connsiteY0" fmla="*/ 0 h 835299"/>
                  <a:gd name="connsiteX1" fmla="*/ 942121 w 1011856"/>
                  <a:gd name="connsiteY1" fmla="*/ 38625 h 835299"/>
                  <a:gd name="connsiteX2" fmla="*/ 931642 w 1011856"/>
                  <a:gd name="connsiteY2" fmla="*/ 199259 h 835299"/>
                  <a:gd name="connsiteX3" fmla="*/ 930197 w 1011856"/>
                  <a:gd name="connsiteY3" fmla="*/ 267845 h 835299"/>
                  <a:gd name="connsiteX4" fmla="*/ 932727 w 1011856"/>
                  <a:gd name="connsiteY4" fmla="*/ 332459 h 835299"/>
                  <a:gd name="connsiteX5" fmla="*/ 940676 w 1011856"/>
                  <a:gd name="connsiteY5" fmla="*/ 386606 h 835299"/>
                  <a:gd name="connsiteX6" fmla="*/ 946818 w 1011856"/>
                  <a:gd name="connsiteY6" fmla="*/ 407181 h 835299"/>
                  <a:gd name="connsiteX7" fmla="*/ 957658 w 1011856"/>
                  <a:gd name="connsiteY7" fmla="*/ 443640 h 835299"/>
                  <a:gd name="connsiteX8" fmla="*/ 979698 w 1011856"/>
                  <a:gd name="connsiteY8" fmla="*/ 502479 h 835299"/>
                  <a:gd name="connsiteX9" fmla="*/ 1007159 w 1011856"/>
                  <a:gd name="connsiteY9" fmla="*/ 556986 h 835299"/>
                  <a:gd name="connsiteX10" fmla="*/ 1011856 w 1011856"/>
                  <a:gd name="connsiteY10" fmla="*/ 564567 h 835299"/>
                  <a:gd name="connsiteX11" fmla="*/ 886839 w 1011856"/>
                  <a:gd name="connsiteY11" fmla="*/ 606079 h 835299"/>
                  <a:gd name="connsiteX12" fmla="*/ 660289 w 1011856"/>
                  <a:gd name="connsiteY12" fmla="*/ 684411 h 835299"/>
                  <a:gd name="connsiteX13" fmla="*/ 640778 w 1011856"/>
                  <a:gd name="connsiteY13" fmla="*/ 691991 h 835299"/>
                  <a:gd name="connsiteX14" fmla="*/ 602478 w 1011856"/>
                  <a:gd name="connsiteY14" fmla="*/ 709679 h 835299"/>
                  <a:gd name="connsiteX15" fmla="*/ 542137 w 1011856"/>
                  <a:gd name="connsiteY15" fmla="*/ 740362 h 835299"/>
                  <a:gd name="connsiteX16" fmla="*/ 473847 w 1011856"/>
                  <a:gd name="connsiteY16" fmla="*/ 772850 h 835299"/>
                  <a:gd name="connsiteX17" fmla="*/ 423262 w 1011856"/>
                  <a:gd name="connsiteY17" fmla="*/ 793426 h 835299"/>
                  <a:gd name="connsiteX18" fmla="*/ 367618 w 1011856"/>
                  <a:gd name="connsiteY18" fmla="*/ 811836 h 835299"/>
                  <a:gd name="connsiteX19" fmla="*/ 305832 w 1011856"/>
                  <a:gd name="connsiteY19" fmla="*/ 826997 h 835299"/>
                  <a:gd name="connsiteX20" fmla="*/ 271506 w 1011856"/>
                  <a:gd name="connsiteY20" fmla="*/ 832411 h 835299"/>
                  <a:gd name="connsiteX21" fmla="*/ 232122 w 1011856"/>
                  <a:gd name="connsiteY21" fmla="*/ 835299 h 835299"/>
                  <a:gd name="connsiteX22" fmla="*/ 108189 w 1011856"/>
                  <a:gd name="connsiteY22" fmla="*/ 835299 h 835299"/>
                  <a:gd name="connsiteX23" fmla="*/ 101928 w 1011856"/>
                  <a:gd name="connsiteY23" fmla="*/ 835081 h 835299"/>
                  <a:gd name="connsiteX24" fmla="*/ 0 w 1011856"/>
                  <a:gd name="connsiteY24" fmla="*/ 248091 h 835299"/>
                  <a:gd name="connsiteX25" fmla="*/ 5573 w 1011856"/>
                  <a:gd name="connsiteY25" fmla="*/ 249074 h 835299"/>
                  <a:gd name="connsiteX26" fmla="*/ 52906 w 1011856"/>
                  <a:gd name="connsiteY26" fmla="*/ 262069 h 835299"/>
                  <a:gd name="connsiteX27" fmla="*/ 115415 w 1011856"/>
                  <a:gd name="connsiteY27" fmla="*/ 290225 h 835299"/>
                  <a:gd name="connsiteX28" fmla="*/ 123726 w 1011856"/>
                  <a:gd name="connsiteY28" fmla="*/ 296001 h 835299"/>
                  <a:gd name="connsiteX29" fmla="*/ 149379 w 1011856"/>
                  <a:gd name="connsiteY29" fmla="*/ 290225 h 835299"/>
                  <a:gd name="connsiteX30" fmla="*/ 300774 w 1011856"/>
                  <a:gd name="connsiteY30" fmla="*/ 251240 h 835299"/>
                  <a:gd name="connsiteX31" fmla="*/ 423985 w 1011856"/>
                  <a:gd name="connsiteY31" fmla="*/ 214781 h 835299"/>
                  <a:gd name="connsiteX32" fmla="*/ 484325 w 1011856"/>
                  <a:gd name="connsiteY32" fmla="*/ 194566 h 835299"/>
                  <a:gd name="connsiteX33" fmla="*/ 544666 w 1011856"/>
                  <a:gd name="connsiteY33" fmla="*/ 171103 h 835299"/>
                  <a:gd name="connsiteX34" fmla="*/ 691363 w 1011856"/>
                  <a:gd name="connsiteY34" fmla="*/ 108654 h 835299"/>
                  <a:gd name="connsiteX35" fmla="*/ 833363 w 1011856"/>
                  <a:gd name="connsiteY35" fmla="*/ 46205 h 835299"/>
                  <a:gd name="connsiteX36" fmla="*/ 931281 w 1011856"/>
                  <a:gd name="connsiteY36" fmla="*/ 4693 h 83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1856" h="835299">
                    <a:moveTo>
                      <a:pt x="946818" y="0"/>
                    </a:moveTo>
                    <a:lnTo>
                      <a:pt x="942121" y="38625"/>
                    </a:lnTo>
                    <a:lnTo>
                      <a:pt x="931642" y="199259"/>
                    </a:lnTo>
                    <a:lnTo>
                      <a:pt x="930197" y="267845"/>
                    </a:lnTo>
                    <a:lnTo>
                      <a:pt x="932727" y="332459"/>
                    </a:lnTo>
                    <a:lnTo>
                      <a:pt x="940676" y="386606"/>
                    </a:lnTo>
                    <a:lnTo>
                      <a:pt x="946818" y="407181"/>
                    </a:lnTo>
                    <a:lnTo>
                      <a:pt x="957658" y="443640"/>
                    </a:lnTo>
                    <a:lnTo>
                      <a:pt x="979698" y="502479"/>
                    </a:lnTo>
                    <a:lnTo>
                      <a:pt x="1007159" y="556986"/>
                    </a:lnTo>
                    <a:lnTo>
                      <a:pt x="1011856" y="564567"/>
                    </a:lnTo>
                    <a:lnTo>
                      <a:pt x="886839" y="606079"/>
                    </a:lnTo>
                    <a:lnTo>
                      <a:pt x="660289" y="684411"/>
                    </a:lnTo>
                    <a:lnTo>
                      <a:pt x="640778" y="691991"/>
                    </a:lnTo>
                    <a:lnTo>
                      <a:pt x="602478" y="709679"/>
                    </a:lnTo>
                    <a:lnTo>
                      <a:pt x="542137" y="740362"/>
                    </a:lnTo>
                    <a:lnTo>
                      <a:pt x="473847" y="772850"/>
                    </a:lnTo>
                    <a:lnTo>
                      <a:pt x="423262" y="793426"/>
                    </a:lnTo>
                    <a:lnTo>
                      <a:pt x="367618" y="811836"/>
                    </a:lnTo>
                    <a:lnTo>
                      <a:pt x="305832" y="826997"/>
                    </a:lnTo>
                    <a:lnTo>
                      <a:pt x="271506" y="832411"/>
                    </a:lnTo>
                    <a:lnTo>
                      <a:pt x="232122" y="835299"/>
                    </a:lnTo>
                    <a:lnTo>
                      <a:pt x="108189" y="835299"/>
                    </a:lnTo>
                    <a:lnTo>
                      <a:pt x="101928" y="835081"/>
                    </a:lnTo>
                    <a:lnTo>
                      <a:pt x="0" y="248091"/>
                    </a:lnTo>
                    <a:lnTo>
                      <a:pt x="5573" y="249074"/>
                    </a:lnTo>
                    <a:lnTo>
                      <a:pt x="52906" y="262069"/>
                    </a:lnTo>
                    <a:lnTo>
                      <a:pt x="115415" y="290225"/>
                    </a:lnTo>
                    <a:lnTo>
                      <a:pt x="123726" y="296001"/>
                    </a:lnTo>
                    <a:lnTo>
                      <a:pt x="149379" y="290225"/>
                    </a:lnTo>
                    <a:lnTo>
                      <a:pt x="300774" y="251240"/>
                    </a:lnTo>
                    <a:lnTo>
                      <a:pt x="423985" y="214781"/>
                    </a:lnTo>
                    <a:lnTo>
                      <a:pt x="484325" y="194566"/>
                    </a:lnTo>
                    <a:lnTo>
                      <a:pt x="544666" y="171103"/>
                    </a:lnTo>
                    <a:lnTo>
                      <a:pt x="691363" y="108654"/>
                    </a:lnTo>
                    <a:lnTo>
                      <a:pt x="833363" y="46205"/>
                    </a:lnTo>
                    <a:lnTo>
                      <a:pt x="931281" y="4693"/>
                    </a:lnTo>
                    <a:close/>
                  </a:path>
                </a:pathLst>
              </a:custGeom>
              <a:solidFill>
                <a:srgbClr val="3755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solidFill>
                    <a:prstClr val="black"/>
                  </a:solidFill>
                </a:endParaRPr>
              </a:p>
            </p:txBody>
          </p:sp>
        </p:grpSp>
        <p:sp>
          <p:nvSpPr>
            <p:cNvPr id="56" name="번개 55">
              <a:extLst>
                <a:ext uri="{FF2B5EF4-FFF2-40B4-BE49-F238E27FC236}">
                  <a16:creationId xmlns:a16="http://schemas.microsoft.com/office/drawing/2014/main" xmlns="" id="{30530932-A90C-4C1C-B3D8-381F447C9F2E}"/>
                </a:ext>
              </a:extLst>
            </p:cNvPr>
            <p:cNvSpPr/>
            <p:nvPr/>
          </p:nvSpPr>
          <p:spPr>
            <a:xfrm rot="3783619">
              <a:off x="4669723" y="1400558"/>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번개 56">
              <a:extLst>
                <a:ext uri="{FF2B5EF4-FFF2-40B4-BE49-F238E27FC236}">
                  <a16:creationId xmlns:a16="http://schemas.microsoft.com/office/drawing/2014/main" xmlns="" id="{47C3199B-1997-452C-B223-1EBC8214D7BE}"/>
                </a:ext>
              </a:extLst>
            </p:cNvPr>
            <p:cNvSpPr/>
            <p:nvPr/>
          </p:nvSpPr>
          <p:spPr>
            <a:xfrm rot="5078373">
              <a:off x="4977241" y="185124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번개 57">
              <a:extLst>
                <a:ext uri="{FF2B5EF4-FFF2-40B4-BE49-F238E27FC236}">
                  <a16:creationId xmlns:a16="http://schemas.microsoft.com/office/drawing/2014/main" xmlns="" id="{ACD16303-0B69-403D-9340-CF4268211CB7}"/>
                </a:ext>
              </a:extLst>
            </p:cNvPr>
            <p:cNvSpPr/>
            <p:nvPr/>
          </p:nvSpPr>
          <p:spPr>
            <a:xfrm rot="6234213">
              <a:off x="5136515" y="2366785"/>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번개 58">
              <a:extLst>
                <a:ext uri="{FF2B5EF4-FFF2-40B4-BE49-F238E27FC236}">
                  <a16:creationId xmlns:a16="http://schemas.microsoft.com/office/drawing/2014/main" xmlns="" id="{C09EE1B0-8A3E-43DB-9C8F-7382287EF034}"/>
                </a:ext>
              </a:extLst>
            </p:cNvPr>
            <p:cNvSpPr/>
            <p:nvPr/>
          </p:nvSpPr>
          <p:spPr>
            <a:xfrm rot="7730250">
              <a:off x="5163711" y="291072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0" name="번개 59">
              <a:extLst>
                <a:ext uri="{FF2B5EF4-FFF2-40B4-BE49-F238E27FC236}">
                  <a16:creationId xmlns:a16="http://schemas.microsoft.com/office/drawing/2014/main" xmlns="" id="{DCA5998A-D684-449B-9F4F-1839082A66C4}"/>
                </a:ext>
              </a:extLst>
            </p:cNvPr>
            <p:cNvSpPr/>
            <p:nvPr/>
          </p:nvSpPr>
          <p:spPr>
            <a:xfrm rot="9147376">
              <a:off x="4989484" y="3422566"/>
              <a:ext cx="348761" cy="73949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73" name="직사각형 72"/>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2" name="文字方塊 1">
            <a:extLst>
              <a:ext uri="{FF2B5EF4-FFF2-40B4-BE49-F238E27FC236}">
                <a16:creationId xmlns:a16="http://schemas.microsoft.com/office/drawing/2014/main" xmlns="" id="{5575B347-47F1-4467-8BD8-7422C113C364}"/>
              </a:ext>
            </a:extLst>
          </p:cNvPr>
          <p:cNvSpPr txBox="1"/>
          <p:nvPr/>
        </p:nvSpPr>
        <p:spPr>
          <a:xfrm>
            <a:off x="3966213" y="145166"/>
            <a:ext cx="4259573" cy="769441"/>
          </a:xfrm>
          <a:prstGeom prst="rect">
            <a:avLst/>
          </a:prstGeom>
          <a:noFill/>
        </p:spPr>
        <p:txBody>
          <a:bodyPr wrap="square" rtlCol="0">
            <a:spAutoFit/>
          </a:bodyPr>
          <a:lstStyle/>
          <a:p>
            <a:pPr algn="ctr"/>
            <a:r>
              <a:rPr lang="zh-TW" altLang="en-US" sz="4400" b="1" dirty="0">
                <a:solidFill>
                  <a:schemeClr val="bg1">
                    <a:lumMod val="95000"/>
                  </a:schemeClr>
                </a:solidFill>
                <a:latin typeface="微軟正黑體" panose="020B0604030504040204" pitchFamily="34" charset="-120"/>
                <a:ea typeface="微軟正黑體" panose="020B0604030504040204" pitchFamily="34" charset="-120"/>
              </a:rPr>
              <a:t>目錄</a:t>
            </a:r>
          </a:p>
        </p:txBody>
      </p:sp>
      <p:sp>
        <p:nvSpPr>
          <p:cNvPr id="39" name="圆角矩形 4">
            <a:extLst>
              <a:ext uri="{FF2B5EF4-FFF2-40B4-BE49-F238E27FC236}">
                <a16:creationId xmlns:a16="http://schemas.microsoft.com/office/drawing/2014/main" xmlns="" id="{44F86A34-5E85-46EB-8482-40E5D6DED287}"/>
              </a:ext>
            </a:extLst>
          </p:cNvPr>
          <p:cNvSpPr/>
          <p:nvPr/>
        </p:nvSpPr>
        <p:spPr>
          <a:xfrm>
            <a:off x="6685922" y="1644180"/>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1</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0" name="矩形 39">
            <a:extLst>
              <a:ext uri="{FF2B5EF4-FFF2-40B4-BE49-F238E27FC236}">
                <a16:creationId xmlns:a16="http://schemas.microsoft.com/office/drawing/2014/main" xmlns="" id="{25139F84-45C4-4488-BB0B-082AD80197FB}"/>
              </a:ext>
            </a:extLst>
          </p:cNvPr>
          <p:cNvSpPr/>
          <p:nvPr/>
        </p:nvSpPr>
        <p:spPr>
          <a:xfrm>
            <a:off x="8654325" y="1669376"/>
            <a:ext cx="800219"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緒論</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圆角矩形 6">
            <a:extLst>
              <a:ext uri="{FF2B5EF4-FFF2-40B4-BE49-F238E27FC236}">
                <a16:creationId xmlns:a16="http://schemas.microsoft.com/office/drawing/2014/main" xmlns="" id="{B4CEC302-06E1-4242-8BAB-5B4BB33606E4}"/>
              </a:ext>
            </a:extLst>
          </p:cNvPr>
          <p:cNvSpPr/>
          <p:nvPr/>
        </p:nvSpPr>
        <p:spPr>
          <a:xfrm>
            <a:off x="6684866" y="2507562"/>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2</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2" name="矩形 41">
            <a:extLst>
              <a:ext uri="{FF2B5EF4-FFF2-40B4-BE49-F238E27FC236}">
                <a16:creationId xmlns:a16="http://schemas.microsoft.com/office/drawing/2014/main" xmlns="" id="{7D060B73-092E-44E9-A225-C12645A4779C}"/>
              </a:ext>
            </a:extLst>
          </p:cNvPr>
          <p:cNvSpPr/>
          <p:nvPr/>
        </p:nvSpPr>
        <p:spPr>
          <a:xfrm>
            <a:off x="8412200" y="2525570"/>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文獻探討</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圆角矩形 8">
            <a:extLst>
              <a:ext uri="{FF2B5EF4-FFF2-40B4-BE49-F238E27FC236}">
                <a16:creationId xmlns:a16="http://schemas.microsoft.com/office/drawing/2014/main" xmlns="" id="{596D4677-E4B6-4043-BC5E-33AA875137D8}"/>
              </a:ext>
            </a:extLst>
          </p:cNvPr>
          <p:cNvSpPr/>
          <p:nvPr/>
        </p:nvSpPr>
        <p:spPr>
          <a:xfrm>
            <a:off x="6683809" y="3378613"/>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3</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4" name="矩形 43">
            <a:extLst>
              <a:ext uri="{FF2B5EF4-FFF2-40B4-BE49-F238E27FC236}">
                <a16:creationId xmlns:a16="http://schemas.microsoft.com/office/drawing/2014/main" xmlns="" id="{C416E27C-26D7-4F48-A154-B23FBCC0AD89}"/>
              </a:ext>
            </a:extLst>
          </p:cNvPr>
          <p:cNvSpPr/>
          <p:nvPr/>
        </p:nvSpPr>
        <p:spPr>
          <a:xfrm>
            <a:off x="8412200" y="3414664"/>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圆角矩形 10">
            <a:extLst>
              <a:ext uri="{FF2B5EF4-FFF2-40B4-BE49-F238E27FC236}">
                <a16:creationId xmlns:a16="http://schemas.microsoft.com/office/drawing/2014/main" xmlns="" id="{FE83B86F-FF89-46AA-8965-6172B1C62FB8}"/>
              </a:ext>
            </a:extLst>
          </p:cNvPr>
          <p:cNvSpPr/>
          <p:nvPr/>
        </p:nvSpPr>
        <p:spPr>
          <a:xfrm>
            <a:off x="6683809" y="4263584"/>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4</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6" name="矩形 45">
            <a:extLst>
              <a:ext uri="{FF2B5EF4-FFF2-40B4-BE49-F238E27FC236}">
                <a16:creationId xmlns:a16="http://schemas.microsoft.com/office/drawing/2014/main" xmlns="" id="{A3A69610-F8E3-493D-9333-3196BCBC4B4E}"/>
              </a:ext>
            </a:extLst>
          </p:cNvPr>
          <p:cNvSpPr/>
          <p:nvPr/>
        </p:nvSpPr>
        <p:spPr>
          <a:xfrm>
            <a:off x="8521944" y="4279594"/>
            <a:ext cx="1415772"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研究結果</a:t>
            </a:r>
          </a:p>
        </p:txBody>
      </p:sp>
      <p:sp>
        <p:nvSpPr>
          <p:cNvPr id="47" name="圆角矩形 12">
            <a:extLst>
              <a:ext uri="{FF2B5EF4-FFF2-40B4-BE49-F238E27FC236}">
                <a16:creationId xmlns:a16="http://schemas.microsoft.com/office/drawing/2014/main" xmlns="" id="{8B9B8927-5FDC-41E8-960A-2C7D1589DE56}"/>
              </a:ext>
            </a:extLst>
          </p:cNvPr>
          <p:cNvSpPr/>
          <p:nvPr/>
        </p:nvSpPr>
        <p:spPr>
          <a:xfrm>
            <a:off x="6683809" y="5180119"/>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5</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67" name="矩形 66">
            <a:extLst>
              <a:ext uri="{FF2B5EF4-FFF2-40B4-BE49-F238E27FC236}">
                <a16:creationId xmlns:a16="http://schemas.microsoft.com/office/drawing/2014/main" xmlns="" id="{519948C3-DCD6-49D7-9CE2-2F0794300137}"/>
              </a:ext>
            </a:extLst>
          </p:cNvPr>
          <p:cNvSpPr/>
          <p:nvPr/>
        </p:nvSpPr>
        <p:spPr>
          <a:xfrm>
            <a:off x="8819048" y="5223279"/>
            <a:ext cx="800219"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結論</a:t>
            </a:r>
          </a:p>
        </p:txBody>
      </p:sp>
    </p:spTree>
    <p:extLst>
      <p:ext uri="{BB962C8B-B14F-4D97-AF65-F5344CB8AC3E}">
        <p14:creationId xmlns:p14="http://schemas.microsoft.com/office/powerpoint/2010/main" val="2800220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資料清洗</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11" name="圖片 10"/>
          <p:cNvPicPr/>
          <p:nvPr/>
        </p:nvPicPr>
        <p:blipFill>
          <a:blip r:embed="rId2"/>
          <a:stretch>
            <a:fillRect/>
          </a:stretch>
        </p:blipFill>
        <p:spPr>
          <a:xfrm>
            <a:off x="1923385" y="2795940"/>
            <a:ext cx="5274310" cy="3910965"/>
          </a:xfrm>
          <a:prstGeom prst="rect">
            <a:avLst/>
          </a:prstGeom>
        </p:spPr>
      </p:pic>
      <p:pic>
        <p:nvPicPr>
          <p:cNvPr id="13" name="圖片 12" descr="永留香臭豆腐5"/>
          <p:cNvPicPr/>
          <p:nvPr/>
        </p:nvPicPr>
        <p:blipFill>
          <a:blip r:embed="rId3">
            <a:extLst>
              <a:ext uri="{28A0092B-C50C-407E-A947-70E740481C1C}">
                <a14:useLocalDpi xmlns:a14="http://schemas.microsoft.com/office/drawing/2010/main" val="0"/>
              </a:ext>
            </a:extLst>
          </a:blip>
          <a:srcRect/>
          <a:stretch>
            <a:fillRect/>
          </a:stretch>
        </p:blipFill>
        <p:spPr bwMode="auto">
          <a:xfrm>
            <a:off x="7967117" y="3429000"/>
            <a:ext cx="3248025" cy="2428875"/>
          </a:xfrm>
          <a:prstGeom prst="rect">
            <a:avLst/>
          </a:prstGeom>
          <a:noFill/>
          <a:ln>
            <a:noFill/>
          </a:ln>
        </p:spPr>
      </p:pic>
      <p:sp>
        <p:nvSpPr>
          <p:cNvPr id="12" name="文字方塊 11">
            <a:extLst>
              <a:ext uri="{FF2B5EF4-FFF2-40B4-BE49-F238E27FC236}">
                <a16:creationId xmlns:a16="http://schemas.microsoft.com/office/drawing/2014/main" xmlns="" id="{389C091E-1D64-4A9A-A29E-E70C106FD167}"/>
              </a:ext>
            </a:extLst>
          </p:cNvPr>
          <p:cNvSpPr txBox="1"/>
          <p:nvPr/>
        </p:nvSpPr>
        <p:spPr>
          <a:xfrm>
            <a:off x="1923385" y="1170183"/>
            <a:ext cx="9791694" cy="1477328"/>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對於不是目標資料的圖片</a:t>
            </a:r>
            <a:r>
              <a:rPr lang="zh-TW" altLang="zh-TW" sz="2000" dirty="0"/>
              <a:t>，</a:t>
            </a:r>
            <a:r>
              <a:rPr lang="zh-TW" altLang="en-US" sz="2000" b="1" dirty="0">
                <a:latin typeface="微軟正黑體" panose="020B0604030504040204" pitchFamily="34" charset="-120"/>
                <a:ea typeface="微軟正黑體" panose="020B0604030504040204" pitchFamily="34" charset="-120"/>
              </a:rPr>
              <a:t>目前只能透過人工的方式去逐一挑選並且刪除</a:t>
            </a:r>
            <a:r>
              <a:rPr lang="zh-TW" altLang="zh-TW" sz="2000" dirty="0"/>
              <a:t>，</a:t>
            </a:r>
            <a:r>
              <a:rPr lang="zh-TW" altLang="en-US" sz="2000" b="1" dirty="0">
                <a:latin typeface="微軟正黑體" panose="020B0604030504040204" pitchFamily="34" charset="-120"/>
                <a:ea typeface="微軟正黑體" panose="020B0604030504040204" pitchFamily="34" charset="-120"/>
              </a:rPr>
              <a:t>共挑選出</a:t>
            </a:r>
            <a:r>
              <a:rPr lang="en-US" altLang="zh-TW" sz="2000" b="1" dirty="0">
                <a:latin typeface="微軟正黑體" panose="020B0604030504040204" pitchFamily="34" charset="-120"/>
                <a:ea typeface="微軟正黑體" panose="020B0604030504040204" pitchFamily="34" charset="-120"/>
              </a:rPr>
              <a:t>215</a:t>
            </a:r>
            <a:r>
              <a:rPr lang="zh-TW" altLang="en-US" sz="2000" b="1" dirty="0">
                <a:latin typeface="微軟正黑體" panose="020B0604030504040204" pitchFamily="34" charset="-120"/>
                <a:ea typeface="微軟正黑體" panose="020B0604030504040204" pitchFamily="34" charset="-120"/>
              </a:rPr>
              <a:t>張無法使用的圖片</a:t>
            </a:r>
            <a:r>
              <a:rPr lang="zh-TW" altLang="zh-TW" sz="2000" dirty="0"/>
              <a:t>，</a:t>
            </a:r>
            <a:r>
              <a:rPr lang="zh-TW" altLang="en-US" sz="2000" b="1" dirty="0">
                <a:latin typeface="微軟正黑體" panose="020B0604030504040204" pitchFamily="34" charset="-120"/>
                <a:ea typeface="微軟正黑體" panose="020B0604030504040204" pitchFamily="34" charset="-120"/>
              </a:rPr>
              <a:t>在篩選圖片的過程中發現一件有趣的現象</a:t>
            </a:r>
            <a:r>
              <a:rPr lang="zh-TW" altLang="zh-TW" sz="2000" dirty="0"/>
              <a:t>，</a:t>
            </a:r>
            <a:r>
              <a:rPr lang="zh-TW" altLang="en-US" sz="2000" b="1" dirty="0">
                <a:latin typeface="微軟正黑體" panose="020B0604030504040204" pitchFamily="34" charset="-120"/>
                <a:ea typeface="微軟正黑體" panose="020B0604030504040204" pitchFamily="34" charset="-120"/>
              </a:rPr>
              <a:t>使用者非常喜歡拍攝上傳醬料的圖片</a:t>
            </a:r>
            <a:r>
              <a:rPr lang="zh-TW" altLang="zh-TW" sz="2000" dirty="0"/>
              <a:t>，</a:t>
            </a:r>
            <a:r>
              <a:rPr lang="zh-TW" altLang="en-US" sz="2000" b="1" dirty="0">
                <a:latin typeface="微軟正黑體" panose="020B0604030504040204" pitchFamily="34" charset="-120"/>
                <a:ea typeface="微軟正黑體" panose="020B0604030504040204" pitchFamily="34" charset="-120"/>
              </a:rPr>
              <a:t>但因不是本論文主要探討之議題，故將之刪除。</a:t>
            </a:r>
          </a:p>
        </p:txBody>
      </p:sp>
    </p:spTree>
    <p:extLst>
      <p:ext uri="{BB962C8B-B14F-4D97-AF65-F5344CB8AC3E}">
        <p14:creationId xmlns:p14="http://schemas.microsoft.com/office/powerpoint/2010/main" val="13932767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圖片重新命名</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9" name="圖片 8"/>
          <p:cNvPicPr/>
          <p:nvPr/>
        </p:nvPicPr>
        <p:blipFill>
          <a:blip r:embed="rId2"/>
          <a:stretch>
            <a:fillRect/>
          </a:stretch>
        </p:blipFill>
        <p:spPr>
          <a:xfrm>
            <a:off x="2122666" y="2434692"/>
            <a:ext cx="5216525" cy="1362075"/>
          </a:xfrm>
          <a:prstGeom prst="rect">
            <a:avLst/>
          </a:prstGeom>
        </p:spPr>
      </p:pic>
      <p:pic>
        <p:nvPicPr>
          <p:cNvPr id="10" name="圖片 9"/>
          <p:cNvPicPr/>
          <p:nvPr/>
        </p:nvPicPr>
        <p:blipFill>
          <a:blip r:embed="rId3"/>
          <a:stretch>
            <a:fillRect/>
          </a:stretch>
        </p:blipFill>
        <p:spPr>
          <a:xfrm>
            <a:off x="1829931" y="3875144"/>
            <a:ext cx="4701087" cy="2712720"/>
          </a:xfrm>
          <a:prstGeom prst="rect">
            <a:avLst/>
          </a:prstGeom>
        </p:spPr>
      </p:pic>
      <p:pic>
        <p:nvPicPr>
          <p:cNvPr id="11" name="圖片 10"/>
          <p:cNvPicPr/>
          <p:nvPr/>
        </p:nvPicPr>
        <p:blipFill>
          <a:blip r:embed="rId4"/>
          <a:stretch>
            <a:fillRect/>
          </a:stretch>
        </p:blipFill>
        <p:spPr>
          <a:xfrm>
            <a:off x="6773158" y="3875144"/>
            <a:ext cx="4058399" cy="2791097"/>
          </a:xfrm>
          <a:prstGeom prst="rect">
            <a:avLst/>
          </a:prstGeom>
        </p:spPr>
      </p:pic>
      <p:sp>
        <p:nvSpPr>
          <p:cNvPr id="13" name="文字方塊 12">
            <a:extLst>
              <a:ext uri="{FF2B5EF4-FFF2-40B4-BE49-F238E27FC236}">
                <a16:creationId xmlns:a16="http://schemas.microsoft.com/office/drawing/2014/main" xmlns="" id="{389C091E-1D64-4A9A-A29E-E70C106FD167}"/>
              </a:ext>
            </a:extLst>
          </p:cNvPr>
          <p:cNvSpPr txBox="1"/>
          <p:nvPr/>
        </p:nvSpPr>
        <p:spPr>
          <a:xfrm>
            <a:off x="1969679" y="1121844"/>
            <a:ext cx="9791694" cy="1477328"/>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本研究在讀取圖片時</a:t>
            </a:r>
            <a:r>
              <a:rPr lang="zh-TW" altLang="zh-TW" sz="2000" dirty="0"/>
              <a:t>，</a:t>
            </a:r>
            <a:r>
              <a:rPr lang="zh-TW" altLang="en-US" sz="2000" b="1" dirty="0">
                <a:latin typeface="微軟正黑體" panose="020B0604030504040204" pitchFamily="34" charset="-120"/>
                <a:ea typeface="微軟正黑體" panose="020B0604030504040204" pitchFamily="34" charset="-120"/>
              </a:rPr>
              <a:t>會發生找不到路徑之程式錯誤</a:t>
            </a:r>
            <a:r>
              <a:rPr lang="zh-TW" altLang="zh-TW" sz="2000" dirty="0"/>
              <a:t>，</a:t>
            </a:r>
            <a:r>
              <a:rPr lang="zh-TW" altLang="en-US" sz="2000" b="1" dirty="0">
                <a:latin typeface="微軟正黑體" panose="020B0604030504040204" pitchFamily="34" charset="-120"/>
                <a:ea typeface="微軟正黑體" panose="020B0604030504040204" pitchFamily="34" charset="-120"/>
              </a:rPr>
              <a:t>是因為</a:t>
            </a:r>
            <a:r>
              <a:rPr lang="en-US" altLang="zh-TW" sz="2000" b="1" dirty="0">
                <a:latin typeface="微軟正黑體" panose="020B0604030504040204" pitchFamily="34" charset="-120"/>
                <a:ea typeface="微軟正黑體" panose="020B0604030504040204" pitchFamily="34" charset="-120"/>
              </a:rPr>
              <a:t>cv2</a:t>
            </a:r>
            <a:r>
              <a:rPr lang="zh-TW" altLang="en-US" sz="2000" b="1" dirty="0">
                <a:latin typeface="微軟正黑體" panose="020B0604030504040204" pitchFamily="34" charset="-120"/>
                <a:ea typeface="微軟正黑體" panose="020B0604030504040204" pitchFamily="34" charset="-120"/>
              </a:rPr>
              <a:t>的套件在讀取中文檔名</a:t>
            </a:r>
            <a:r>
              <a:rPr lang="zh-TW" altLang="zh-TW" sz="2000" dirty="0"/>
              <a:t>，</a:t>
            </a:r>
            <a:r>
              <a:rPr lang="zh-TW" altLang="en-US" sz="2000" b="1" dirty="0">
                <a:latin typeface="微軟正黑體" panose="020B0604030504040204" pitchFamily="34" charset="-120"/>
                <a:ea typeface="微軟正黑體" panose="020B0604030504040204" pitchFamily="34" charset="-120"/>
              </a:rPr>
              <a:t>時會出現編碼錯誤的情形發生</a:t>
            </a:r>
            <a:r>
              <a:rPr lang="zh-TW" altLang="zh-TW" sz="2000" dirty="0"/>
              <a:t>，</a:t>
            </a:r>
            <a:r>
              <a:rPr lang="zh-TW" altLang="en-US" sz="2000" b="1" dirty="0">
                <a:latin typeface="微軟正黑體" panose="020B0604030504040204" pitchFamily="34" charset="-120"/>
                <a:ea typeface="微軟正黑體" panose="020B0604030504040204" pitchFamily="34" charset="-120"/>
              </a:rPr>
              <a:t>所以才會找不到路徑</a:t>
            </a:r>
            <a:r>
              <a:rPr lang="zh-TW" altLang="zh-TW" sz="2000" dirty="0"/>
              <a:t>，</a:t>
            </a:r>
            <a:r>
              <a:rPr lang="zh-TW" altLang="en-US" sz="2000" b="1" dirty="0">
                <a:latin typeface="微軟正黑體" panose="020B0604030504040204" pitchFamily="34" charset="-120"/>
                <a:ea typeface="微軟正黑體" panose="020B0604030504040204" pitchFamily="34" charset="-120"/>
              </a:rPr>
              <a:t>故本研究將原本的中命名之圖片轉換成數字命名。</a:t>
            </a:r>
          </a:p>
        </p:txBody>
      </p:sp>
    </p:spTree>
    <p:extLst>
      <p:ext uri="{BB962C8B-B14F-4D97-AF65-F5344CB8AC3E}">
        <p14:creationId xmlns:p14="http://schemas.microsoft.com/office/powerpoint/2010/main" val="386824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497874"/>
            <a:ext cx="973158"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295171"/>
            <a:ext cx="800219" cy="5003193"/>
          </a:xfrm>
          <a:prstGeom prst="rect">
            <a:avLst/>
          </a:prstGeom>
          <a:noFill/>
        </p:spPr>
        <p:txBody>
          <a:bodyPr vert="eaVert" wrap="square" rtlCol="0">
            <a:spAutoFit/>
          </a:bodyPr>
          <a:lstStyle/>
          <a:p>
            <a:pPr algn="ctr"/>
            <a:r>
              <a:rPr lang="en-US" altLang="zh-TW" sz="4000" b="1" dirty="0">
                <a:latin typeface="微軟正黑體" panose="020B0604030504040204" pitchFamily="34" charset="-120"/>
                <a:ea typeface="微軟正黑體" panose="020B0604030504040204" pitchFamily="34" charset="-120"/>
              </a:rPr>
              <a:t>K-</a:t>
            </a:r>
            <a:r>
              <a:rPr lang="zh-TW" altLang="en-US" sz="4000" b="1" dirty="0">
                <a:latin typeface="微軟正黑體" panose="020B0604030504040204" pitchFamily="34" charset="-120"/>
                <a:ea typeface="微軟正黑體" panose="020B0604030504040204" pitchFamily="34" charset="-120"/>
              </a:rPr>
              <a:t>平均演算法</a:t>
            </a:r>
            <a:endParaRPr lang="en-US" altLang="zh-TW" sz="4000" b="1" dirty="0">
              <a:latin typeface="微軟正黑體" panose="020B0604030504040204" pitchFamily="34" charset="-120"/>
              <a:ea typeface="微軟正黑體" panose="020B0604030504040204" pitchFamily="34" charset="-120"/>
            </a:endParaRP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8" name="圖片 7"/>
          <p:cNvPicPr/>
          <p:nvPr/>
        </p:nvPicPr>
        <p:blipFill>
          <a:blip r:embed="rId2"/>
          <a:stretch>
            <a:fillRect/>
          </a:stretch>
        </p:blipFill>
        <p:spPr>
          <a:xfrm>
            <a:off x="7730282" y="1572018"/>
            <a:ext cx="4143375" cy="4233863"/>
          </a:xfrm>
          <a:prstGeom prst="rect">
            <a:avLst/>
          </a:prstGeom>
        </p:spPr>
      </p:pic>
      <p:sp>
        <p:nvSpPr>
          <p:cNvPr id="10" name="文字方塊 9">
            <a:extLst>
              <a:ext uri="{FF2B5EF4-FFF2-40B4-BE49-F238E27FC236}">
                <a16:creationId xmlns:a16="http://schemas.microsoft.com/office/drawing/2014/main" xmlns="" id="{389C091E-1D64-4A9A-A29E-E70C106FD167}"/>
              </a:ext>
            </a:extLst>
          </p:cNvPr>
          <p:cNvSpPr txBox="1"/>
          <p:nvPr/>
        </p:nvSpPr>
        <p:spPr>
          <a:xfrm>
            <a:off x="1829931" y="2747731"/>
            <a:ext cx="5813882" cy="1882438"/>
          </a:xfrm>
          <a:prstGeom prst="rect">
            <a:avLst/>
          </a:prstGeom>
          <a:noFill/>
        </p:spPr>
        <p:txBody>
          <a:bodyPr wrap="square" rtlCol="0">
            <a:spAutoFit/>
          </a:bodyPr>
          <a:lstStyle/>
          <a:p>
            <a:pPr algn="just">
              <a:lnSpc>
                <a:spcPct val="150000"/>
              </a:lnSpc>
            </a:pPr>
            <a:r>
              <a:rPr lang="en-US" altLang="zh-TW" sz="2000" b="1" dirty="0">
                <a:latin typeface="微軟正黑體" panose="020B0604030504040204" pitchFamily="34" charset="-120"/>
                <a:ea typeface="微軟正黑體" panose="020B0604030504040204" pitchFamily="34" charset="-120"/>
              </a:rPr>
              <a:t>K-means</a:t>
            </a:r>
            <a:r>
              <a:rPr lang="zh-TW" altLang="en-US" sz="2000" b="1" dirty="0">
                <a:latin typeface="微軟正黑體" panose="020B0604030504040204" pitchFamily="34" charset="-120"/>
                <a:ea typeface="微軟正黑體" panose="020B0604030504040204" pitchFamily="34" charset="-120"/>
              </a:rPr>
              <a:t>是一種非監督式學習</a:t>
            </a:r>
            <a:r>
              <a:rPr lang="en-US" altLang="zh-TW" sz="2000" b="1" dirty="0">
                <a:latin typeface="微軟正黑體" panose="020B0604030504040204" pitchFamily="34" charset="-120"/>
                <a:ea typeface="微軟正黑體" panose="020B0604030504040204" pitchFamily="34" charset="-120"/>
              </a:rPr>
              <a:t>(Unsupervised learning)</a:t>
            </a:r>
            <a:r>
              <a:rPr lang="zh-TW" altLang="en-US" sz="2000" b="1" dirty="0">
                <a:latin typeface="微軟正黑體" panose="020B0604030504040204" pitchFamily="34" charset="-120"/>
                <a:ea typeface="微軟正黑體" panose="020B0604030504040204" pitchFamily="34" charset="-120"/>
              </a:rPr>
              <a:t>之機器學習演算法</a:t>
            </a:r>
            <a:r>
              <a:rPr lang="zh-TW" altLang="zh-TW" sz="2000" dirty="0"/>
              <a:t>， </a:t>
            </a:r>
            <a:r>
              <a:rPr lang="en-US" altLang="zh-TW" sz="2000" b="1" dirty="0">
                <a:latin typeface="微軟正黑體" panose="020B0604030504040204" pitchFamily="34" charset="-120"/>
                <a:ea typeface="微軟正黑體" panose="020B0604030504040204" pitchFamily="34" charset="-120"/>
              </a:rPr>
              <a:t>K-means</a:t>
            </a:r>
            <a:r>
              <a:rPr lang="zh-TW" altLang="en-US" sz="2000" b="1" dirty="0">
                <a:latin typeface="微軟正黑體" panose="020B0604030504040204" pitchFamily="34" charset="-120"/>
                <a:ea typeface="微軟正黑體" panose="020B0604030504040204" pitchFamily="34" charset="-120"/>
              </a:rPr>
              <a:t>的概念就是「物以類聚」的分類方法</a:t>
            </a:r>
            <a:r>
              <a:rPr lang="zh-TW" altLang="zh-TW" sz="2000" dirty="0"/>
              <a:t>，</a:t>
            </a:r>
            <a:r>
              <a:rPr lang="zh-TW" altLang="en-US" sz="2000" b="1" dirty="0">
                <a:latin typeface="微軟正黑體" panose="020B0604030504040204" pitchFamily="34" charset="-120"/>
                <a:ea typeface="微軟正黑體" panose="020B0604030504040204" pitchFamily="34" charset="-120"/>
              </a:rPr>
              <a:t>例如：有戴眼鏡的分一類，沒戴眼鏡的分一類。</a:t>
            </a:r>
          </a:p>
        </p:txBody>
      </p:sp>
    </p:spTree>
    <p:extLst>
      <p:ext uri="{BB962C8B-B14F-4D97-AF65-F5344CB8AC3E}">
        <p14:creationId xmlns:p14="http://schemas.microsoft.com/office/powerpoint/2010/main" val="9406560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174171" y="1497874"/>
            <a:ext cx="1178191"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60130" y="1286463"/>
            <a:ext cx="1415772" cy="5003193"/>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找出圖片中主要的</a:t>
            </a:r>
            <a:r>
              <a:rPr lang="en-US" altLang="zh-TW" sz="4000" b="1" dirty="0">
                <a:latin typeface="微軟正黑體" panose="020B0604030504040204" pitchFamily="34" charset="-120"/>
                <a:ea typeface="微軟正黑體" panose="020B0604030504040204" pitchFamily="34" charset="-120"/>
              </a:rPr>
              <a:t>RGB</a:t>
            </a:r>
            <a:r>
              <a:rPr lang="zh-TW" altLang="en-US" sz="4000" b="1" dirty="0">
                <a:latin typeface="微軟正黑體" panose="020B0604030504040204" pitchFamily="34" charset="-120"/>
                <a:ea typeface="微軟正黑體" panose="020B0604030504040204" pitchFamily="34" charset="-120"/>
              </a:rPr>
              <a:t>顏色</a:t>
            </a:r>
            <a:endParaRPr lang="en-US" altLang="zh-TW" sz="4000" b="1" dirty="0">
              <a:latin typeface="微軟正黑體" panose="020B0604030504040204" pitchFamily="34" charset="-120"/>
              <a:ea typeface="微軟正黑體" panose="020B0604030504040204" pitchFamily="34" charset="-120"/>
            </a:endParaRP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9" name="圖片 8"/>
          <p:cNvPicPr/>
          <p:nvPr/>
        </p:nvPicPr>
        <p:blipFill>
          <a:blip r:embed="rId2"/>
          <a:stretch>
            <a:fillRect/>
          </a:stretch>
        </p:blipFill>
        <p:spPr>
          <a:xfrm>
            <a:off x="1803592" y="4330057"/>
            <a:ext cx="4682634" cy="2046684"/>
          </a:xfrm>
          <a:prstGeom prst="rect">
            <a:avLst/>
          </a:prstGeom>
        </p:spPr>
      </p:pic>
      <p:pic>
        <p:nvPicPr>
          <p:cNvPr id="10" name="圖片 9"/>
          <p:cNvPicPr/>
          <p:nvPr/>
        </p:nvPicPr>
        <p:blipFill>
          <a:blip r:embed="rId3"/>
          <a:stretch>
            <a:fillRect/>
          </a:stretch>
        </p:blipFill>
        <p:spPr>
          <a:xfrm>
            <a:off x="6699439" y="4277441"/>
            <a:ext cx="4578131" cy="1993959"/>
          </a:xfrm>
          <a:prstGeom prst="rect">
            <a:avLst/>
          </a:prstGeom>
        </p:spPr>
      </p:pic>
      <p:sp>
        <p:nvSpPr>
          <p:cNvPr id="12" name="文字方塊 11">
            <a:extLst>
              <a:ext uri="{FF2B5EF4-FFF2-40B4-BE49-F238E27FC236}">
                <a16:creationId xmlns:a16="http://schemas.microsoft.com/office/drawing/2014/main" xmlns="" id="{389C091E-1D64-4A9A-A29E-E70C106FD167}"/>
              </a:ext>
            </a:extLst>
          </p:cNvPr>
          <p:cNvSpPr txBox="1"/>
          <p:nvPr/>
        </p:nvSpPr>
        <p:spPr>
          <a:xfrm>
            <a:off x="1803592" y="965200"/>
            <a:ext cx="9791694" cy="3323987"/>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本研究透過</a:t>
            </a:r>
            <a:r>
              <a:rPr lang="en-US" altLang="zh-TW" sz="2000" b="1" dirty="0">
                <a:latin typeface="微軟正黑體" panose="020B0604030504040204" pitchFamily="34" charset="-120"/>
                <a:ea typeface="微軟正黑體" panose="020B0604030504040204" pitchFamily="34" charset="-120"/>
              </a:rPr>
              <a:t>K-means</a:t>
            </a:r>
            <a:r>
              <a:rPr lang="zh-TW" altLang="en-US" sz="2000" b="1" dirty="0">
                <a:latin typeface="微軟正黑體" panose="020B0604030504040204" pitchFamily="34" charset="-120"/>
                <a:ea typeface="微軟正黑體" panose="020B0604030504040204" pitchFamily="34" charset="-120"/>
              </a:rPr>
              <a:t>的概念來實作找出圖片最主要的</a:t>
            </a:r>
            <a:r>
              <a:rPr lang="en-US" altLang="zh-TW" sz="2000" b="1" dirty="0">
                <a:latin typeface="微軟正黑體" panose="020B0604030504040204" pitchFamily="34" charset="-120"/>
                <a:ea typeface="微軟正黑體" panose="020B0604030504040204" pitchFamily="34" charset="-120"/>
              </a:rPr>
              <a:t>3</a:t>
            </a:r>
            <a:r>
              <a:rPr lang="zh-TW" altLang="en-US" sz="2000" b="1" dirty="0">
                <a:latin typeface="微軟正黑體" panose="020B0604030504040204" pitchFamily="34" charset="-120"/>
                <a:ea typeface="微軟正黑體" panose="020B0604030504040204" pitchFamily="34" charset="-120"/>
              </a:rPr>
              <a:t>大</a:t>
            </a:r>
            <a:r>
              <a:rPr lang="en-US" altLang="zh-TW" sz="2000" b="1" dirty="0">
                <a:latin typeface="微軟正黑體" panose="020B0604030504040204" pitchFamily="34" charset="-120"/>
                <a:ea typeface="微軟正黑體" panose="020B0604030504040204" pitchFamily="34" charset="-120"/>
              </a:rPr>
              <a:t>RGB</a:t>
            </a:r>
            <a:r>
              <a:rPr lang="zh-TW" altLang="en-US" sz="2000" b="1" dirty="0">
                <a:latin typeface="微軟正黑體" panose="020B0604030504040204" pitchFamily="34" charset="-120"/>
                <a:ea typeface="微軟正黑體" panose="020B0604030504040204" pitchFamily="34" charset="-120"/>
              </a:rPr>
              <a:t>顏色</a:t>
            </a:r>
            <a:r>
              <a:rPr lang="zh-TW" altLang="zh-TW" sz="2000" dirty="0"/>
              <a:t>，</a:t>
            </a:r>
            <a:r>
              <a:rPr lang="zh-TW" altLang="en-US" sz="2000" b="1" dirty="0">
                <a:latin typeface="微軟正黑體" panose="020B0604030504040204" pitchFamily="34" charset="-120"/>
                <a:ea typeface="微軟正黑體" panose="020B0604030504040204" pitchFamily="34" charset="-120"/>
              </a:rPr>
              <a:t>本研究首先設定</a:t>
            </a:r>
            <a:r>
              <a:rPr lang="en-US" altLang="zh-TW" sz="2000" b="1" dirty="0">
                <a:latin typeface="微軟正黑體" panose="020B0604030504040204" pitchFamily="34" charset="-120"/>
                <a:ea typeface="微軟正黑體" panose="020B0604030504040204" pitchFamily="34" charset="-120"/>
              </a:rPr>
              <a:t>K-means</a:t>
            </a:r>
            <a:r>
              <a:rPr lang="zh-TW" altLang="en-US" sz="2000" b="1" dirty="0">
                <a:latin typeface="微軟正黑體" panose="020B0604030504040204" pitchFamily="34" charset="-120"/>
                <a:ea typeface="微軟正黑體" panose="020B0604030504040204" pitchFamily="34" charset="-120"/>
              </a:rPr>
              <a:t>要分成幾群分類來找出主要顏色</a:t>
            </a:r>
            <a:r>
              <a:rPr lang="zh-TW" altLang="zh-TW" sz="2000" dirty="0"/>
              <a:t>，</a:t>
            </a:r>
            <a:r>
              <a:rPr lang="zh-TW" altLang="en-US" sz="2000" b="1" dirty="0">
                <a:latin typeface="微軟正黑體" panose="020B0604030504040204" pitchFamily="34" charset="-120"/>
                <a:ea typeface="微軟正黑體" panose="020B0604030504040204" pitchFamily="34" charset="-120"/>
              </a:rPr>
              <a:t>嘗試找出</a:t>
            </a:r>
            <a:r>
              <a:rPr lang="en-US" altLang="zh-TW" sz="2000" b="1" dirty="0">
                <a:latin typeface="微軟正黑體" panose="020B0604030504040204" pitchFamily="34" charset="-120"/>
                <a:ea typeface="微軟正黑體" panose="020B0604030504040204" pitchFamily="34" charset="-120"/>
              </a:rPr>
              <a:t>4</a:t>
            </a:r>
            <a:r>
              <a:rPr lang="zh-TW" altLang="en-US" sz="2000" b="1" dirty="0">
                <a:latin typeface="微軟正黑體" panose="020B0604030504040204" pitchFamily="34" charset="-120"/>
                <a:ea typeface="微軟正黑體" panose="020B0604030504040204" pitchFamily="34" charset="-120"/>
              </a:rPr>
              <a:t>種主要顏色但效果不佳</a:t>
            </a:r>
            <a:r>
              <a:rPr lang="zh-TW" altLang="zh-TW" sz="2000" dirty="0"/>
              <a:t>，</a:t>
            </a:r>
            <a:r>
              <a:rPr lang="zh-TW" altLang="en-US" sz="2000" b="1" dirty="0">
                <a:latin typeface="微軟正黑體" panose="020B0604030504040204" pitchFamily="34" charset="-120"/>
                <a:ea typeface="微軟正黑體" panose="020B0604030504040204" pitchFamily="34" charset="-120"/>
              </a:rPr>
              <a:t>會找出原始圖片中沒有的顏色</a:t>
            </a:r>
            <a:r>
              <a:rPr lang="zh-TW" altLang="zh-TW" sz="2000" dirty="0"/>
              <a:t>，</a:t>
            </a:r>
            <a:r>
              <a:rPr lang="zh-TW" altLang="en-US" sz="2000" b="1" dirty="0">
                <a:latin typeface="微軟正黑體" panose="020B0604030504040204" pitchFamily="34" charset="-120"/>
                <a:ea typeface="微軟正黑體" panose="020B0604030504040204" pitchFamily="34" charset="-120"/>
              </a:rPr>
              <a:t>故採用</a:t>
            </a:r>
            <a:r>
              <a:rPr lang="en-US" altLang="zh-TW" sz="2000" b="1" dirty="0">
                <a:latin typeface="微軟正黑體" panose="020B0604030504040204" pitchFamily="34" charset="-120"/>
                <a:ea typeface="微軟正黑體" panose="020B0604030504040204" pitchFamily="34" charset="-120"/>
              </a:rPr>
              <a:t>3</a:t>
            </a:r>
            <a:r>
              <a:rPr lang="zh-TW" altLang="en-US" sz="2000" b="1" dirty="0">
                <a:latin typeface="微軟正黑體" panose="020B0604030504040204" pitchFamily="34" charset="-120"/>
                <a:ea typeface="微軟正黑體" panose="020B0604030504040204" pitchFamily="34" charset="-120"/>
              </a:rPr>
              <a:t>種顏色的分類為本次實驗的分類數量</a:t>
            </a:r>
            <a:r>
              <a:rPr lang="zh-TW" altLang="zh-TW" sz="2000" dirty="0"/>
              <a:t>，</a:t>
            </a:r>
            <a:r>
              <a:rPr lang="zh-TW" altLang="en-US" sz="2000" b="1" dirty="0">
                <a:latin typeface="微軟正黑體" panose="020B0604030504040204" pitchFamily="34" charset="-120"/>
                <a:ea typeface="微軟正黑體" panose="020B0604030504040204" pitchFamily="34" charset="-120"/>
              </a:rPr>
              <a:t>本實驗總共在</a:t>
            </a:r>
            <a:r>
              <a:rPr lang="en-US" altLang="zh-TW" sz="2000" b="1" dirty="0">
                <a:latin typeface="微軟正黑體" panose="020B0604030504040204" pitchFamily="34" charset="-120"/>
                <a:ea typeface="微軟正黑體" panose="020B0604030504040204" pitchFamily="34" charset="-120"/>
              </a:rPr>
              <a:t>3</a:t>
            </a:r>
            <a:r>
              <a:rPr lang="zh-TW" altLang="en-US" sz="2000" b="1" dirty="0">
                <a:latin typeface="微軟正黑體" panose="020B0604030504040204" pitchFamily="34" charset="-120"/>
                <a:ea typeface="微軟正黑體" panose="020B0604030504040204" pitchFamily="34" charset="-120"/>
              </a:rPr>
              <a:t>個環境下執行</a:t>
            </a:r>
            <a:r>
              <a:rPr lang="zh-TW" altLang="zh-TW" sz="2000" dirty="0"/>
              <a:t>，</a:t>
            </a:r>
            <a:r>
              <a:rPr lang="zh-TW" altLang="en-US" sz="2000" b="1" dirty="0">
                <a:latin typeface="微軟正黑體" panose="020B0604030504040204" pitchFamily="34" charset="-120"/>
                <a:ea typeface="微軟正黑體" panose="020B0604030504040204" pitchFamily="34" charset="-120"/>
              </a:rPr>
              <a:t>來比較執行速度的差別</a:t>
            </a:r>
            <a:endParaRPr lang="en-US" altLang="zh-TW" sz="2000" dirty="0"/>
          </a:p>
          <a:p>
            <a:pPr marL="457200" indent="-457200">
              <a:lnSpc>
                <a:spcPct val="150000"/>
              </a:lnSpc>
              <a:buFont typeface="+mj-lt"/>
              <a:buAutoNum type="arabicParenR"/>
            </a:pPr>
            <a:r>
              <a:rPr lang="zh-TW" altLang="en-US" sz="2000" b="1" dirty="0">
                <a:latin typeface="微軟正黑體" panose="020B0604030504040204" pitchFamily="34" charset="-120"/>
                <a:ea typeface="微軟正黑體" panose="020B0604030504040204" pitchFamily="34" charset="-120"/>
              </a:rPr>
              <a:t>實驗室電腦</a:t>
            </a:r>
            <a:r>
              <a:rPr lang="zh-TW" altLang="zh-TW" sz="2000" dirty="0"/>
              <a:t>，</a:t>
            </a:r>
            <a:r>
              <a:rPr lang="zh-TW" altLang="en-US" sz="2000" b="1" dirty="0">
                <a:latin typeface="微軟正黑體" panose="020B0604030504040204" pitchFamily="34" charset="-120"/>
                <a:ea typeface="微軟正黑體" panose="020B0604030504040204" pitchFamily="34" charset="-120"/>
              </a:rPr>
              <a:t>其所花費時間為</a:t>
            </a:r>
            <a:r>
              <a:rPr lang="en-US" altLang="zh-TW" sz="2000" b="1" dirty="0">
                <a:latin typeface="微軟正黑體" panose="020B0604030504040204" pitchFamily="34" charset="-120"/>
                <a:ea typeface="微軟正黑體" panose="020B0604030504040204" pitchFamily="34" charset="-120"/>
              </a:rPr>
              <a:t>3262</a:t>
            </a:r>
            <a:r>
              <a:rPr lang="zh-TW" altLang="en-US" sz="2000" b="1" dirty="0">
                <a:latin typeface="微軟正黑體" panose="020B0604030504040204" pitchFamily="34" charset="-120"/>
                <a:ea typeface="微軟正黑體" panose="020B0604030504040204" pitchFamily="34" charset="-120"/>
              </a:rPr>
              <a:t>秒</a:t>
            </a:r>
            <a:endParaRPr lang="en-US" altLang="zh-TW" sz="2000" dirty="0"/>
          </a:p>
          <a:p>
            <a:pPr marL="457200" indent="-457200">
              <a:lnSpc>
                <a:spcPct val="150000"/>
              </a:lnSpc>
              <a:buFont typeface="+mj-lt"/>
              <a:buAutoNum type="arabicParenR"/>
            </a:pPr>
            <a:r>
              <a:rPr lang="en-US" altLang="zh-TW" sz="2000" b="1" dirty="0">
                <a:latin typeface="微軟正黑體" panose="020B0604030504040204" pitchFamily="34" charset="-120"/>
                <a:ea typeface="微軟正黑體" panose="020B0604030504040204" pitchFamily="34" charset="-120"/>
              </a:rPr>
              <a:t>Google </a:t>
            </a:r>
            <a:r>
              <a:rPr lang="en-US" altLang="zh-TW" sz="2000" b="1" dirty="0" err="1">
                <a:latin typeface="微軟正黑體" panose="020B0604030504040204" pitchFamily="34" charset="-120"/>
                <a:ea typeface="微軟正黑體" panose="020B0604030504040204" pitchFamily="34" charset="-120"/>
              </a:rPr>
              <a:t>Colab</a:t>
            </a:r>
            <a:r>
              <a:rPr lang="zh-TW" altLang="zh-TW" sz="2000" dirty="0"/>
              <a:t> ，</a:t>
            </a:r>
            <a:r>
              <a:rPr lang="zh-TW" altLang="en-US" sz="2000" b="1" dirty="0">
                <a:latin typeface="微軟正黑體" panose="020B0604030504040204" pitchFamily="34" charset="-120"/>
                <a:ea typeface="微軟正黑體" panose="020B0604030504040204" pitchFamily="34" charset="-120"/>
              </a:rPr>
              <a:t>其所花費時間為</a:t>
            </a:r>
            <a:r>
              <a:rPr lang="en-US" altLang="zh-TW" sz="2000" b="1" dirty="0">
                <a:latin typeface="微軟正黑體" panose="020B0604030504040204" pitchFamily="34" charset="-120"/>
                <a:ea typeface="微軟正黑體" panose="020B0604030504040204" pitchFamily="34" charset="-120"/>
              </a:rPr>
              <a:t>8029</a:t>
            </a:r>
            <a:r>
              <a:rPr lang="zh-TW" altLang="en-US" sz="2000" b="1" dirty="0">
                <a:latin typeface="微軟正黑體" panose="020B0604030504040204" pitchFamily="34" charset="-120"/>
                <a:ea typeface="微軟正黑體" panose="020B0604030504040204" pitchFamily="34" charset="-120"/>
              </a:rPr>
              <a:t>秒</a:t>
            </a:r>
            <a:endParaRPr lang="en-US" altLang="zh-TW" sz="2000" dirty="0"/>
          </a:p>
          <a:p>
            <a:pPr marL="457200" indent="-457200">
              <a:lnSpc>
                <a:spcPct val="150000"/>
              </a:lnSpc>
              <a:buFont typeface="+mj-lt"/>
              <a:buAutoNum type="arabicParenR"/>
            </a:pPr>
            <a:r>
              <a:rPr lang="en-US" altLang="zh-TW" sz="2000" b="1" dirty="0">
                <a:latin typeface="微軟正黑體" panose="020B0604030504040204" pitchFamily="34" charset="-120"/>
                <a:ea typeface="微軟正黑體" panose="020B0604030504040204" pitchFamily="34" charset="-120"/>
              </a:rPr>
              <a:t>GCP</a:t>
            </a:r>
            <a:r>
              <a:rPr lang="zh-TW" altLang="en-US" sz="2000" b="1" dirty="0">
                <a:latin typeface="微軟正黑體" panose="020B0604030504040204" pitchFamily="34" charset="-120"/>
                <a:ea typeface="微軟正黑體" panose="020B0604030504040204" pitchFamily="34" charset="-120"/>
              </a:rPr>
              <a:t>雲端主機</a:t>
            </a:r>
            <a:r>
              <a:rPr lang="zh-TW" altLang="zh-TW" sz="2000" dirty="0"/>
              <a:t>，</a:t>
            </a:r>
            <a:r>
              <a:rPr lang="zh-TW" altLang="en-US" sz="2000" b="1" dirty="0">
                <a:latin typeface="微軟正黑體" panose="020B0604030504040204" pitchFamily="34" charset="-120"/>
                <a:ea typeface="微軟正黑體" panose="020B0604030504040204" pitchFamily="34" charset="-120"/>
              </a:rPr>
              <a:t>其所花費時間為秒</a:t>
            </a:r>
            <a:r>
              <a:rPr lang="en-US" altLang="zh-TW" sz="2000" b="1" dirty="0">
                <a:latin typeface="微軟正黑體" panose="020B0604030504040204" pitchFamily="34" charset="-120"/>
                <a:ea typeface="微軟正黑體" panose="020B0604030504040204" pitchFamily="34" charset="-120"/>
              </a:rPr>
              <a:t>2907</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822090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174171" y="1497874"/>
            <a:ext cx="1178191"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24712" y="1495560"/>
            <a:ext cx="677108" cy="5003193"/>
          </a:xfrm>
          <a:prstGeom prst="rect">
            <a:avLst/>
          </a:prstGeom>
          <a:noFill/>
        </p:spPr>
        <p:txBody>
          <a:bodyPr vert="eaVert" wrap="square" rtlCol="0">
            <a:spAutoFit/>
          </a:bodyPr>
          <a:lstStyle/>
          <a:p>
            <a:pPr algn="ctr"/>
            <a:r>
              <a:rPr lang="en-US" altLang="zh-TW" sz="3200" b="1" dirty="0">
                <a:latin typeface="微軟正黑體" panose="020B0604030504040204" pitchFamily="34" charset="-120"/>
                <a:ea typeface="微軟正黑體" panose="020B0604030504040204" pitchFamily="34" charset="-120"/>
              </a:rPr>
              <a:t>RGB</a:t>
            </a:r>
            <a:r>
              <a:rPr lang="zh-TW" altLang="en-US" sz="3200" b="1" dirty="0">
                <a:latin typeface="微軟正黑體" panose="020B0604030504040204" pitchFamily="34" charset="-120"/>
                <a:ea typeface="微軟正黑體" panose="020B0604030504040204" pitchFamily="34" charset="-120"/>
              </a:rPr>
              <a:t>色彩轉換成</a:t>
            </a:r>
            <a:r>
              <a:rPr lang="en-US" altLang="zh-TW" sz="3200" b="1" dirty="0">
                <a:latin typeface="微軟正黑體" panose="020B0604030504040204" pitchFamily="34" charset="-120"/>
                <a:ea typeface="微軟正黑體" panose="020B0604030504040204" pitchFamily="34" charset="-120"/>
              </a:rPr>
              <a:t>HSV</a:t>
            </a:r>
            <a:r>
              <a:rPr lang="zh-TW" altLang="en-US" sz="3200" b="1" dirty="0">
                <a:latin typeface="微軟正黑體" panose="020B0604030504040204" pitchFamily="34" charset="-120"/>
                <a:ea typeface="微軟正黑體" panose="020B0604030504040204" pitchFamily="34" charset="-120"/>
              </a:rPr>
              <a:t>色彩</a:t>
            </a:r>
            <a:endParaRPr lang="en-US" altLang="zh-TW" sz="3200" b="1" dirty="0">
              <a:latin typeface="微軟正黑體" panose="020B0604030504040204" pitchFamily="34" charset="-120"/>
              <a:ea typeface="微軟正黑體" panose="020B0604030504040204" pitchFamily="34" charset="-120"/>
            </a:endParaRP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pic>
        <p:nvPicPr>
          <p:cNvPr id="11" name="圖片 10"/>
          <p:cNvPicPr/>
          <p:nvPr/>
        </p:nvPicPr>
        <p:blipFill>
          <a:blip r:embed="rId2"/>
          <a:stretch>
            <a:fillRect/>
          </a:stretch>
        </p:blipFill>
        <p:spPr>
          <a:xfrm>
            <a:off x="6967732" y="3560989"/>
            <a:ext cx="2828925" cy="2962275"/>
          </a:xfrm>
          <a:prstGeom prst="rect">
            <a:avLst/>
          </a:prstGeom>
        </p:spPr>
      </p:pic>
      <p:sp>
        <p:nvSpPr>
          <p:cNvPr id="9" name="文字方塊 8">
            <a:extLst>
              <a:ext uri="{FF2B5EF4-FFF2-40B4-BE49-F238E27FC236}">
                <a16:creationId xmlns:a16="http://schemas.microsoft.com/office/drawing/2014/main" xmlns="" id="{389C091E-1D64-4A9A-A29E-E70C106FD167}"/>
              </a:ext>
            </a:extLst>
          </p:cNvPr>
          <p:cNvSpPr txBox="1"/>
          <p:nvPr/>
        </p:nvSpPr>
        <p:spPr>
          <a:xfrm>
            <a:off x="1917633" y="1320913"/>
            <a:ext cx="9791694" cy="1884362"/>
          </a:xfrm>
          <a:prstGeom prst="rect">
            <a:avLst/>
          </a:prstGeom>
          <a:noFill/>
        </p:spPr>
        <p:txBody>
          <a:bodyPr wrap="square" rtlCol="0">
            <a:spAutoFit/>
          </a:bodyPr>
          <a:lstStyle/>
          <a:p>
            <a:pPr algn="just">
              <a:lnSpc>
                <a:spcPct val="150000"/>
              </a:lnSpc>
            </a:pPr>
            <a:r>
              <a:rPr lang="en-US" altLang="zh-TW" sz="2000" b="1" dirty="0">
                <a:latin typeface="微軟正黑體" panose="020B0604030504040204" pitchFamily="34" charset="-120"/>
                <a:ea typeface="微軟正黑體" panose="020B0604030504040204" pitchFamily="34" charset="-120"/>
              </a:rPr>
              <a:t>HSV(Hue, Saturation, Value)</a:t>
            </a:r>
            <a:r>
              <a:rPr lang="zh-TW" altLang="en-US" sz="2000" b="1" dirty="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HSV</a:t>
            </a:r>
            <a:r>
              <a:rPr lang="zh-TW" altLang="en-US" sz="2000" b="1" dirty="0">
                <a:latin typeface="微軟正黑體" panose="020B0604030504040204" pitchFamily="34" charset="-120"/>
                <a:ea typeface="微軟正黑體" panose="020B0604030504040204" pitchFamily="34" charset="-120"/>
              </a:rPr>
              <a:t>是由色彩</a:t>
            </a:r>
            <a:r>
              <a:rPr lang="en-US" altLang="zh-TW" sz="2000" b="1" dirty="0">
                <a:latin typeface="微軟正黑體" panose="020B0604030504040204" pitchFamily="34" charset="-120"/>
                <a:ea typeface="微軟正黑體" panose="020B0604030504040204" pitchFamily="34" charset="-120"/>
              </a:rPr>
              <a:t>(h)</a:t>
            </a:r>
            <a:r>
              <a:rPr lang="zh-TW" altLang="en-US" sz="2000" b="1" dirty="0">
                <a:latin typeface="微軟正黑體" panose="020B0604030504040204" pitchFamily="34" charset="-120"/>
                <a:ea typeface="微軟正黑體" panose="020B0604030504040204" pitchFamily="34" charset="-120"/>
              </a:rPr>
              <a:t>、飽和度</a:t>
            </a:r>
            <a:r>
              <a:rPr lang="en-US" altLang="zh-TW" sz="2000" b="1" dirty="0">
                <a:latin typeface="微軟正黑體" panose="020B0604030504040204" pitchFamily="34" charset="-120"/>
                <a:ea typeface="微軟正黑體" panose="020B0604030504040204" pitchFamily="34" charset="-120"/>
              </a:rPr>
              <a:t>(s)</a:t>
            </a:r>
            <a:r>
              <a:rPr lang="zh-TW" altLang="en-US" sz="2000" b="1" dirty="0">
                <a:latin typeface="微軟正黑體" panose="020B0604030504040204" pitchFamily="34" charset="-120"/>
                <a:ea typeface="微軟正黑體" panose="020B0604030504040204" pitchFamily="34" charset="-120"/>
              </a:rPr>
              <a:t>、明度</a:t>
            </a:r>
            <a:r>
              <a:rPr lang="en-US" altLang="zh-TW" sz="2000" b="1" dirty="0">
                <a:latin typeface="微軟正黑體" panose="020B0604030504040204" pitchFamily="34" charset="-120"/>
                <a:ea typeface="微軟正黑體" panose="020B0604030504040204" pitchFamily="34" charset="-120"/>
              </a:rPr>
              <a:t>(v)</a:t>
            </a:r>
            <a:r>
              <a:rPr lang="zh-TW" altLang="en-US" sz="2000" b="1" dirty="0">
                <a:latin typeface="微軟正黑體" panose="020B0604030504040204" pitchFamily="34" charset="-120"/>
                <a:ea typeface="微軟正黑體" panose="020B0604030504040204" pitchFamily="34" charset="-120"/>
              </a:rPr>
              <a:t>所組成的色彩空間</a:t>
            </a:r>
            <a:r>
              <a:rPr lang="zh-TW" altLang="zh-TW" sz="2000" dirty="0"/>
              <a:t>，</a:t>
            </a:r>
            <a:r>
              <a:rPr lang="zh-TW" altLang="en-US" sz="2000" b="1" dirty="0">
                <a:latin typeface="微軟正黑體" panose="020B0604030504040204" pitchFamily="34" charset="-120"/>
                <a:ea typeface="微軟正黑體" panose="020B0604030504040204" pitchFamily="34" charset="-120"/>
              </a:rPr>
              <a:t>色彩</a:t>
            </a:r>
            <a:r>
              <a:rPr lang="en-US" altLang="zh-TW" sz="2000" b="1" dirty="0">
                <a:latin typeface="微軟正黑體" panose="020B0604030504040204" pitchFamily="34" charset="-120"/>
                <a:ea typeface="微軟正黑體" panose="020B0604030504040204" pitchFamily="34" charset="-120"/>
              </a:rPr>
              <a:t>(h)</a:t>
            </a:r>
            <a:r>
              <a:rPr lang="zh-TW" altLang="en-US" sz="2000" b="1" dirty="0">
                <a:latin typeface="微軟正黑體" panose="020B0604030504040204" pitchFamily="34" charset="-120"/>
                <a:ea typeface="微軟正黑體" panose="020B0604030504040204" pitchFamily="34" charset="-120"/>
              </a:rPr>
              <a:t>指的是色彩的基本屬性</a:t>
            </a:r>
            <a:r>
              <a:rPr lang="zh-TW" altLang="zh-TW" sz="2000" dirty="0"/>
              <a:t>，</a:t>
            </a:r>
            <a:r>
              <a:rPr lang="zh-TW" altLang="en-US" sz="2000" b="1" dirty="0">
                <a:latin typeface="微軟正黑體" panose="020B0604030504040204" pitchFamily="34" charset="-120"/>
                <a:ea typeface="微軟正黑體" panose="020B0604030504040204" pitchFamily="34" charset="-120"/>
              </a:rPr>
              <a:t>也就是平常所說的顏色名稱，如</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黃色、紅色、綠色等等</a:t>
            </a:r>
            <a:r>
              <a:rPr lang="zh-TW" altLang="zh-TW" sz="2000" dirty="0"/>
              <a:t>，</a:t>
            </a:r>
            <a:r>
              <a:rPr lang="zh-TW" altLang="en-US" sz="2000" b="1" dirty="0">
                <a:latin typeface="微軟正黑體" panose="020B0604030504040204" pitchFamily="34" charset="-120"/>
                <a:ea typeface="微軟正黑體" panose="020B0604030504040204" pitchFamily="34" charset="-120"/>
              </a:rPr>
              <a:t>飽和度</a:t>
            </a:r>
            <a:r>
              <a:rPr lang="en-US" altLang="zh-TW" sz="2000" b="1" dirty="0">
                <a:latin typeface="微軟正黑體" panose="020B0604030504040204" pitchFamily="34" charset="-120"/>
                <a:ea typeface="微軟正黑體" panose="020B0604030504040204" pitchFamily="34" charset="-120"/>
              </a:rPr>
              <a:t>(s)</a:t>
            </a:r>
            <a:r>
              <a:rPr lang="zh-TW" altLang="en-US" sz="2000" b="1" dirty="0">
                <a:latin typeface="微軟正黑體" panose="020B0604030504040204" pitchFamily="34" charset="-120"/>
                <a:ea typeface="微軟正黑體" panose="020B0604030504040204" pitchFamily="34" charset="-120"/>
              </a:rPr>
              <a:t>指的是色彩的純度</a:t>
            </a:r>
            <a:r>
              <a:rPr lang="zh-TW" altLang="zh-TW" sz="2000" dirty="0"/>
              <a:t>，</a:t>
            </a:r>
            <a:r>
              <a:rPr lang="zh-TW" altLang="en-US" sz="2000" b="1" dirty="0">
                <a:latin typeface="微軟正黑體" panose="020B0604030504040204" pitchFamily="34" charset="-120"/>
                <a:ea typeface="微軟正黑體" panose="020B0604030504040204" pitchFamily="34" charset="-120"/>
              </a:rPr>
              <a:t>純度越高越純</a:t>
            </a:r>
            <a:r>
              <a:rPr lang="zh-TW" altLang="zh-TW" sz="2000" dirty="0"/>
              <a:t>，</a:t>
            </a:r>
            <a:r>
              <a:rPr lang="zh-TW" altLang="en-US" sz="2000" b="1" dirty="0">
                <a:latin typeface="微軟正黑體" panose="020B0604030504040204" pitchFamily="34" charset="-120"/>
                <a:ea typeface="微軟正黑體" panose="020B0604030504040204" pitchFamily="34" charset="-120"/>
              </a:rPr>
              <a:t>越低則逐漸變灰</a:t>
            </a:r>
            <a:r>
              <a:rPr lang="zh-TW" altLang="zh-TW" sz="2000" dirty="0"/>
              <a:t>，</a:t>
            </a:r>
            <a:r>
              <a:rPr lang="zh-TW" altLang="en-US" sz="2000" b="1" dirty="0">
                <a:latin typeface="微軟正黑體" panose="020B0604030504040204" pitchFamily="34" charset="-120"/>
                <a:ea typeface="微軟正黑體" panose="020B0604030504040204" pitchFamily="34" charset="-120"/>
              </a:rPr>
              <a:t>明度</a:t>
            </a:r>
            <a:r>
              <a:rPr lang="en-US" altLang="zh-TW" sz="2000" b="1" dirty="0">
                <a:latin typeface="微軟正黑體" panose="020B0604030504040204" pitchFamily="34" charset="-120"/>
                <a:ea typeface="微軟正黑體" panose="020B0604030504040204" pitchFamily="34" charset="-120"/>
              </a:rPr>
              <a:t>(v)</a:t>
            </a:r>
            <a:r>
              <a:rPr lang="zh-TW" altLang="en-US" sz="2000" b="1" dirty="0">
                <a:latin typeface="微軟正黑體" panose="020B0604030504040204" pitchFamily="34" charset="-120"/>
                <a:ea typeface="微軟正黑體" panose="020B0604030504040204" pitchFamily="34" charset="-120"/>
              </a:rPr>
              <a:t>，指的是色彩的明亮度</a:t>
            </a:r>
            <a:r>
              <a:rPr lang="zh-TW" altLang="zh-TW" sz="2000" dirty="0"/>
              <a:t>，</a:t>
            </a:r>
            <a:r>
              <a:rPr lang="zh-TW" altLang="en-US" sz="2000" b="1" dirty="0">
                <a:latin typeface="微軟正黑體" panose="020B0604030504040204" pitchFamily="34" charset="-120"/>
                <a:ea typeface="微軟正黑體" panose="020B0604030504040204" pitchFamily="34" charset="-120"/>
              </a:rPr>
              <a:t>越高色彩越亮。</a:t>
            </a:r>
          </a:p>
        </p:txBody>
      </p:sp>
    </p:spTree>
    <p:extLst>
      <p:ext uri="{BB962C8B-B14F-4D97-AF65-F5344CB8AC3E}">
        <p14:creationId xmlns:p14="http://schemas.microsoft.com/office/powerpoint/2010/main" val="1222549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174171" y="1497874"/>
            <a:ext cx="1178191" cy="48788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0" y="1497874"/>
            <a:ext cx="1415772" cy="5003193"/>
          </a:xfrm>
          <a:prstGeom prst="rect">
            <a:avLst/>
          </a:prstGeom>
          <a:noFill/>
        </p:spPr>
        <p:txBody>
          <a:bodyPr vert="eaVert" wrap="square" rtlCol="0">
            <a:spAutoFit/>
          </a:bodyPr>
          <a:lstStyle/>
          <a:p>
            <a:pPr algn="ctr"/>
            <a:r>
              <a:rPr lang="en-US" altLang="zh-TW" sz="4000" b="1" dirty="0">
                <a:latin typeface="微軟正黑體" panose="020B0604030504040204" pitchFamily="34" charset="-120"/>
                <a:ea typeface="微軟正黑體" panose="020B0604030504040204" pitchFamily="34" charset="-120"/>
              </a:rPr>
              <a:t>RGB</a:t>
            </a:r>
            <a:r>
              <a:rPr lang="zh-TW" altLang="en-US" sz="4000" b="1" dirty="0">
                <a:latin typeface="微軟正黑體" panose="020B0604030504040204" pitchFamily="34" charset="-120"/>
                <a:ea typeface="微軟正黑體" panose="020B0604030504040204" pitchFamily="34" charset="-120"/>
              </a:rPr>
              <a:t>色彩轉換成</a:t>
            </a:r>
            <a:r>
              <a:rPr lang="en-US" altLang="zh-TW" sz="4000" b="1" dirty="0">
                <a:latin typeface="微軟正黑體" panose="020B0604030504040204" pitchFamily="34" charset="-120"/>
                <a:ea typeface="微軟正黑體" panose="020B0604030504040204" pitchFamily="34" charset="-120"/>
              </a:rPr>
              <a:t>HSV</a:t>
            </a:r>
            <a:r>
              <a:rPr lang="zh-TW" altLang="en-US" sz="4000" b="1" dirty="0">
                <a:latin typeface="微軟正黑體" panose="020B0604030504040204" pitchFamily="34" charset="-120"/>
                <a:ea typeface="微軟正黑體" panose="020B0604030504040204" pitchFamily="34" charset="-120"/>
              </a:rPr>
              <a:t>色彩</a:t>
            </a:r>
            <a:endParaRPr lang="en-US" altLang="zh-TW" sz="4000" b="1" dirty="0">
              <a:latin typeface="微軟正黑體" panose="020B0604030504040204" pitchFamily="34" charset="-120"/>
              <a:ea typeface="微軟正黑體" panose="020B0604030504040204" pitchFamily="34" charset="-120"/>
            </a:endParaRP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3958966271"/>
              </p:ext>
            </p:extLst>
          </p:nvPr>
        </p:nvGraphicFramePr>
        <p:xfrm>
          <a:off x="3035297" y="2935214"/>
          <a:ext cx="7423152" cy="3659745"/>
        </p:xfrm>
        <a:graphic>
          <a:graphicData uri="http://schemas.openxmlformats.org/drawingml/2006/table">
            <a:tbl>
              <a:tblPr firstRow="1" firstCol="1" bandRow="1">
                <a:tableStyleId>{5C22544A-7EE6-4342-B048-85BDC9FD1C3A}</a:tableStyleId>
              </a:tblPr>
              <a:tblGrid>
                <a:gridCol w="765178">
                  <a:extLst>
                    <a:ext uri="{9D8B030D-6E8A-4147-A177-3AD203B41FA5}">
                      <a16:colId xmlns:a16="http://schemas.microsoft.com/office/drawing/2014/main" xmlns="" val="20000"/>
                    </a:ext>
                  </a:extLst>
                </a:gridCol>
                <a:gridCol w="568950">
                  <a:extLst>
                    <a:ext uri="{9D8B030D-6E8A-4147-A177-3AD203B41FA5}">
                      <a16:colId xmlns:a16="http://schemas.microsoft.com/office/drawing/2014/main" xmlns="" val="20001"/>
                    </a:ext>
                  </a:extLst>
                </a:gridCol>
                <a:gridCol w="684512">
                  <a:extLst>
                    <a:ext uri="{9D8B030D-6E8A-4147-A177-3AD203B41FA5}">
                      <a16:colId xmlns:a16="http://schemas.microsoft.com/office/drawing/2014/main" xmlns="" val="20002"/>
                    </a:ext>
                  </a:extLst>
                </a:gridCol>
                <a:gridCol w="684512">
                  <a:extLst>
                    <a:ext uri="{9D8B030D-6E8A-4147-A177-3AD203B41FA5}">
                      <a16:colId xmlns:a16="http://schemas.microsoft.com/office/drawing/2014/main" xmlns="" val="20003"/>
                    </a:ext>
                  </a:extLst>
                </a:gridCol>
                <a:gridCol w="684512">
                  <a:extLst>
                    <a:ext uri="{9D8B030D-6E8A-4147-A177-3AD203B41FA5}">
                      <a16:colId xmlns:a16="http://schemas.microsoft.com/office/drawing/2014/main" xmlns="" val="20004"/>
                    </a:ext>
                  </a:extLst>
                </a:gridCol>
                <a:gridCol w="684512">
                  <a:extLst>
                    <a:ext uri="{9D8B030D-6E8A-4147-A177-3AD203B41FA5}">
                      <a16:colId xmlns:a16="http://schemas.microsoft.com/office/drawing/2014/main" xmlns="" val="20005"/>
                    </a:ext>
                  </a:extLst>
                </a:gridCol>
                <a:gridCol w="684512">
                  <a:extLst>
                    <a:ext uri="{9D8B030D-6E8A-4147-A177-3AD203B41FA5}">
                      <a16:colId xmlns:a16="http://schemas.microsoft.com/office/drawing/2014/main" xmlns="" val="20006"/>
                    </a:ext>
                  </a:extLst>
                </a:gridCol>
                <a:gridCol w="684512">
                  <a:extLst>
                    <a:ext uri="{9D8B030D-6E8A-4147-A177-3AD203B41FA5}">
                      <a16:colId xmlns:a16="http://schemas.microsoft.com/office/drawing/2014/main" xmlns="" val="20007"/>
                    </a:ext>
                  </a:extLst>
                </a:gridCol>
                <a:gridCol w="684512">
                  <a:extLst>
                    <a:ext uri="{9D8B030D-6E8A-4147-A177-3AD203B41FA5}">
                      <a16:colId xmlns:a16="http://schemas.microsoft.com/office/drawing/2014/main" xmlns="" val="20008"/>
                    </a:ext>
                  </a:extLst>
                </a:gridCol>
                <a:gridCol w="648720">
                  <a:extLst>
                    <a:ext uri="{9D8B030D-6E8A-4147-A177-3AD203B41FA5}">
                      <a16:colId xmlns:a16="http://schemas.microsoft.com/office/drawing/2014/main" xmlns="" val="20009"/>
                    </a:ext>
                  </a:extLst>
                </a:gridCol>
                <a:gridCol w="648720">
                  <a:extLst>
                    <a:ext uri="{9D8B030D-6E8A-4147-A177-3AD203B41FA5}">
                      <a16:colId xmlns:a16="http://schemas.microsoft.com/office/drawing/2014/main" xmlns="" val="20010"/>
                    </a:ext>
                  </a:extLst>
                </a:gridCol>
              </a:tblGrid>
              <a:tr h="354405">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黑</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灰</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白</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紅</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橙</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黃</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綠</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青</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藍</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100" dirty="0">
                          <a:effectLst/>
                          <a:latin typeface="微軟正黑體" panose="020B0604030504040204" pitchFamily="34" charset="-120"/>
                          <a:ea typeface="微軟正黑體" panose="020B0604030504040204" pitchFamily="34" charset="-120"/>
                        </a:rPr>
                        <a:t>紫</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10000"/>
                  </a:ext>
                </a:extLst>
              </a:tr>
              <a:tr h="585645">
                <a:tc>
                  <a:txBody>
                    <a:bodyPr/>
                    <a:lstStyle/>
                    <a:p>
                      <a:pPr algn="ctr">
                        <a:lnSpc>
                          <a:spcPct val="150000"/>
                        </a:lnSpc>
                        <a:spcAft>
                          <a:spcPts val="0"/>
                        </a:spcAft>
                      </a:pPr>
                      <a:r>
                        <a:rPr lang="en-US" sz="1600" kern="100" dirty="0" err="1">
                          <a:effectLst/>
                          <a:latin typeface="微軟正黑體" panose="020B0604030504040204" pitchFamily="34" charset="-120"/>
                          <a:ea typeface="微軟正黑體" panose="020B0604030504040204" pitchFamily="34" charset="-120"/>
                        </a:rPr>
                        <a:t>Hmin</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0</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0</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11</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26</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35</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78</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100</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125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585645">
                <a:tc>
                  <a:txBody>
                    <a:bodyPr/>
                    <a:lstStyle/>
                    <a:p>
                      <a:pPr algn="ctr">
                        <a:lnSpc>
                          <a:spcPct val="150000"/>
                        </a:lnSpc>
                        <a:spcAft>
                          <a:spcPts val="0"/>
                        </a:spcAft>
                      </a:pPr>
                      <a:r>
                        <a:rPr lang="en-US" sz="1600" kern="100" dirty="0" err="1">
                          <a:effectLst/>
                          <a:latin typeface="微軟正黑體" panose="020B0604030504040204" pitchFamily="34" charset="-120"/>
                          <a:ea typeface="微軟正黑體" panose="020B0604030504040204" pitchFamily="34" charset="-120"/>
                        </a:rPr>
                        <a:t>Hmax</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180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180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180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10</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34</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77</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99</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124</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155</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354405">
                <a:tc>
                  <a:txBody>
                    <a:bodyPr/>
                    <a:lstStyle/>
                    <a:p>
                      <a:pPr algn="ctr">
                        <a:lnSpc>
                          <a:spcPct val="150000"/>
                        </a:lnSpc>
                        <a:spcAft>
                          <a:spcPts val="0"/>
                        </a:spcAft>
                      </a:pPr>
                      <a:r>
                        <a:rPr lang="en-US" sz="1600" kern="100" dirty="0" err="1">
                          <a:effectLst/>
                          <a:latin typeface="微軟正黑體" panose="020B0604030504040204" pitchFamily="34" charset="-120"/>
                          <a:ea typeface="微軟正黑體" panose="020B0604030504040204" pitchFamily="34" charset="-120"/>
                        </a:rPr>
                        <a:t>Smin</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43</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43</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43</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43</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43</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43</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43</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585645">
                <a:tc>
                  <a:txBody>
                    <a:bodyPr/>
                    <a:lstStyle/>
                    <a:p>
                      <a:pPr algn="ctr">
                        <a:lnSpc>
                          <a:spcPct val="150000"/>
                        </a:lnSpc>
                        <a:spcAft>
                          <a:spcPts val="0"/>
                        </a:spcAft>
                      </a:pPr>
                      <a:r>
                        <a:rPr lang="en-US" sz="1600" kern="100" dirty="0" err="1">
                          <a:effectLst/>
                          <a:latin typeface="微軟正黑體" panose="020B0604030504040204" pitchFamily="34" charset="-120"/>
                          <a:ea typeface="微軟正黑體" panose="020B0604030504040204" pitchFamily="34" charset="-120"/>
                        </a:rPr>
                        <a:t>Smax</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43</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30</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255</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255</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255</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255</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255</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585645">
                <a:tc>
                  <a:txBody>
                    <a:bodyPr/>
                    <a:lstStyle/>
                    <a:p>
                      <a:pPr algn="ctr">
                        <a:lnSpc>
                          <a:spcPct val="150000"/>
                        </a:lnSpc>
                        <a:spcAft>
                          <a:spcPts val="0"/>
                        </a:spcAft>
                      </a:pPr>
                      <a:r>
                        <a:rPr lang="en-US" sz="1600" kern="100" dirty="0" err="1">
                          <a:effectLst/>
                          <a:latin typeface="微軟正黑體" panose="020B0604030504040204" pitchFamily="34" charset="-120"/>
                          <a:ea typeface="微軟正黑體" panose="020B0604030504040204" pitchFamily="34" charset="-120"/>
                        </a:rPr>
                        <a:t>Vmin</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0</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46</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221</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46</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46</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46</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46</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46</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46</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46</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585645">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Vmax</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46</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220</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a:effectLst/>
                          <a:latin typeface="微軟正黑體" panose="020B0604030504040204" pitchFamily="34" charset="-120"/>
                          <a:ea typeface="微軟正黑體" panose="020B0604030504040204" pitchFamily="34" charset="-120"/>
                        </a:rPr>
                        <a:t>255</a:t>
                      </a:r>
                      <a:endPar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255</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bl>
          </a:graphicData>
        </a:graphic>
      </p:graphicFrame>
      <p:sp>
        <p:nvSpPr>
          <p:cNvPr id="9" name="文字方塊 8">
            <a:extLst>
              <a:ext uri="{FF2B5EF4-FFF2-40B4-BE49-F238E27FC236}">
                <a16:creationId xmlns:a16="http://schemas.microsoft.com/office/drawing/2014/main" xmlns="" id="{389C091E-1D64-4A9A-A29E-E70C106FD167}"/>
              </a:ext>
            </a:extLst>
          </p:cNvPr>
          <p:cNvSpPr txBox="1"/>
          <p:nvPr/>
        </p:nvSpPr>
        <p:spPr>
          <a:xfrm>
            <a:off x="1917633" y="965200"/>
            <a:ext cx="9791694" cy="1938992"/>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在上個實驗步驟中利用</a:t>
            </a:r>
            <a:r>
              <a:rPr lang="en-US" altLang="zh-TW" sz="2000" b="1" dirty="0">
                <a:latin typeface="微軟正黑體" panose="020B0604030504040204" pitchFamily="34" charset="-120"/>
                <a:ea typeface="微軟正黑體" panose="020B0604030504040204" pitchFamily="34" charset="-120"/>
              </a:rPr>
              <a:t>K-means</a:t>
            </a:r>
            <a:r>
              <a:rPr lang="zh-TW" altLang="en-US" sz="2000" b="1" dirty="0">
                <a:latin typeface="微軟正黑體" panose="020B0604030504040204" pitchFamily="34" charset="-120"/>
                <a:ea typeface="微軟正黑體" panose="020B0604030504040204" pitchFamily="34" charset="-120"/>
              </a:rPr>
              <a:t>找出前</a:t>
            </a:r>
            <a:r>
              <a:rPr lang="en-US" altLang="zh-TW" sz="2000" b="1" dirty="0">
                <a:latin typeface="微軟正黑體" panose="020B0604030504040204" pitchFamily="34" charset="-120"/>
                <a:ea typeface="微軟正黑體" panose="020B0604030504040204" pitchFamily="34" charset="-120"/>
              </a:rPr>
              <a:t>3</a:t>
            </a:r>
            <a:r>
              <a:rPr lang="zh-TW" altLang="en-US" sz="2000" b="1" dirty="0">
                <a:latin typeface="微軟正黑體" panose="020B0604030504040204" pitchFamily="34" charset="-120"/>
                <a:ea typeface="微軟正黑體" panose="020B0604030504040204" pitchFamily="34" charset="-120"/>
              </a:rPr>
              <a:t>大的</a:t>
            </a:r>
            <a:r>
              <a:rPr lang="en-US" altLang="zh-TW" sz="2000" b="1" dirty="0">
                <a:latin typeface="微軟正黑體" panose="020B0604030504040204" pitchFamily="34" charset="-120"/>
                <a:ea typeface="微軟正黑體" panose="020B0604030504040204" pitchFamily="34" charset="-120"/>
              </a:rPr>
              <a:t>RGB</a:t>
            </a:r>
            <a:r>
              <a:rPr lang="zh-TW" altLang="en-US" sz="2000" b="1" dirty="0">
                <a:latin typeface="微軟正黑體" panose="020B0604030504040204" pitchFamily="34" charset="-120"/>
                <a:ea typeface="微軟正黑體" panose="020B0604030504040204" pitchFamily="34" charset="-120"/>
              </a:rPr>
              <a:t>色彩</a:t>
            </a:r>
            <a:r>
              <a:rPr lang="zh-TW" altLang="zh-TW" sz="2000" dirty="0"/>
              <a:t>，</a:t>
            </a:r>
            <a:r>
              <a:rPr lang="zh-TW" altLang="en-US" sz="2000" b="1" dirty="0">
                <a:latin typeface="微軟正黑體" panose="020B0604030504040204" pitchFamily="34" charset="-120"/>
                <a:ea typeface="微軟正黑體" panose="020B0604030504040204" pitchFamily="34" charset="-120"/>
              </a:rPr>
              <a:t>但如果想要探討是那些色彩是比較常出現在這些美食的照片中的會有所困難</a:t>
            </a:r>
            <a:r>
              <a:rPr lang="zh-TW" altLang="zh-TW" sz="2000" dirty="0"/>
              <a:t>，</a:t>
            </a:r>
            <a:r>
              <a:rPr lang="zh-TW" altLang="en-US" sz="2000" b="1" dirty="0">
                <a:latin typeface="微軟正黑體" panose="020B0604030504040204" pitchFamily="34" charset="-120"/>
                <a:ea typeface="微軟正黑體" panose="020B0604030504040204" pitchFamily="34" charset="-120"/>
              </a:rPr>
              <a:t>因為</a:t>
            </a:r>
            <a:r>
              <a:rPr lang="en-US" altLang="zh-TW" sz="2000" b="1" dirty="0">
                <a:latin typeface="微軟正黑體" panose="020B0604030504040204" pitchFamily="34" charset="-120"/>
                <a:ea typeface="微軟正黑體" panose="020B0604030504040204" pitchFamily="34" charset="-120"/>
              </a:rPr>
              <a:t>RGB</a:t>
            </a:r>
            <a:r>
              <a:rPr lang="zh-TW" altLang="en-US" sz="2000" b="1" dirty="0">
                <a:latin typeface="微軟正黑體" panose="020B0604030504040204" pitchFamily="34" charset="-120"/>
                <a:ea typeface="微軟正黑體" panose="020B0604030504040204" pitchFamily="34" charset="-120"/>
              </a:rPr>
              <a:t>所包含的色彩過於發散</a:t>
            </a:r>
            <a:r>
              <a:rPr lang="zh-TW" altLang="zh-TW" sz="2000" dirty="0"/>
              <a:t>，</a:t>
            </a:r>
            <a:r>
              <a:rPr lang="zh-TW" altLang="en-US" sz="2000" b="1" dirty="0">
                <a:latin typeface="微軟正黑體" panose="020B0604030504040204" pitchFamily="34" charset="-120"/>
                <a:ea typeface="微軟正黑體" panose="020B0604030504040204" pitchFamily="34" charset="-120"/>
              </a:rPr>
              <a:t>目前在計算機科學中較常見的做法是將</a:t>
            </a:r>
            <a:r>
              <a:rPr lang="en-US" altLang="zh-TW" sz="2000" b="1" dirty="0">
                <a:latin typeface="微軟正黑體" panose="020B0604030504040204" pitchFamily="34" charset="-120"/>
                <a:ea typeface="微軟正黑體" panose="020B0604030504040204" pitchFamily="34" charset="-120"/>
              </a:rPr>
              <a:t>RGB</a:t>
            </a:r>
            <a:r>
              <a:rPr lang="zh-TW" altLang="en-US" sz="2000" b="1" dirty="0">
                <a:latin typeface="微軟正黑體" panose="020B0604030504040204" pitchFamily="34" charset="-120"/>
                <a:ea typeface="微軟正黑體" panose="020B0604030504040204" pitchFamily="34" charset="-120"/>
              </a:rPr>
              <a:t>顏色轉換成</a:t>
            </a:r>
            <a:r>
              <a:rPr lang="en-US" altLang="zh-TW" sz="2000" b="1" dirty="0">
                <a:latin typeface="微軟正黑體" panose="020B0604030504040204" pitchFamily="34" charset="-120"/>
                <a:ea typeface="微軟正黑體" panose="020B0604030504040204" pitchFamily="34" charset="-120"/>
              </a:rPr>
              <a:t>HSV</a:t>
            </a:r>
            <a:r>
              <a:rPr lang="zh-TW" altLang="en-US" sz="2000" b="1" dirty="0">
                <a:latin typeface="微軟正黑體" panose="020B0604030504040204" pitchFamily="34" charset="-120"/>
                <a:ea typeface="微軟正黑體" panose="020B0604030504040204" pitchFamily="34" charset="-120"/>
              </a:rPr>
              <a:t>顏色</a:t>
            </a:r>
            <a:r>
              <a:rPr lang="zh-TW" altLang="zh-TW" sz="2000" dirty="0"/>
              <a:t>，</a:t>
            </a:r>
            <a:r>
              <a:rPr lang="zh-TW" altLang="en-US" sz="2000" b="1" dirty="0">
                <a:latin typeface="微軟正黑體" panose="020B0604030504040204" pitchFamily="34" charset="-120"/>
                <a:ea typeface="微軟正黑體" panose="020B0604030504040204" pitchFamily="34" charset="-120"/>
              </a:rPr>
              <a:t>然後對於基本色中對應的</a:t>
            </a:r>
            <a:r>
              <a:rPr lang="en-US" altLang="zh-TW" sz="2000" b="1" dirty="0">
                <a:latin typeface="微軟正黑體" panose="020B0604030504040204" pitchFamily="34" charset="-120"/>
                <a:ea typeface="微軟正黑體" panose="020B0604030504040204" pitchFamily="34" charset="-120"/>
              </a:rPr>
              <a:t>HSV</a:t>
            </a:r>
            <a:r>
              <a:rPr lang="zh-TW" altLang="en-US" sz="2000" b="1" dirty="0">
                <a:latin typeface="微軟正黑體" panose="020B0604030504040204" pitchFamily="34" charset="-120"/>
                <a:ea typeface="微軟正黑體" panose="020B0604030504040204" pitchFamily="34" charset="-120"/>
              </a:rPr>
              <a:t>分量給予一個範圍</a:t>
            </a:r>
            <a:r>
              <a:rPr lang="zh-TW" altLang="zh-TW" sz="2000" dirty="0"/>
              <a:t>，</a:t>
            </a:r>
            <a:r>
              <a:rPr lang="zh-TW" altLang="en-US" sz="2000" b="1" dirty="0">
                <a:latin typeface="微軟正黑體" panose="020B0604030504040204" pitchFamily="34" charset="-120"/>
                <a:ea typeface="微軟正黑體" panose="020B0604030504040204" pitchFamily="34" charset="-120"/>
              </a:rPr>
              <a:t>最後統計判斷出來的顏色</a:t>
            </a:r>
          </a:p>
        </p:txBody>
      </p:sp>
    </p:spTree>
    <p:extLst>
      <p:ext uri="{BB962C8B-B14F-4D97-AF65-F5344CB8AC3E}">
        <p14:creationId xmlns:p14="http://schemas.microsoft.com/office/powerpoint/2010/main" val="9135265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5" name="矩形: 圓角 74">
            <a:extLst>
              <a:ext uri="{FF2B5EF4-FFF2-40B4-BE49-F238E27FC236}">
                <a16:creationId xmlns:a16="http://schemas.microsoft.com/office/drawing/2014/main" xmlns="" id="{168081D6-DE0A-443E-878A-5BF9F13D0A7F}"/>
              </a:ext>
            </a:extLst>
          </p:cNvPr>
          <p:cNvSpPr/>
          <p:nvPr/>
        </p:nvSpPr>
        <p:spPr>
          <a:xfrm>
            <a:off x="6809171" y="51915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xmlns="" id="{B8B664E9-0871-4636-A1F6-0D665FD6A1AB}"/>
              </a:ext>
            </a:extLst>
          </p:cNvPr>
          <p:cNvSpPr/>
          <p:nvPr/>
        </p:nvSpPr>
        <p:spPr>
          <a:xfrm>
            <a:off x="6834972" y="4267911"/>
            <a:ext cx="4438923" cy="504825"/>
          </a:xfrm>
          <a:prstGeom prst="roundRect">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9" name="矩形: 圓角 68">
            <a:extLst>
              <a:ext uri="{FF2B5EF4-FFF2-40B4-BE49-F238E27FC236}">
                <a16:creationId xmlns:a16="http://schemas.microsoft.com/office/drawing/2014/main" xmlns="" id="{1629F7DF-0271-4D38-9B28-70ADF259DD0C}"/>
              </a:ext>
            </a:extLst>
          </p:cNvPr>
          <p:cNvSpPr/>
          <p:nvPr/>
        </p:nvSpPr>
        <p:spPr>
          <a:xfrm>
            <a:off x="6809172" y="3395329"/>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xmlns="" id="{66A82DD7-2ECD-418A-BD51-276B1758C3F7}"/>
              </a:ext>
            </a:extLst>
          </p:cNvPr>
          <p:cNvSpPr/>
          <p:nvPr/>
        </p:nvSpPr>
        <p:spPr>
          <a:xfrm>
            <a:off x="6834972" y="252557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xmlns="" id="{C97A5899-5D05-4F34-9EA9-A8B96A5B05E3}"/>
              </a:ext>
            </a:extLst>
          </p:cNvPr>
          <p:cNvSpPr/>
          <p:nvPr/>
        </p:nvSpPr>
        <p:spPr>
          <a:xfrm>
            <a:off x="6809173" y="16441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4" name="그룹 3"/>
          <p:cNvGrpSpPr/>
          <p:nvPr/>
        </p:nvGrpSpPr>
        <p:grpSpPr>
          <a:xfrm>
            <a:off x="1483894" y="1595922"/>
            <a:ext cx="4223942" cy="4487378"/>
            <a:chOff x="1483894" y="1595922"/>
            <a:chExt cx="4223942" cy="4487378"/>
          </a:xfrm>
        </p:grpSpPr>
        <p:grpSp>
          <p:nvGrpSpPr>
            <p:cNvPr id="22" name="그룹 21">
              <a:extLst>
                <a:ext uri="{FF2B5EF4-FFF2-40B4-BE49-F238E27FC236}">
                  <a16:creationId xmlns:a16="http://schemas.microsoft.com/office/drawing/2014/main" xmlns="" id="{DBF28466-7EB7-4145-B2EB-9EE6F3586F7B}"/>
                </a:ext>
              </a:extLst>
            </p:cNvPr>
            <p:cNvGrpSpPr/>
            <p:nvPr/>
          </p:nvGrpSpPr>
          <p:grpSpPr>
            <a:xfrm>
              <a:off x="1483894" y="1846389"/>
              <a:ext cx="2412845" cy="4236911"/>
              <a:chOff x="6701757" y="346983"/>
              <a:chExt cx="2691684" cy="4726546"/>
            </a:xfrm>
            <a:scene3d>
              <a:camera prst="isometricOffAxis2Right">
                <a:rot lat="1012846" lon="19016511" rev="60000"/>
              </a:camera>
              <a:lightRig rig="threePt" dir="t"/>
            </a:scene3d>
          </p:grpSpPr>
          <p:sp>
            <p:nvSpPr>
              <p:cNvPr id="23" name="사각형: 둥근 모서리 1069">
                <a:extLst>
                  <a:ext uri="{FF2B5EF4-FFF2-40B4-BE49-F238E27FC236}">
                    <a16:creationId xmlns:a16="http://schemas.microsoft.com/office/drawing/2014/main" xmlns="" id="{BAE3C047-3014-48A5-962D-17BAA5E38FC0}"/>
                  </a:ext>
                </a:extLst>
              </p:cNvPr>
              <p:cNvSpPr/>
              <p:nvPr/>
            </p:nvSpPr>
            <p:spPr>
              <a:xfrm>
                <a:off x="6701757" y="346983"/>
                <a:ext cx="2691684" cy="4726546"/>
              </a:xfrm>
              <a:prstGeom prst="roundRect">
                <a:avLst>
                  <a:gd name="adj" fmla="val 7576"/>
                </a:avLst>
              </a:prstGeom>
              <a:solidFill>
                <a:schemeClr val="bg1"/>
              </a:solidFill>
              <a:ln w="8255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사각형: 둥근 위쪽 모서리 95">
                <a:extLst>
                  <a:ext uri="{FF2B5EF4-FFF2-40B4-BE49-F238E27FC236}">
                    <a16:creationId xmlns:a16="http://schemas.microsoft.com/office/drawing/2014/main" xmlns="" id="{B9C53F8A-F02C-44A8-BEDE-A97465D206ED}"/>
                  </a:ext>
                </a:extLst>
              </p:cNvPr>
              <p:cNvSpPr/>
              <p:nvPr/>
            </p:nvSpPr>
            <p:spPr>
              <a:xfrm>
                <a:off x="6701757" y="361152"/>
                <a:ext cx="2691684" cy="323419"/>
              </a:xfrm>
              <a:prstGeom prst="round2SameRect">
                <a:avLst>
                  <a:gd name="adj1" fmla="val 32865"/>
                  <a:gd name="adj2" fmla="val 0"/>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사각형: 둥근 위쪽 모서리 96">
                <a:extLst>
                  <a:ext uri="{FF2B5EF4-FFF2-40B4-BE49-F238E27FC236}">
                    <a16:creationId xmlns:a16="http://schemas.microsoft.com/office/drawing/2014/main" xmlns="" id="{E2FD219D-19E0-4217-B784-BEE17BC5A285}"/>
                  </a:ext>
                </a:extLst>
              </p:cNvPr>
              <p:cNvSpPr/>
              <p:nvPr/>
            </p:nvSpPr>
            <p:spPr>
              <a:xfrm>
                <a:off x="6701757" y="4702974"/>
                <a:ext cx="2691684" cy="362165"/>
              </a:xfrm>
              <a:prstGeom prst="round2SameRect">
                <a:avLst>
                  <a:gd name="adj1" fmla="val 0"/>
                  <a:gd name="adj2" fmla="val 30242"/>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사각형: 둥근 모서리 97">
                <a:extLst>
                  <a:ext uri="{FF2B5EF4-FFF2-40B4-BE49-F238E27FC236}">
                    <a16:creationId xmlns:a16="http://schemas.microsoft.com/office/drawing/2014/main" xmlns="" id="{9BF81C2E-3E4C-4F4B-A2C1-F70AE7E8598B}"/>
                  </a:ext>
                </a:extLst>
              </p:cNvPr>
              <p:cNvSpPr/>
              <p:nvPr/>
            </p:nvSpPr>
            <p:spPr>
              <a:xfrm>
                <a:off x="7695004" y="479658"/>
                <a:ext cx="705190" cy="8640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사각형: 둥근 모서리 98">
                <a:extLst>
                  <a:ext uri="{FF2B5EF4-FFF2-40B4-BE49-F238E27FC236}">
                    <a16:creationId xmlns:a16="http://schemas.microsoft.com/office/drawing/2014/main" xmlns="" id="{8502DD83-D7F2-4D8D-BEEB-123DBCECD230}"/>
                  </a:ext>
                </a:extLst>
              </p:cNvPr>
              <p:cNvSpPr/>
              <p:nvPr/>
            </p:nvSpPr>
            <p:spPr>
              <a:xfrm>
                <a:off x="7741707" y="4798895"/>
                <a:ext cx="611785" cy="20527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28" name="그룹 27">
              <a:extLst>
                <a:ext uri="{FF2B5EF4-FFF2-40B4-BE49-F238E27FC236}">
                  <a16:creationId xmlns:a16="http://schemas.microsoft.com/office/drawing/2014/main" xmlns="" id="{B389A23A-CBCD-4310-9B49-756FA9F32AA9}"/>
                </a:ext>
              </a:extLst>
            </p:cNvPr>
            <p:cNvGrpSpPr/>
            <p:nvPr/>
          </p:nvGrpSpPr>
          <p:grpSpPr>
            <a:xfrm>
              <a:off x="1790498" y="2265625"/>
              <a:ext cx="2943918" cy="2665282"/>
              <a:chOff x="7711661" y="1076896"/>
              <a:chExt cx="3284130" cy="2973293"/>
            </a:xfrm>
          </p:grpSpPr>
          <p:sp>
            <p:nvSpPr>
              <p:cNvPr id="29" name="Freeform 56">
                <a:extLst>
                  <a:ext uri="{FF2B5EF4-FFF2-40B4-BE49-F238E27FC236}">
                    <a16:creationId xmlns:a16="http://schemas.microsoft.com/office/drawing/2014/main" xmlns="" id="{2999341F-700D-4BF2-A9B7-602FB975832A}"/>
                  </a:ext>
                </a:extLst>
              </p:cNvPr>
              <p:cNvSpPr>
                <a:spLocks/>
              </p:cNvSpPr>
              <p:nvPr/>
            </p:nvSpPr>
            <p:spPr bwMode="auto">
              <a:xfrm rot="591057">
                <a:off x="8638360" y="3263337"/>
                <a:ext cx="300214" cy="425935"/>
              </a:xfrm>
              <a:custGeom>
                <a:avLst/>
                <a:gdLst>
                  <a:gd name="T0" fmla="*/ 357 w 832"/>
                  <a:gd name="T1" fmla="*/ 1050 h 1179"/>
                  <a:gd name="T2" fmla="*/ 768 w 832"/>
                  <a:gd name="T3" fmla="*/ 1179 h 1179"/>
                  <a:gd name="T4" fmla="*/ 775 w 832"/>
                  <a:gd name="T5" fmla="*/ 1176 h 1179"/>
                  <a:gd name="T6" fmla="*/ 808 w 832"/>
                  <a:gd name="T7" fmla="*/ 1133 h 1179"/>
                  <a:gd name="T8" fmla="*/ 828 w 832"/>
                  <a:gd name="T9" fmla="*/ 1075 h 1179"/>
                  <a:gd name="T10" fmla="*/ 832 w 832"/>
                  <a:gd name="T11" fmla="*/ 983 h 1179"/>
                  <a:gd name="T12" fmla="*/ 812 w 832"/>
                  <a:gd name="T13" fmla="*/ 853 h 1179"/>
                  <a:gd name="T14" fmla="*/ 759 w 832"/>
                  <a:gd name="T15" fmla="*/ 676 h 1179"/>
                  <a:gd name="T16" fmla="*/ 660 w 832"/>
                  <a:gd name="T17" fmla="*/ 447 h 1179"/>
                  <a:gd name="T18" fmla="*/ 588 w 832"/>
                  <a:gd name="T19" fmla="*/ 308 h 1179"/>
                  <a:gd name="T20" fmla="*/ 526 w 832"/>
                  <a:gd name="T21" fmla="*/ 195 h 1179"/>
                  <a:gd name="T22" fmla="*/ 444 w 832"/>
                  <a:gd name="T23" fmla="*/ 61 h 1179"/>
                  <a:gd name="T24" fmla="*/ 400 w 832"/>
                  <a:gd name="T25" fmla="*/ 9 h 1179"/>
                  <a:gd name="T26" fmla="*/ 385 w 832"/>
                  <a:gd name="T27" fmla="*/ 0 h 1179"/>
                  <a:gd name="T28" fmla="*/ 383 w 832"/>
                  <a:gd name="T29" fmla="*/ 0 h 1179"/>
                  <a:gd name="T30" fmla="*/ 0 w 832"/>
                  <a:gd name="T31" fmla="*/ 615 h 1179"/>
                  <a:gd name="T32" fmla="*/ 357 w 832"/>
                  <a:gd name="T33" fmla="*/ 105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2" h="1179">
                    <a:moveTo>
                      <a:pt x="357" y="1050"/>
                    </a:moveTo>
                    <a:lnTo>
                      <a:pt x="768" y="1179"/>
                    </a:lnTo>
                    <a:lnTo>
                      <a:pt x="775" y="1176"/>
                    </a:lnTo>
                    <a:lnTo>
                      <a:pt x="808" y="1133"/>
                    </a:lnTo>
                    <a:lnTo>
                      <a:pt x="828" y="1075"/>
                    </a:lnTo>
                    <a:lnTo>
                      <a:pt x="832" y="983"/>
                    </a:lnTo>
                    <a:lnTo>
                      <a:pt x="812" y="853"/>
                    </a:lnTo>
                    <a:lnTo>
                      <a:pt x="759" y="676"/>
                    </a:lnTo>
                    <a:lnTo>
                      <a:pt x="660" y="447"/>
                    </a:lnTo>
                    <a:lnTo>
                      <a:pt x="588" y="308"/>
                    </a:lnTo>
                    <a:lnTo>
                      <a:pt x="526" y="195"/>
                    </a:lnTo>
                    <a:lnTo>
                      <a:pt x="444" y="61"/>
                    </a:lnTo>
                    <a:lnTo>
                      <a:pt x="400" y="9"/>
                    </a:lnTo>
                    <a:lnTo>
                      <a:pt x="385" y="0"/>
                    </a:lnTo>
                    <a:lnTo>
                      <a:pt x="383" y="0"/>
                    </a:lnTo>
                    <a:lnTo>
                      <a:pt x="0" y="615"/>
                    </a:lnTo>
                    <a:lnTo>
                      <a:pt x="357" y="1050"/>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0" name="Freeform 57">
                <a:extLst>
                  <a:ext uri="{FF2B5EF4-FFF2-40B4-BE49-F238E27FC236}">
                    <a16:creationId xmlns:a16="http://schemas.microsoft.com/office/drawing/2014/main" xmlns="" id="{790FC6AF-4DFC-4D8A-BFD0-B2D2A805628F}"/>
                  </a:ext>
                </a:extLst>
              </p:cNvPr>
              <p:cNvSpPr>
                <a:spLocks/>
              </p:cNvSpPr>
              <p:nvPr/>
            </p:nvSpPr>
            <p:spPr bwMode="auto">
              <a:xfrm rot="591057">
                <a:off x="8480659" y="3285610"/>
                <a:ext cx="315387" cy="564662"/>
              </a:xfrm>
              <a:custGeom>
                <a:avLst/>
                <a:gdLst>
                  <a:gd name="T0" fmla="*/ 539 w 874"/>
                  <a:gd name="T1" fmla="*/ 0 h 1564"/>
                  <a:gd name="T2" fmla="*/ 559 w 874"/>
                  <a:gd name="T3" fmla="*/ 41 h 1564"/>
                  <a:gd name="T4" fmla="*/ 668 w 874"/>
                  <a:gd name="T5" fmla="*/ 304 h 1564"/>
                  <a:gd name="T6" fmla="*/ 753 w 874"/>
                  <a:gd name="T7" fmla="*/ 543 h 1564"/>
                  <a:gd name="T8" fmla="*/ 810 w 874"/>
                  <a:gd name="T9" fmla="*/ 744 h 1564"/>
                  <a:gd name="T10" fmla="*/ 841 w 874"/>
                  <a:gd name="T11" fmla="*/ 878 h 1564"/>
                  <a:gd name="T12" fmla="*/ 863 w 874"/>
                  <a:gd name="T13" fmla="*/ 1012 h 1564"/>
                  <a:gd name="T14" fmla="*/ 874 w 874"/>
                  <a:gd name="T15" fmla="*/ 1140 h 1564"/>
                  <a:gd name="T16" fmla="*/ 871 w 874"/>
                  <a:gd name="T17" fmla="*/ 1260 h 1564"/>
                  <a:gd name="T18" fmla="*/ 853 w 874"/>
                  <a:gd name="T19" fmla="*/ 1368 h 1564"/>
                  <a:gd name="T20" fmla="*/ 825 w 874"/>
                  <a:gd name="T21" fmla="*/ 1438 h 1564"/>
                  <a:gd name="T22" fmla="*/ 802 w 874"/>
                  <a:gd name="T23" fmla="*/ 1480 h 1564"/>
                  <a:gd name="T24" fmla="*/ 774 w 874"/>
                  <a:gd name="T25" fmla="*/ 1517 h 1564"/>
                  <a:gd name="T26" fmla="*/ 739 w 874"/>
                  <a:gd name="T27" fmla="*/ 1549 h 1564"/>
                  <a:gd name="T28" fmla="*/ 719 w 874"/>
                  <a:gd name="T29" fmla="*/ 1564 h 1564"/>
                  <a:gd name="T30" fmla="*/ 2 w 874"/>
                  <a:gd name="T31" fmla="*/ 1153 h 1564"/>
                  <a:gd name="T32" fmla="*/ 0 w 874"/>
                  <a:gd name="T33" fmla="*/ 1146 h 1564"/>
                  <a:gd name="T34" fmla="*/ 28 w 874"/>
                  <a:gd name="T35" fmla="*/ 1061 h 1564"/>
                  <a:gd name="T36" fmla="*/ 117 w 874"/>
                  <a:gd name="T37" fmla="*/ 827 h 1564"/>
                  <a:gd name="T38" fmla="*/ 248 w 874"/>
                  <a:gd name="T39" fmla="*/ 522 h 1564"/>
                  <a:gd name="T40" fmla="*/ 342 w 874"/>
                  <a:gd name="T41" fmla="*/ 323 h 1564"/>
                  <a:gd name="T42" fmla="*/ 431 w 874"/>
                  <a:gd name="T43" fmla="*/ 153 h 1564"/>
                  <a:gd name="T44" fmla="*/ 490 w 874"/>
                  <a:gd name="T45" fmla="*/ 58 h 1564"/>
                  <a:gd name="T46" fmla="*/ 524 w 874"/>
                  <a:gd name="T47" fmla="*/ 15 h 1564"/>
                  <a:gd name="T48" fmla="*/ 539 w 874"/>
                  <a:gd name="T49" fmla="*/ 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4" h="1564">
                    <a:moveTo>
                      <a:pt x="539" y="0"/>
                    </a:moveTo>
                    <a:lnTo>
                      <a:pt x="559" y="41"/>
                    </a:lnTo>
                    <a:lnTo>
                      <a:pt x="668" y="304"/>
                    </a:lnTo>
                    <a:lnTo>
                      <a:pt x="753" y="543"/>
                    </a:lnTo>
                    <a:lnTo>
                      <a:pt x="810" y="744"/>
                    </a:lnTo>
                    <a:lnTo>
                      <a:pt x="841" y="878"/>
                    </a:lnTo>
                    <a:lnTo>
                      <a:pt x="863" y="1012"/>
                    </a:lnTo>
                    <a:lnTo>
                      <a:pt x="874" y="1140"/>
                    </a:lnTo>
                    <a:lnTo>
                      <a:pt x="871" y="1260"/>
                    </a:lnTo>
                    <a:lnTo>
                      <a:pt x="853" y="1368"/>
                    </a:lnTo>
                    <a:lnTo>
                      <a:pt x="825" y="1438"/>
                    </a:lnTo>
                    <a:lnTo>
                      <a:pt x="802" y="1480"/>
                    </a:lnTo>
                    <a:lnTo>
                      <a:pt x="774" y="1517"/>
                    </a:lnTo>
                    <a:lnTo>
                      <a:pt x="739" y="1549"/>
                    </a:lnTo>
                    <a:lnTo>
                      <a:pt x="719" y="1564"/>
                    </a:lnTo>
                    <a:lnTo>
                      <a:pt x="2" y="1153"/>
                    </a:lnTo>
                    <a:lnTo>
                      <a:pt x="0" y="1146"/>
                    </a:lnTo>
                    <a:lnTo>
                      <a:pt x="28" y="1061"/>
                    </a:lnTo>
                    <a:lnTo>
                      <a:pt x="117" y="827"/>
                    </a:lnTo>
                    <a:lnTo>
                      <a:pt x="248" y="522"/>
                    </a:lnTo>
                    <a:lnTo>
                      <a:pt x="342" y="323"/>
                    </a:lnTo>
                    <a:lnTo>
                      <a:pt x="431" y="153"/>
                    </a:lnTo>
                    <a:lnTo>
                      <a:pt x="490" y="58"/>
                    </a:lnTo>
                    <a:lnTo>
                      <a:pt x="524" y="15"/>
                    </a:lnTo>
                    <a:lnTo>
                      <a:pt x="539" y="0"/>
                    </a:lnTo>
                    <a:close/>
                  </a:path>
                </a:pathLst>
              </a:custGeom>
              <a:solidFill>
                <a:srgbClr val="3145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1" name="Freeform 62">
                <a:extLst>
                  <a:ext uri="{FF2B5EF4-FFF2-40B4-BE49-F238E27FC236}">
                    <a16:creationId xmlns:a16="http://schemas.microsoft.com/office/drawing/2014/main" xmlns="" id="{B6135755-37C3-43E4-A37C-0F2F9A7771C3}"/>
                  </a:ext>
                </a:extLst>
              </p:cNvPr>
              <p:cNvSpPr>
                <a:spLocks/>
              </p:cNvSpPr>
              <p:nvPr/>
            </p:nvSpPr>
            <p:spPr bwMode="auto">
              <a:xfrm rot="591057">
                <a:off x="8978506" y="2308014"/>
                <a:ext cx="785758" cy="943993"/>
              </a:xfrm>
              <a:custGeom>
                <a:avLst/>
                <a:gdLst>
                  <a:gd name="T0" fmla="*/ 2177 w 2177"/>
                  <a:gd name="T1" fmla="*/ 1766 h 2612"/>
                  <a:gd name="T2" fmla="*/ 2099 w 2177"/>
                  <a:gd name="T3" fmla="*/ 2253 h 2612"/>
                  <a:gd name="T4" fmla="*/ 1510 w 2177"/>
                  <a:gd name="T5" fmla="*/ 2612 h 2612"/>
                  <a:gd name="T6" fmla="*/ 1421 w 2177"/>
                  <a:gd name="T7" fmla="*/ 2452 h 2612"/>
                  <a:gd name="T8" fmla="*/ 1000 w 2177"/>
                  <a:gd name="T9" fmla="*/ 1719 h 2612"/>
                  <a:gd name="T10" fmla="*/ 817 w 2177"/>
                  <a:gd name="T11" fmla="*/ 1419 h 2612"/>
                  <a:gd name="T12" fmla="*/ 737 w 2177"/>
                  <a:gd name="T13" fmla="*/ 1299 h 2612"/>
                  <a:gd name="T14" fmla="*/ 717 w 2177"/>
                  <a:gd name="T15" fmla="*/ 1279 h 2612"/>
                  <a:gd name="T16" fmla="*/ 686 w 2177"/>
                  <a:gd name="T17" fmla="*/ 1263 h 2612"/>
                  <a:gd name="T18" fmla="*/ 613 w 2177"/>
                  <a:gd name="T19" fmla="*/ 1243 h 2612"/>
                  <a:gd name="T20" fmla="*/ 532 w 2177"/>
                  <a:gd name="T21" fmla="*/ 1224 h 2612"/>
                  <a:gd name="T22" fmla="*/ 469 w 2177"/>
                  <a:gd name="T23" fmla="*/ 1197 h 2612"/>
                  <a:gd name="T24" fmla="*/ 429 w 2177"/>
                  <a:gd name="T25" fmla="*/ 1170 h 2612"/>
                  <a:gd name="T26" fmla="*/ 410 w 2177"/>
                  <a:gd name="T27" fmla="*/ 1152 h 2612"/>
                  <a:gd name="T28" fmla="*/ 365 w 2177"/>
                  <a:gd name="T29" fmla="*/ 1101 h 2612"/>
                  <a:gd name="T30" fmla="*/ 236 w 2177"/>
                  <a:gd name="T31" fmla="*/ 913 h 2612"/>
                  <a:gd name="T32" fmla="*/ 39 w 2177"/>
                  <a:gd name="T33" fmla="*/ 601 h 2612"/>
                  <a:gd name="T34" fmla="*/ 0 w 2177"/>
                  <a:gd name="T35" fmla="*/ 537 h 2612"/>
                  <a:gd name="T36" fmla="*/ 999 w 2177"/>
                  <a:gd name="T37" fmla="*/ 0 h 2612"/>
                  <a:gd name="T38" fmla="*/ 1056 w 2177"/>
                  <a:gd name="T39" fmla="*/ 54 h 2612"/>
                  <a:gd name="T40" fmla="*/ 1180 w 2177"/>
                  <a:gd name="T41" fmla="*/ 151 h 2612"/>
                  <a:gd name="T42" fmla="*/ 1310 w 2177"/>
                  <a:gd name="T43" fmla="*/ 227 h 2612"/>
                  <a:gd name="T44" fmla="*/ 1444 w 2177"/>
                  <a:gd name="T45" fmla="*/ 285 h 2612"/>
                  <a:gd name="T46" fmla="*/ 1510 w 2177"/>
                  <a:gd name="T47" fmla="*/ 307 h 2612"/>
                  <a:gd name="T48" fmla="*/ 1507 w 2177"/>
                  <a:gd name="T49" fmla="*/ 309 h 2612"/>
                  <a:gd name="T50" fmla="*/ 1488 w 2177"/>
                  <a:gd name="T51" fmla="*/ 338 h 2612"/>
                  <a:gd name="T52" fmla="*/ 1485 w 2177"/>
                  <a:gd name="T53" fmla="*/ 357 h 2612"/>
                  <a:gd name="T54" fmla="*/ 1471 w 2177"/>
                  <a:gd name="T55" fmla="*/ 382 h 2612"/>
                  <a:gd name="T56" fmla="*/ 1449 w 2177"/>
                  <a:gd name="T57" fmla="*/ 432 h 2612"/>
                  <a:gd name="T58" fmla="*/ 1437 w 2177"/>
                  <a:gd name="T59" fmla="*/ 482 h 2612"/>
                  <a:gd name="T60" fmla="*/ 1429 w 2177"/>
                  <a:gd name="T61" fmla="*/ 534 h 2612"/>
                  <a:gd name="T62" fmla="*/ 1432 w 2177"/>
                  <a:gd name="T63" fmla="*/ 585 h 2612"/>
                  <a:gd name="T64" fmla="*/ 1444 w 2177"/>
                  <a:gd name="T65" fmla="*/ 634 h 2612"/>
                  <a:gd name="T66" fmla="*/ 1462 w 2177"/>
                  <a:gd name="T67" fmla="*/ 680 h 2612"/>
                  <a:gd name="T68" fmla="*/ 1493 w 2177"/>
                  <a:gd name="T69" fmla="*/ 723 h 2612"/>
                  <a:gd name="T70" fmla="*/ 1510 w 2177"/>
                  <a:gd name="T71" fmla="*/ 742 h 2612"/>
                  <a:gd name="T72" fmla="*/ 2177 w 2177"/>
                  <a:gd name="T73" fmla="*/ 1766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7" h="2612">
                    <a:moveTo>
                      <a:pt x="2177" y="1766"/>
                    </a:moveTo>
                    <a:lnTo>
                      <a:pt x="2099" y="2253"/>
                    </a:lnTo>
                    <a:lnTo>
                      <a:pt x="1510" y="2612"/>
                    </a:lnTo>
                    <a:lnTo>
                      <a:pt x="1421" y="2452"/>
                    </a:lnTo>
                    <a:lnTo>
                      <a:pt x="1000" y="1719"/>
                    </a:lnTo>
                    <a:lnTo>
                      <a:pt x="817" y="1419"/>
                    </a:lnTo>
                    <a:lnTo>
                      <a:pt x="737" y="1299"/>
                    </a:lnTo>
                    <a:lnTo>
                      <a:pt x="717" y="1279"/>
                    </a:lnTo>
                    <a:lnTo>
                      <a:pt x="686" y="1263"/>
                    </a:lnTo>
                    <a:lnTo>
                      <a:pt x="613" y="1243"/>
                    </a:lnTo>
                    <a:lnTo>
                      <a:pt x="532" y="1224"/>
                    </a:lnTo>
                    <a:lnTo>
                      <a:pt x="469" y="1197"/>
                    </a:lnTo>
                    <a:lnTo>
                      <a:pt x="429" y="1170"/>
                    </a:lnTo>
                    <a:lnTo>
                      <a:pt x="410" y="1152"/>
                    </a:lnTo>
                    <a:lnTo>
                      <a:pt x="365" y="1101"/>
                    </a:lnTo>
                    <a:lnTo>
                      <a:pt x="236" y="913"/>
                    </a:lnTo>
                    <a:lnTo>
                      <a:pt x="39" y="601"/>
                    </a:lnTo>
                    <a:lnTo>
                      <a:pt x="0" y="537"/>
                    </a:lnTo>
                    <a:lnTo>
                      <a:pt x="999" y="0"/>
                    </a:lnTo>
                    <a:lnTo>
                      <a:pt x="1056" y="54"/>
                    </a:lnTo>
                    <a:lnTo>
                      <a:pt x="1180" y="151"/>
                    </a:lnTo>
                    <a:lnTo>
                      <a:pt x="1310" y="227"/>
                    </a:lnTo>
                    <a:lnTo>
                      <a:pt x="1444" y="285"/>
                    </a:lnTo>
                    <a:lnTo>
                      <a:pt x="1510" y="307"/>
                    </a:lnTo>
                    <a:lnTo>
                      <a:pt x="1507" y="309"/>
                    </a:lnTo>
                    <a:lnTo>
                      <a:pt x="1488" y="338"/>
                    </a:lnTo>
                    <a:lnTo>
                      <a:pt x="1485" y="357"/>
                    </a:lnTo>
                    <a:lnTo>
                      <a:pt x="1471" y="382"/>
                    </a:lnTo>
                    <a:lnTo>
                      <a:pt x="1449" y="432"/>
                    </a:lnTo>
                    <a:lnTo>
                      <a:pt x="1437" y="482"/>
                    </a:lnTo>
                    <a:lnTo>
                      <a:pt x="1429" y="534"/>
                    </a:lnTo>
                    <a:lnTo>
                      <a:pt x="1432" y="585"/>
                    </a:lnTo>
                    <a:lnTo>
                      <a:pt x="1444" y="634"/>
                    </a:lnTo>
                    <a:lnTo>
                      <a:pt x="1462" y="680"/>
                    </a:lnTo>
                    <a:lnTo>
                      <a:pt x="1493" y="723"/>
                    </a:lnTo>
                    <a:lnTo>
                      <a:pt x="1510" y="742"/>
                    </a:lnTo>
                    <a:lnTo>
                      <a:pt x="2177" y="176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2" name="Freeform 63">
                <a:extLst>
                  <a:ext uri="{FF2B5EF4-FFF2-40B4-BE49-F238E27FC236}">
                    <a16:creationId xmlns:a16="http://schemas.microsoft.com/office/drawing/2014/main" xmlns="" id="{AB6D7A28-EA54-45A0-B659-D2CCCB985D97}"/>
                  </a:ext>
                </a:extLst>
              </p:cNvPr>
              <p:cNvSpPr>
                <a:spLocks/>
              </p:cNvSpPr>
              <p:nvPr/>
            </p:nvSpPr>
            <p:spPr bwMode="auto">
              <a:xfrm rot="591057">
                <a:off x="9406451" y="1300420"/>
                <a:ext cx="1326576" cy="1206274"/>
              </a:xfrm>
              <a:custGeom>
                <a:avLst/>
                <a:gdLst>
                  <a:gd name="T0" fmla="*/ 3490 w 3672"/>
                  <a:gd name="T1" fmla="*/ 1639 h 3339"/>
                  <a:gd name="T2" fmla="*/ 3602 w 3672"/>
                  <a:gd name="T3" fmla="*/ 2164 h 3339"/>
                  <a:gd name="T4" fmla="*/ 3666 w 3672"/>
                  <a:gd name="T5" fmla="*/ 2676 h 3339"/>
                  <a:gd name="T6" fmla="*/ 3661 w 3672"/>
                  <a:gd name="T7" fmla="*/ 3020 h 3339"/>
                  <a:gd name="T8" fmla="*/ 3628 w 3672"/>
                  <a:gd name="T9" fmla="*/ 3143 h 3339"/>
                  <a:gd name="T10" fmla="*/ 3585 w 3672"/>
                  <a:gd name="T11" fmla="*/ 3186 h 3339"/>
                  <a:gd name="T12" fmla="*/ 2711 w 3672"/>
                  <a:gd name="T13" fmla="*/ 3098 h 3339"/>
                  <a:gd name="T14" fmla="*/ 2088 w 3672"/>
                  <a:gd name="T15" fmla="*/ 3082 h 3339"/>
                  <a:gd name="T16" fmla="*/ 1705 w 3672"/>
                  <a:gd name="T17" fmla="*/ 3124 h 3339"/>
                  <a:gd name="T18" fmla="*/ 1390 w 3672"/>
                  <a:gd name="T19" fmla="*/ 3195 h 3339"/>
                  <a:gd name="T20" fmla="*/ 1060 w 3672"/>
                  <a:gd name="T21" fmla="*/ 3304 h 3339"/>
                  <a:gd name="T22" fmla="*/ 926 w 3672"/>
                  <a:gd name="T23" fmla="*/ 3333 h 3339"/>
                  <a:gd name="T24" fmla="*/ 719 w 3672"/>
                  <a:gd name="T25" fmla="*/ 3245 h 3339"/>
                  <a:gd name="T26" fmla="*/ 505 w 3672"/>
                  <a:gd name="T27" fmla="*/ 3077 h 3339"/>
                  <a:gd name="T28" fmla="*/ 308 w 3672"/>
                  <a:gd name="T29" fmla="*/ 2839 h 3339"/>
                  <a:gd name="T30" fmla="*/ 180 w 3672"/>
                  <a:gd name="T31" fmla="*/ 2623 h 3339"/>
                  <a:gd name="T32" fmla="*/ 84 w 3672"/>
                  <a:gd name="T33" fmla="*/ 2392 h 3339"/>
                  <a:gd name="T34" fmla="*/ 12 w 3672"/>
                  <a:gd name="T35" fmla="*/ 2101 h 3339"/>
                  <a:gd name="T36" fmla="*/ 3 w 3672"/>
                  <a:gd name="T37" fmla="*/ 1843 h 3339"/>
                  <a:gd name="T38" fmla="*/ 56 w 3672"/>
                  <a:gd name="T39" fmla="*/ 1637 h 3339"/>
                  <a:gd name="T40" fmla="*/ 209 w 3672"/>
                  <a:gd name="T41" fmla="*/ 1523 h 3339"/>
                  <a:gd name="T42" fmla="*/ 651 w 3672"/>
                  <a:gd name="T43" fmla="*/ 1248 h 3339"/>
                  <a:gd name="T44" fmla="*/ 975 w 3672"/>
                  <a:gd name="T45" fmla="*/ 983 h 3339"/>
                  <a:gd name="T46" fmla="*/ 1152 w 3672"/>
                  <a:gd name="T47" fmla="*/ 804 h 3339"/>
                  <a:gd name="T48" fmla="*/ 1332 w 3672"/>
                  <a:gd name="T49" fmla="*/ 581 h 3339"/>
                  <a:gd name="T50" fmla="*/ 1690 w 3672"/>
                  <a:gd name="T51" fmla="*/ 9 h 3339"/>
                  <a:gd name="T52" fmla="*/ 1778 w 3672"/>
                  <a:gd name="T53" fmla="*/ 0 h 3339"/>
                  <a:gd name="T54" fmla="*/ 1958 w 3672"/>
                  <a:gd name="T55" fmla="*/ 48 h 3339"/>
                  <a:gd name="T56" fmla="*/ 2187 w 3672"/>
                  <a:gd name="T57" fmla="*/ 152 h 3339"/>
                  <a:gd name="T58" fmla="*/ 2642 w 3672"/>
                  <a:gd name="T59" fmla="*/ 427 h 3339"/>
                  <a:gd name="T60" fmla="*/ 2953 w 3672"/>
                  <a:gd name="T61" fmla="*/ 669 h 3339"/>
                  <a:gd name="T62" fmla="*/ 3159 w 3672"/>
                  <a:gd name="T63" fmla="*/ 869 h 3339"/>
                  <a:gd name="T64" fmla="*/ 3306 w 3672"/>
                  <a:gd name="T65" fmla="*/ 1065 h 3339"/>
                  <a:gd name="T66" fmla="*/ 3352 w 3672"/>
                  <a:gd name="T67" fmla="*/ 1190 h 3339"/>
                  <a:gd name="T68" fmla="*/ 3457 w 3672"/>
                  <a:gd name="T69" fmla="*/ 1520 h 3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2" h="3339">
                    <a:moveTo>
                      <a:pt x="3457" y="1520"/>
                    </a:moveTo>
                    <a:lnTo>
                      <a:pt x="3490" y="1639"/>
                    </a:lnTo>
                    <a:lnTo>
                      <a:pt x="3551" y="1895"/>
                    </a:lnTo>
                    <a:lnTo>
                      <a:pt x="3602" y="2164"/>
                    </a:lnTo>
                    <a:lnTo>
                      <a:pt x="3643" y="2430"/>
                    </a:lnTo>
                    <a:lnTo>
                      <a:pt x="3666" y="2676"/>
                    </a:lnTo>
                    <a:lnTo>
                      <a:pt x="3672" y="2891"/>
                    </a:lnTo>
                    <a:lnTo>
                      <a:pt x="3661" y="3020"/>
                    </a:lnTo>
                    <a:lnTo>
                      <a:pt x="3649" y="3089"/>
                    </a:lnTo>
                    <a:lnTo>
                      <a:pt x="3628" y="3143"/>
                    </a:lnTo>
                    <a:lnTo>
                      <a:pt x="3601" y="3176"/>
                    </a:lnTo>
                    <a:lnTo>
                      <a:pt x="3585" y="3186"/>
                    </a:lnTo>
                    <a:lnTo>
                      <a:pt x="3212" y="3146"/>
                    </a:lnTo>
                    <a:lnTo>
                      <a:pt x="2711" y="3098"/>
                    </a:lnTo>
                    <a:lnTo>
                      <a:pt x="2396" y="3081"/>
                    </a:lnTo>
                    <a:lnTo>
                      <a:pt x="2088" y="3082"/>
                    </a:lnTo>
                    <a:lnTo>
                      <a:pt x="1859" y="3102"/>
                    </a:lnTo>
                    <a:lnTo>
                      <a:pt x="1705" y="3124"/>
                    </a:lnTo>
                    <a:lnTo>
                      <a:pt x="1549" y="3154"/>
                    </a:lnTo>
                    <a:lnTo>
                      <a:pt x="1390" y="3195"/>
                    </a:lnTo>
                    <a:lnTo>
                      <a:pt x="1227" y="3244"/>
                    </a:lnTo>
                    <a:lnTo>
                      <a:pt x="1060" y="3304"/>
                    </a:lnTo>
                    <a:lnTo>
                      <a:pt x="975" y="3339"/>
                    </a:lnTo>
                    <a:lnTo>
                      <a:pt x="926" y="3333"/>
                    </a:lnTo>
                    <a:lnTo>
                      <a:pt x="824" y="3300"/>
                    </a:lnTo>
                    <a:lnTo>
                      <a:pt x="719" y="3245"/>
                    </a:lnTo>
                    <a:lnTo>
                      <a:pt x="612" y="3170"/>
                    </a:lnTo>
                    <a:lnTo>
                      <a:pt x="505" y="3077"/>
                    </a:lnTo>
                    <a:lnTo>
                      <a:pt x="403" y="2966"/>
                    </a:lnTo>
                    <a:lnTo>
                      <a:pt x="308" y="2839"/>
                    </a:lnTo>
                    <a:lnTo>
                      <a:pt x="220" y="2698"/>
                    </a:lnTo>
                    <a:lnTo>
                      <a:pt x="180" y="2623"/>
                    </a:lnTo>
                    <a:lnTo>
                      <a:pt x="144" y="2545"/>
                    </a:lnTo>
                    <a:lnTo>
                      <a:pt x="84" y="2392"/>
                    </a:lnTo>
                    <a:lnTo>
                      <a:pt x="40" y="2244"/>
                    </a:lnTo>
                    <a:lnTo>
                      <a:pt x="12" y="2101"/>
                    </a:lnTo>
                    <a:lnTo>
                      <a:pt x="0" y="1967"/>
                    </a:lnTo>
                    <a:lnTo>
                      <a:pt x="3" y="1843"/>
                    </a:lnTo>
                    <a:lnTo>
                      <a:pt x="22" y="1732"/>
                    </a:lnTo>
                    <a:lnTo>
                      <a:pt x="56" y="1637"/>
                    </a:lnTo>
                    <a:lnTo>
                      <a:pt x="78" y="1597"/>
                    </a:lnTo>
                    <a:lnTo>
                      <a:pt x="209" y="1523"/>
                    </a:lnTo>
                    <a:lnTo>
                      <a:pt x="439" y="1388"/>
                    </a:lnTo>
                    <a:lnTo>
                      <a:pt x="651" y="1248"/>
                    </a:lnTo>
                    <a:lnTo>
                      <a:pt x="861" y="1084"/>
                    </a:lnTo>
                    <a:lnTo>
                      <a:pt x="975" y="983"/>
                    </a:lnTo>
                    <a:lnTo>
                      <a:pt x="1040" y="921"/>
                    </a:lnTo>
                    <a:lnTo>
                      <a:pt x="1152" y="804"/>
                    </a:lnTo>
                    <a:lnTo>
                      <a:pt x="1248" y="692"/>
                    </a:lnTo>
                    <a:lnTo>
                      <a:pt x="1332" y="581"/>
                    </a:lnTo>
                    <a:lnTo>
                      <a:pt x="1518" y="294"/>
                    </a:lnTo>
                    <a:lnTo>
                      <a:pt x="1690" y="9"/>
                    </a:lnTo>
                    <a:lnTo>
                      <a:pt x="1715" y="2"/>
                    </a:lnTo>
                    <a:lnTo>
                      <a:pt x="1778" y="0"/>
                    </a:lnTo>
                    <a:lnTo>
                      <a:pt x="1860" y="16"/>
                    </a:lnTo>
                    <a:lnTo>
                      <a:pt x="1958" y="48"/>
                    </a:lnTo>
                    <a:lnTo>
                      <a:pt x="2068" y="94"/>
                    </a:lnTo>
                    <a:lnTo>
                      <a:pt x="2187" y="152"/>
                    </a:lnTo>
                    <a:lnTo>
                      <a:pt x="2379" y="257"/>
                    </a:lnTo>
                    <a:lnTo>
                      <a:pt x="2642" y="427"/>
                    </a:lnTo>
                    <a:lnTo>
                      <a:pt x="2834" y="569"/>
                    </a:lnTo>
                    <a:lnTo>
                      <a:pt x="2953" y="669"/>
                    </a:lnTo>
                    <a:lnTo>
                      <a:pt x="3063" y="770"/>
                    </a:lnTo>
                    <a:lnTo>
                      <a:pt x="3159" y="869"/>
                    </a:lnTo>
                    <a:lnTo>
                      <a:pt x="3241" y="969"/>
                    </a:lnTo>
                    <a:lnTo>
                      <a:pt x="3306" y="1065"/>
                    </a:lnTo>
                    <a:lnTo>
                      <a:pt x="3329" y="1111"/>
                    </a:lnTo>
                    <a:lnTo>
                      <a:pt x="3352" y="1190"/>
                    </a:lnTo>
                    <a:lnTo>
                      <a:pt x="3418" y="1392"/>
                    </a:lnTo>
                    <a:lnTo>
                      <a:pt x="3457" y="152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8" name="Freeform 64">
                <a:extLst>
                  <a:ext uri="{FF2B5EF4-FFF2-40B4-BE49-F238E27FC236}">
                    <a16:creationId xmlns:a16="http://schemas.microsoft.com/office/drawing/2014/main" xmlns="" id="{B01D5F28-7962-4AA4-97DC-3CC9839CF75F}"/>
                  </a:ext>
                </a:extLst>
              </p:cNvPr>
              <p:cNvSpPr>
                <a:spLocks/>
              </p:cNvSpPr>
              <p:nvPr/>
            </p:nvSpPr>
            <p:spPr bwMode="auto">
              <a:xfrm rot="591057">
                <a:off x="8852005" y="1735744"/>
                <a:ext cx="838864" cy="876797"/>
              </a:xfrm>
              <a:custGeom>
                <a:avLst/>
                <a:gdLst>
                  <a:gd name="T0" fmla="*/ 2321 w 2321"/>
                  <a:gd name="T1" fmla="*/ 1767 h 2428"/>
                  <a:gd name="T2" fmla="*/ 2039 w 2321"/>
                  <a:gd name="T3" fmla="*/ 1895 h 2428"/>
                  <a:gd name="T4" fmla="*/ 1758 w 2321"/>
                  <a:gd name="T5" fmla="*/ 2023 h 2428"/>
                  <a:gd name="T6" fmla="*/ 1041 w 2321"/>
                  <a:gd name="T7" fmla="*/ 2408 h 2428"/>
                  <a:gd name="T8" fmla="*/ 1019 w 2321"/>
                  <a:gd name="T9" fmla="*/ 2417 h 2428"/>
                  <a:gd name="T10" fmla="*/ 972 w 2321"/>
                  <a:gd name="T11" fmla="*/ 2427 h 2428"/>
                  <a:gd name="T12" fmla="*/ 923 w 2321"/>
                  <a:gd name="T13" fmla="*/ 2428 h 2428"/>
                  <a:gd name="T14" fmla="*/ 871 w 2321"/>
                  <a:gd name="T15" fmla="*/ 2422 h 2428"/>
                  <a:gd name="T16" fmla="*/ 789 w 2321"/>
                  <a:gd name="T17" fmla="*/ 2398 h 2428"/>
                  <a:gd name="T18" fmla="*/ 674 w 2321"/>
                  <a:gd name="T19" fmla="*/ 2337 h 2428"/>
                  <a:gd name="T20" fmla="*/ 556 w 2321"/>
                  <a:gd name="T21" fmla="*/ 2249 h 2428"/>
                  <a:gd name="T22" fmla="*/ 439 w 2321"/>
                  <a:gd name="T23" fmla="*/ 2133 h 2428"/>
                  <a:gd name="T24" fmla="*/ 325 w 2321"/>
                  <a:gd name="T25" fmla="*/ 1993 h 2428"/>
                  <a:gd name="T26" fmla="*/ 220 w 2321"/>
                  <a:gd name="T27" fmla="*/ 1832 h 2428"/>
                  <a:gd name="T28" fmla="*/ 170 w 2321"/>
                  <a:gd name="T29" fmla="*/ 1742 h 2428"/>
                  <a:gd name="T30" fmla="*/ 130 w 2321"/>
                  <a:gd name="T31" fmla="*/ 1650 h 2428"/>
                  <a:gd name="T32" fmla="*/ 65 w 2321"/>
                  <a:gd name="T33" fmla="*/ 1473 h 2428"/>
                  <a:gd name="T34" fmla="*/ 22 w 2321"/>
                  <a:gd name="T35" fmla="*/ 1301 h 2428"/>
                  <a:gd name="T36" fmla="*/ 0 w 2321"/>
                  <a:gd name="T37" fmla="*/ 1143 h 2428"/>
                  <a:gd name="T38" fmla="*/ 0 w 2321"/>
                  <a:gd name="T39" fmla="*/ 999 h 2428"/>
                  <a:gd name="T40" fmla="*/ 22 w 2321"/>
                  <a:gd name="T41" fmla="*/ 873 h 2428"/>
                  <a:gd name="T42" fmla="*/ 52 w 2321"/>
                  <a:gd name="T43" fmla="*/ 794 h 2428"/>
                  <a:gd name="T44" fmla="*/ 79 w 2321"/>
                  <a:gd name="T45" fmla="*/ 748 h 2428"/>
                  <a:gd name="T46" fmla="*/ 112 w 2321"/>
                  <a:gd name="T47" fmla="*/ 711 h 2428"/>
                  <a:gd name="T48" fmla="*/ 150 w 2321"/>
                  <a:gd name="T49" fmla="*/ 679 h 2428"/>
                  <a:gd name="T50" fmla="*/ 170 w 2321"/>
                  <a:gd name="T51" fmla="*/ 666 h 2428"/>
                  <a:gd name="T52" fmla="*/ 1271 w 2321"/>
                  <a:gd name="T53" fmla="*/ 103 h 2428"/>
                  <a:gd name="T54" fmla="*/ 1310 w 2321"/>
                  <a:gd name="T55" fmla="*/ 82 h 2428"/>
                  <a:gd name="T56" fmla="*/ 1387 w 2321"/>
                  <a:gd name="T57" fmla="*/ 35 h 2428"/>
                  <a:gd name="T58" fmla="*/ 1425 w 2321"/>
                  <a:gd name="T59" fmla="*/ 0 h 2428"/>
                  <a:gd name="T60" fmla="*/ 1402 w 2321"/>
                  <a:gd name="T61" fmla="*/ 39 h 2428"/>
                  <a:gd name="T62" fmla="*/ 1371 w 2321"/>
                  <a:gd name="T63" fmla="*/ 134 h 2428"/>
                  <a:gd name="T64" fmla="*/ 1355 w 2321"/>
                  <a:gd name="T65" fmla="*/ 245 h 2428"/>
                  <a:gd name="T66" fmla="*/ 1355 w 2321"/>
                  <a:gd name="T67" fmla="*/ 369 h 2428"/>
                  <a:gd name="T68" fmla="*/ 1369 w 2321"/>
                  <a:gd name="T69" fmla="*/ 503 h 2428"/>
                  <a:gd name="T70" fmla="*/ 1398 w 2321"/>
                  <a:gd name="T71" fmla="*/ 646 h 2428"/>
                  <a:gd name="T72" fmla="*/ 1440 w 2321"/>
                  <a:gd name="T73" fmla="*/ 796 h 2428"/>
                  <a:gd name="T74" fmla="*/ 1495 w 2321"/>
                  <a:gd name="T75" fmla="*/ 947 h 2428"/>
                  <a:gd name="T76" fmla="*/ 1528 w 2321"/>
                  <a:gd name="T77" fmla="*/ 1025 h 2428"/>
                  <a:gd name="T78" fmla="*/ 1566 w 2321"/>
                  <a:gd name="T79" fmla="*/ 1105 h 2428"/>
                  <a:gd name="T80" fmla="*/ 1654 w 2321"/>
                  <a:gd name="T81" fmla="*/ 1254 h 2428"/>
                  <a:gd name="T82" fmla="*/ 1751 w 2321"/>
                  <a:gd name="T83" fmla="*/ 1385 h 2428"/>
                  <a:gd name="T84" fmla="*/ 1852 w 2321"/>
                  <a:gd name="T85" fmla="*/ 1500 h 2428"/>
                  <a:gd name="T86" fmla="*/ 1958 w 2321"/>
                  <a:gd name="T87" fmla="*/ 1595 h 2428"/>
                  <a:gd name="T88" fmla="*/ 2065 w 2321"/>
                  <a:gd name="T89" fmla="*/ 1672 h 2428"/>
                  <a:gd name="T90" fmla="*/ 2170 w 2321"/>
                  <a:gd name="T91" fmla="*/ 1728 h 2428"/>
                  <a:gd name="T92" fmla="*/ 2272 w 2321"/>
                  <a:gd name="T93" fmla="*/ 1761 h 2428"/>
                  <a:gd name="T94" fmla="*/ 2321 w 2321"/>
                  <a:gd name="T95" fmla="*/ 1767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1" h="2428">
                    <a:moveTo>
                      <a:pt x="2321" y="1767"/>
                    </a:moveTo>
                    <a:lnTo>
                      <a:pt x="2039" y="1895"/>
                    </a:lnTo>
                    <a:lnTo>
                      <a:pt x="1758" y="2023"/>
                    </a:lnTo>
                    <a:lnTo>
                      <a:pt x="1041" y="2408"/>
                    </a:lnTo>
                    <a:lnTo>
                      <a:pt x="1019" y="2417"/>
                    </a:lnTo>
                    <a:lnTo>
                      <a:pt x="972" y="2427"/>
                    </a:lnTo>
                    <a:lnTo>
                      <a:pt x="923" y="2428"/>
                    </a:lnTo>
                    <a:lnTo>
                      <a:pt x="871" y="2422"/>
                    </a:lnTo>
                    <a:lnTo>
                      <a:pt x="789" y="2398"/>
                    </a:lnTo>
                    <a:lnTo>
                      <a:pt x="674" y="2337"/>
                    </a:lnTo>
                    <a:lnTo>
                      <a:pt x="556" y="2249"/>
                    </a:lnTo>
                    <a:lnTo>
                      <a:pt x="439" y="2133"/>
                    </a:lnTo>
                    <a:lnTo>
                      <a:pt x="325" y="1993"/>
                    </a:lnTo>
                    <a:lnTo>
                      <a:pt x="220" y="1832"/>
                    </a:lnTo>
                    <a:lnTo>
                      <a:pt x="170" y="1742"/>
                    </a:lnTo>
                    <a:lnTo>
                      <a:pt x="130" y="1650"/>
                    </a:lnTo>
                    <a:lnTo>
                      <a:pt x="65" y="1473"/>
                    </a:lnTo>
                    <a:lnTo>
                      <a:pt x="22" y="1301"/>
                    </a:lnTo>
                    <a:lnTo>
                      <a:pt x="0" y="1143"/>
                    </a:lnTo>
                    <a:lnTo>
                      <a:pt x="0" y="999"/>
                    </a:lnTo>
                    <a:lnTo>
                      <a:pt x="22" y="873"/>
                    </a:lnTo>
                    <a:lnTo>
                      <a:pt x="52" y="794"/>
                    </a:lnTo>
                    <a:lnTo>
                      <a:pt x="79" y="748"/>
                    </a:lnTo>
                    <a:lnTo>
                      <a:pt x="112" y="711"/>
                    </a:lnTo>
                    <a:lnTo>
                      <a:pt x="150" y="679"/>
                    </a:lnTo>
                    <a:lnTo>
                      <a:pt x="170" y="666"/>
                    </a:lnTo>
                    <a:lnTo>
                      <a:pt x="1271" y="103"/>
                    </a:lnTo>
                    <a:lnTo>
                      <a:pt x="1310" y="82"/>
                    </a:lnTo>
                    <a:lnTo>
                      <a:pt x="1387" y="35"/>
                    </a:lnTo>
                    <a:lnTo>
                      <a:pt x="1425" y="0"/>
                    </a:lnTo>
                    <a:lnTo>
                      <a:pt x="1402" y="39"/>
                    </a:lnTo>
                    <a:lnTo>
                      <a:pt x="1371" y="134"/>
                    </a:lnTo>
                    <a:lnTo>
                      <a:pt x="1355" y="245"/>
                    </a:lnTo>
                    <a:lnTo>
                      <a:pt x="1355" y="369"/>
                    </a:lnTo>
                    <a:lnTo>
                      <a:pt x="1369" y="503"/>
                    </a:lnTo>
                    <a:lnTo>
                      <a:pt x="1398" y="646"/>
                    </a:lnTo>
                    <a:lnTo>
                      <a:pt x="1440" y="796"/>
                    </a:lnTo>
                    <a:lnTo>
                      <a:pt x="1495" y="947"/>
                    </a:lnTo>
                    <a:lnTo>
                      <a:pt x="1528" y="1025"/>
                    </a:lnTo>
                    <a:lnTo>
                      <a:pt x="1566" y="1105"/>
                    </a:lnTo>
                    <a:lnTo>
                      <a:pt x="1654" y="1254"/>
                    </a:lnTo>
                    <a:lnTo>
                      <a:pt x="1751" y="1385"/>
                    </a:lnTo>
                    <a:lnTo>
                      <a:pt x="1852" y="1500"/>
                    </a:lnTo>
                    <a:lnTo>
                      <a:pt x="1958" y="1595"/>
                    </a:lnTo>
                    <a:lnTo>
                      <a:pt x="2065" y="1672"/>
                    </a:lnTo>
                    <a:lnTo>
                      <a:pt x="2170" y="1728"/>
                    </a:lnTo>
                    <a:lnTo>
                      <a:pt x="2272" y="1761"/>
                    </a:lnTo>
                    <a:lnTo>
                      <a:pt x="2321" y="176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9" name="Freeform 65">
                <a:extLst>
                  <a:ext uri="{FF2B5EF4-FFF2-40B4-BE49-F238E27FC236}">
                    <a16:creationId xmlns:a16="http://schemas.microsoft.com/office/drawing/2014/main" xmlns="" id="{309DD203-20E4-4E2F-AADE-E0209ECDCAEE}"/>
                  </a:ext>
                </a:extLst>
              </p:cNvPr>
              <p:cNvSpPr>
                <a:spLocks/>
              </p:cNvSpPr>
              <p:nvPr/>
            </p:nvSpPr>
            <p:spPr bwMode="auto">
              <a:xfrm rot="591057">
                <a:off x="9967443" y="1117480"/>
                <a:ext cx="979758" cy="1428453"/>
              </a:xfrm>
              <a:custGeom>
                <a:avLst/>
                <a:gdLst>
                  <a:gd name="T0" fmla="*/ 2262 w 2714"/>
                  <a:gd name="T1" fmla="*/ 3921 h 3954"/>
                  <a:gd name="T2" fmla="*/ 2040 w 2714"/>
                  <a:gd name="T3" fmla="*/ 3954 h 3954"/>
                  <a:gd name="T4" fmla="*/ 1800 w 2714"/>
                  <a:gd name="T5" fmla="*/ 3908 h 3954"/>
                  <a:gd name="T6" fmla="*/ 1547 w 2714"/>
                  <a:gd name="T7" fmla="*/ 3791 h 3954"/>
                  <a:gd name="T8" fmla="*/ 1287 w 2714"/>
                  <a:gd name="T9" fmla="*/ 3606 h 3954"/>
                  <a:gd name="T10" fmla="*/ 1031 w 2714"/>
                  <a:gd name="T11" fmla="*/ 3363 h 3954"/>
                  <a:gd name="T12" fmla="*/ 783 w 2714"/>
                  <a:gd name="T13" fmla="*/ 3068 h 3954"/>
                  <a:gd name="T14" fmla="*/ 552 w 2714"/>
                  <a:gd name="T15" fmla="*/ 2723 h 3954"/>
                  <a:gd name="T16" fmla="*/ 393 w 2714"/>
                  <a:gd name="T17" fmla="*/ 2438 h 3954"/>
                  <a:gd name="T18" fmla="*/ 255 w 2714"/>
                  <a:gd name="T19" fmla="*/ 2143 h 3954"/>
                  <a:gd name="T20" fmla="*/ 120 w 2714"/>
                  <a:gd name="T21" fmla="*/ 1753 h 3954"/>
                  <a:gd name="T22" fmla="*/ 35 w 2714"/>
                  <a:gd name="T23" fmla="*/ 1380 h 3954"/>
                  <a:gd name="T24" fmla="*/ 0 w 2714"/>
                  <a:gd name="T25" fmla="*/ 1032 h 3954"/>
                  <a:gd name="T26" fmla="*/ 15 w 2714"/>
                  <a:gd name="T27" fmla="*/ 716 h 3954"/>
                  <a:gd name="T28" fmla="*/ 78 w 2714"/>
                  <a:gd name="T29" fmla="*/ 447 h 3954"/>
                  <a:gd name="T30" fmla="*/ 189 w 2714"/>
                  <a:gd name="T31" fmla="*/ 232 h 3954"/>
                  <a:gd name="T32" fmla="*/ 346 w 2714"/>
                  <a:gd name="T33" fmla="*/ 82 h 3954"/>
                  <a:gd name="T34" fmla="*/ 444 w 2714"/>
                  <a:gd name="T35" fmla="*/ 33 h 3954"/>
                  <a:gd name="T36" fmla="*/ 664 w 2714"/>
                  <a:gd name="T37" fmla="*/ 0 h 3954"/>
                  <a:gd name="T38" fmla="*/ 906 w 2714"/>
                  <a:gd name="T39" fmla="*/ 46 h 3954"/>
                  <a:gd name="T40" fmla="*/ 1159 w 2714"/>
                  <a:gd name="T41" fmla="*/ 163 h 3954"/>
                  <a:gd name="T42" fmla="*/ 1417 w 2714"/>
                  <a:gd name="T43" fmla="*/ 347 h 3954"/>
                  <a:gd name="T44" fmla="*/ 1675 w 2714"/>
                  <a:gd name="T45" fmla="*/ 591 h 3954"/>
                  <a:gd name="T46" fmla="*/ 1922 w 2714"/>
                  <a:gd name="T47" fmla="*/ 888 h 3954"/>
                  <a:gd name="T48" fmla="*/ 2154 w 2714"/>
                  <a:gd name="T49" fmla="*/ 1230 h 3954"/>
                  <a:gd name="T50" fmla="*/ 2313 w 2714"/>
                  <a:gd name="T51" fmla="*/ 1516 h 3954"/>
                  <a:gd name="T52" fmla="*/ 2449 w 2714"/>
                  <a:gd name="T53" fmla="*/ 1818 h 3954"/>
                  <a:gd name="T54" fmla="*/ 2589 w 2714"/>
                  <a:gd name="T55" fmla="*/ 2213 h 3954"/>
                  <a:gd name="T56" fmla="*/ 2677 w 2714"/>
                  <a:gd name="T57" fmla="*/ 2591 h 3954"/>
                  <a:gd name="T58" fmla="*/ 2714 w 2714"/>
                  <a:gd name="T59" fmla="*/ 2942 h 3954"/>
                  <a:gd name="T60" fmla="*/ 2701 w 2714"/>
                  <a:gd name="T61" fmla="*/ 3256 h 3954"/>
                  <a:gd name="T62" fmla="*/ 2639 w 2714"/>
                  <a:gd name="T63" fmla="*/ 3523 h 3954"/>
                  <a:gd name="T64" fmla="*/ 2526 w 2714"/>
                  <a:gd name="T65" fmla="*/ 3732 h 3954"/>
                  <a:gd name="T66" fmla="*/ 2361 w 2714"/>
                  <a:gd name="T67" fmla="*/ 3874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4" h="3954">
                    <a:moveTo>
                      <a:pt x="2313" y="3898"/>
                    </a:moveTo>
                    <a:lnTo>
                      <a:pt x="2262" y="3921"/>
                    </a:lnTo>
                    <a:lnTo>
                      <a:pt x="2154" y="3946"/>
                    </a:lnTo>
                    <a:lnTo>
                      <a:pt x="2040" y="3954"/>
                    </a:lnTo>
                    <a:lnTo>
                      <a:pt x="1922" y="3941"/>
                    </a:lnTo>
                    <a:lnTo>
                      <a:pt x="1800" y="3908"/>
                    </a:lnTo>
                    <a:lnTo>
                      <a:pt x="1675" y="3859"/>
                    </a:lnTo>
                    <a:lnTo>
                      <a:pt x="1547" y="3791"/>
                    </a:lnTo>
                    <a:lnTo>
                      <a:pt x="1417" y="3706"/>
                    </a:lnTo>
                    <a:lnTo>
                      <a:pt x="1287" y="3606"/>
                    </a:lnTo>
                    <a:lnTo>
                      <a:pt x="1159" y="3493"/>
                    </a:lnTo>
                    <a:lnTo>
                      <a:pt x="1031" y="3363"/>
                    </a:lnTo>
                    <a:lnTo>
                      <a:pt x="906" y="3222"/>
                    </a:lnTo>
                    <a:lnTo>
                      <a:pt x="783" y="3068"/>
                    </a:lnTo>
                    <a:lnTo>
                      <a:pt x="664" y="2900"/>
                    </a:lnTo>
                    <a:lnTo>
                      <a:pt x="552" y="2723"/>
                    </a:lnTo>
                    <a:lnTo>
                      <a:pt x="444" y="2536"/>
                    </a:lnTo>
                    <a:lnTo>
                      <a:pt x="393" y="2438"/>
                    </a:lnTo>
                    <a:lnTo>
                      <a:pt x="343" y="2340"/>
                    </a:lnTo>
                    <a:lnTo>
                      <a:pt x="255" y="2143"/>
                    </a:lnTo>
                    <a:lnTo>
                      <a:pt x="182" y="1947"/>
                    </a:lnTo>
                    <a:lnTo>
                      <a:pt x="120" y="1753"/>
                    </a:lnTo>
                    <a:lnTo>
                      <a:pt x="71" y="1565"/>
                    </a:lnTo>
                    <a:lnTo>
                      <a:pt x="35" y="1380"/>
                    </a:lnTo>
                    <a:lnTo>
                      <a:pt x="10" y="1202"/>
                    </a:lnTo>
                    <a:lnTo>
                      <a:pt x="0" y="1032"/>
                    </a:lnTo>
                    <a:lnTo>
                      <a:pt x="0" y="869"/>
                    </a:lnTo>
                    <a:lnTo>
                      <a:pt x="15" y="716"/>
                    </a:lnTo>
                    <a:lnTo>
                      <a:pt x="39" y="576"/>
                    </a:lnTo>
                    <a:lnTo>
                      <a:pt x="78" y="447"/>
                    </a:lnTo>
                    <a:lnTo>
                      <a:pt x="127" y="333"/>
                    </a:lnTo>
                    <a:lnTo>
                      <a:pt x="189" y="232"/>
                    </a:lnTo>
                    <a:lnTo>
                      <a:pt x="261" y="148"/>
                    </a:lnTo>
                    <a:lnTo>
                      <a:pt x="346" y="82"/>
                    </a:lnTo>
                    <a:lnTo>
                      <a:pt x="393" y="56"/>
                    </a:lnTo>
                    <a:lnTo>
                      <a:pt x="444" y="33"/>
                    </a:lnTo>
                    <a:lnTo>
                      <a:pt x="552" y="7"/>
                    </a:lnTo>
                    <a:lnTo>
                      <a:pt x="664" y="0"/>
                    </a:lnTo>
                    <a:lnTo>
                      <a:pt x="783" y="14"/>
                    </a:lnTo>
                    <a:lnTo>
                      <a:pt x="906" y="46"/>
                    </a:lnTo>
                    <a:lnTo>
                      <a:pt x="1031" y="96"/>
                    </a:lnTo>
                    <a:lnTo>
                      <a:pt x="1159" y="163"/>
                    </a:lnTo>
                    <a:lnTo>
                      <a:pt x="1287" y="248"/>
                    </a:lnTo>
                    <a:lnTo>
                      <a:pt x="1417" y="347"/>
                    </a:lnTo>
                    <a:lnTo>
                      <a:pt x="1547" y="461"/>
                    </a:lnTo>
                    <a:lnTo>
                      <a:pt x="1675" y="591"/>
                    </a:lnTo>
                    <a:lnTo>
                      <a:pt x="1800" y="732"/>
                    </a:lnTo>
                    <a:lnTo>
                      <a:pt x="1922" y="888"/>
                    </a:lnTo>
                    <a:lnTo>
                      <a:pt x="2040" y="1053"/>
                    </a:lnTo>
                    <a:lnTo>
                      <a:pt x="2154" y="1230"/>
                    </a:lnTo>
                    <a:lnTo>
                      <a:pt x="2262" y="1418"/>
                    </a:lnTo>
                    <a:lnTo>
                      <a:pt x="2313" y="1516"/>
                    </a:lnTo>
                    <a:lnTo>
                      <a:pt x="2361" y="1617"/>
                    </a:lnTo>
                    <a:lnTo>
                      <a:pt x="2449" y="1818"/>
                    </a:lnTo>
                    <a:lnTo>
                      <a:pt x="2526" y="2017"/>
                    </a:lnTo>
                    <a:lnTo>
                      <a:pt x="2589" y="2213"/>
                    </a:lnTo>
                    <a:lnTo>
                      <a:pt x="2639" y="2405"/>
                    </a:lnTo>
                    <a:lnTo>
                      <a:pt x="2677" y="2591"/>
                    </a:lnTo>
                    <a:lnTo>
                      <a:pt x="2701" y="2771"/>
                    </a:lnTo>
                    <a:lnTo>
                      <a:pt x="2714" y="2942"/>
                    </a:lnTo>
                    <a:lnTo>
                      <a:pt x="2714" y="3104"/>
                    </a:lnTo>
                    <a:lnTo>
                      <a:pt x="2701" y="3256"/>
                    </a:lnTo>
                    <a:lnTo>
                      <a:pt x="2677" y="3396"/>
                    </a:lnTo>
                    <a:lnTo>
                      <a:pt x="2639" y="3523"/>
                    </a:lnTo>
                    <a:lnTo>
                      <a:pt x="2589" y="3635"/>
                    </a:lnTo>
                    <a:lnTo>
                      <a:pt x="2526" y="3732"/>
                    </a:lnTo>
                    <a:lnTo>
                      <a:pt x="2449" y="3812"/>
                    </a:lnTo>
                    <a:lnTo>
                      <a:pt x="2361" y="3874"/>
                    </a:lnTo>
                    <a:lnTo>
                      <a:pt x="2313" y="3898"/>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0" name="Freeform 66">
                <a:extLst>
                  <a:ext uri="{FF2B5EF4-FFF2-40B4-BE49-F238E27FC236}">
                    <a16:creationId xmlns:a16="http://schemas.microsoft.com/office/drawing/2014/main" xmlns="" id="{3214AFB1-3A2D-4256-AC18-C5747B9BA042}"/>
                  </a:ext>
                </a:extLst>
              </p:cNvPr>
              <p:cNvSpPr>
                <a:spLocks/>
              </p:cNvSpPr>
              <p:nvPr/>
            </p:nvSpPr>
            <p:spPr bwMode="auto">
              <a:xfrm rot="591057">
                <a:off x="10052456" y="1646313"/>
                <a:ext cx="509388" cy="466036"/>
              </a:xfrm>
              <a:custGeom>
                <a:avLst/>
                <a:gdLst>
                  <a:gd name="T0" fmla="*/ 1331 w 1410"/>
                  <a:gd name="T1" fmla="*/ 342 h 1290"/>
                  <a:gd name="T2" fmla="*/ 1306 w 1410"/>
                  <a:gd name="T3" fmla="*/ 298 h 1290"/>
                  <a:gd name="T4" fmla="*/ 1254 w 1410"/>
                  <a:gd name="T5" fmla="*/ 220 h 1290"/>
                  <a:gd name="T6" fmla="*/ 1199 w 1410"/>
                  <a:gd name="T7" fmla="*/ 151 h 1290"/>
                  <a:gd name="T8" fmla="*/ 1142 w 1410"/>
                  <a:gd name="T9" fmla="*/ 94 h 1290"/>
                  <a:gd name="T10" fmla="*/ 1084 w 1410"/>
                  <a:gd name="T11" fmla="*/ 48 h 1290"/>
                  <a:gd name="T12" fmla="*/ 1027 w 1410"/>
                  <a:gd name="T13" fmla="*/ 16 h 1290"/>
                  <a:gd name="T14" fmla="*/ 972 w 1410"/>
                  <a:gd name="T15" fmla="*/ 0 h 1290"/>
                  <a:gd name="T16" fmla="*/ 920 w 1410"/>
                  <a:gd name="T17" fmla="*/ 0 h 1290"/>
                  <a:gd name="T18" fmla="*/ 896 w 1410"/>
                  <a:gd name="T19" fmla="*/ 9 h 1290"/>
                  <a:gd name="T20" fmla="*/ 0 w 1410"/>
                  <a:gd name="T21" fmla="*/ 418 h 1290"/>
                  <a:gd name="T22" fmla="*/ 29 w 1410"/>
                  <a:gd name="T23" fmla="*/ 535 h 1290"/>
                  <a:gd name="T24" fmla="*/ 101 w 1410"/>
                  <a:gd name="T25" fmla="*/ 768 h 1290"/>
                  <a:gd name="T26" fmla="*/ 171 w 1410"/>
                  <a:gd name="T27" fmla="*/ 939 h 1290"/>
                  <a:gd name="T28" fmla="*/ 228 w 1410"/>
                  <a:gd name="T29" fmla="*/ 1048 h 1290"/>
                  <a:gd name="T30" fmla="*/ 292 w 1410"/>
                  <a:gd name="T31" fmla="*/ 1150 h 1290"/>
                  <a:gd name="T32" fmla="*/ 367 w 1410"/>
                  <a:gd name="T33" fmla="*/ 1245 h 1290"/>
                  <a:gd name="T34" fmla="*/ 409 w 1410"/>
                  <a:gd name="T35" fmla="*/ 1290 h 1290"/>
                  <a:gd name="T36" fmla="*/ 1305 w 1410"/>
                  <a:gd name="T37" fmla="*/ 879 h 1290"/>
                  <a:gd name="T38" fmla="*/ 1328 w 1410"/>
                  <a:gd name="T39" fmla="*/ 860 h 1290"/>
                  <a:gd name="T40" fmla="*/ 1365 w 1410"/>
                  <a:gd name="T41" fmla="*/ 826 h 1290"/>
                  <a:gd name="T42" fmla="*/ 1381 w 1410"/>
                  <a:gd name="T43" fmla="*/ 795 h 1290"/>
                  <a:gd name="T44" fmla="*/ 1382 w 1410"/>
                  <a:gd name="T45" fmla="*/ 777 h 1290"/>
                  <a:gd name="T46" fmla="*/ 1391 w 1410"/>
                  <a:gd name="T47" fmla="*/ 758 h 1290"/>
                  <a:gd name="T48" fmla="*/ 1403 w 1410"/>
                  <a:gd name="T49" fmla="*/ 715 h 1290"/>
                  <a:gd name="T50" fmla="*/ 1410 w 1410"/>
                  <a:gd name="T51" fmla="*/ 643 h 1290"/>
                  <a:gd name="T52" fmla="*/ 1395 w 1410"/>
                  <a:gd name="T53" fmla="*/ 532 h 1290"/>
                  <a:gd name="T54" fmla="*/ 1358 w 1410"/>
                  <a:gd name="T55" fmla="*/ 408 h 1290"/>
                  <a:gd name="T56" fmla="*/ 1331 w 1410"/>
                  <a:gd name="T57" fmla="*/ 34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0" h="1290">
                    <a:moveTo>
                      <a:pt x="1331" y="342"/>
                    </a:moveTo>
                    <a:lnTo>
                      <a:pt x="1306" y="298"/>
                    </a:lnTo>
                    <a:lnTo>
                      <a:pt x="1254" y="220"/>
                    </a:lnTo>
                    <a:lnTo>
                      <a:pt x="1199" y="151"/>
                    </a:lnTo>
                    <a:lnTo>
                      <a:pt x="1142" y="94"/>
                    </a:lnTo>
                    <a:lnTo>
                      <a:pt x="1084" y="48"/>
                    </a:lnTo>
                    <a:lnTo>
                      <a:pt x="1027" y="16"/>
                    </a:lnTo>
                    <a:lnTo>
                      <a:pt x="972" y="0"/>
                    </a:lnTo>
                    <a:lnTo>
                      <a:pt x="920" y="0"/>
                    </a:lnTo>
                    <a:lnTo>
                      <a:pt x="896" y="9"/>
                    </a:lnTo>
                    <a:lnTo>
                      <a:pt x="0" y="418"/>
                    </a:lnTo>
                    <a:lnTo>
                      <a:pt x="29" y="535"/>
                    </a:lnTo>
                    <a:lnTo>
                      <a:pt x="101" y="768"/>
                    </a:lnTo>
                    <a:lnTo>
                      <a:pt x="171" y="939"/>
                    </a:lnTo>
                    <a:lnTo>
                      <a:pt x="228" y="1048"/>
                    </a:lnTo>
                    <a:lnTo>
                      <a:pt x="292" y="1150"/>
                    </a:lnTo>
                    <a:lnTo>
                      <a:pt x="367" y="1245"/>
                    </a:lnTo>
                    <a:lnTo>
                      <a:pt x="409" y="1290"/>
                    </a:lnTo>
                    <a:lnTo>
                      <a:pt x="1305" y="879"/>
                    </a:lnTo>
                    <a:lnTo>
                      <a:pt x="1328" y="860"/>
                    </a:lnTo>
                    <a:lnTo>
                      <a:pt x="1365" y="826"/>
                    </a:lnTo>
                    <a:lnTo>
                      <a:pt x="1381" y="795"/>
                    </a:lnTo>
                    <a:lnTo>
                      <a:pt x="1382" y="777"/>
                    </a:lnTo>
                    <a:lnTo>
                      <a:pt x="1391" y="758"/>
                    </a:lnTo>
                    <a:lnTo>
                      <a:pt x="1403" y="715"/>
                    </a:lnTo>
                    <a:lnTo>
                      <a:pt x="1410" y="643"/>
                    </a:lnTo>
                    <a:lnTo>
                      <a:pt x="1395" y="532"/>
                    </a:lnTo>
                    <a:lnTo>
                      <a:pt x="1358" y="408"/>
                    </a:lnTo>
                    <a:lnTo>
                      <a:pt x="1331" y="342"/>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1" name="Freeform 67">
                <a:extLst>
                  <a:ext uri="{FF2B5EF4-FFF2-40B4-BE49-F238E27FC236}">
                    <a16:creationId xmlns:a16="http://schemas.microsoft.com/office/drawing/2014/main" xmlns="" id="{54B5E4CC-380B-48C1-A925-66AAD323E211}"/>
                  </a:ext>
                </a:extLst>
              </p:cNvPr>
              <p:cNvSpPr>
                <a:spLocks noEditPoints="1"/>
              </p:cNvSpPr>
              <p:nvPr/>
            </p:nvSpPr>
            <p:spPr bwMode="auto">
              <a:xfrm rot="591057">
                <a:off x="9911987" y="1076896"/>
                <a:ext cx="1083804" cy="1523828"/>
              </a:xfrm>
              <a:custGeom>
                <a:avLst/>
                <a:gdLst>
                  <a:gd name="T0" fmla="*/ 620 w 3000"/>
                  <a:gd name="T1" fmla="*/ 292 h 4218"/>
                  <a:gd name="T2" fmla="*/ 505 w 3000"/>
                  <a:gd name="T3" fmla="*/ 374 h 4218"/>
                  <a:gd name="T4" fmla="*/ 361 w 3000"/>
                  <a:gd name="T5" fmla="*/ 603 h 4218"/>
                  <a:gd name="T6" fmla="*/ 310 w 3000"/>
                  <a:gd name="T7" fmla="*/ 828 h 4218"/>
                  <a:gd name="T8" fmla="*/ 314 w 3000"/>
                  <a:gd name="T9" fmla="*/ 1321 h 4218"/>
                  <a:gd name="T10" fmla="*/ 502 w 3000"/>
                  <a:gd name="T11" fmla="*/ 2082 h 4218"/>
                  <a:gd name="T12" fmla="*/ 716 w 3000"/>
                  <a:gd name="T13" fmla="*/ 2564 h 4218"/>
                  <a:gd name="T14" fmla="*/ 1025 w 3000"/>
                  <a:gd name="T15" fmla="*/ 3060 h 4218"/>
                  <a:gd name="T16" fmla="*/ 1371 w 3000"/>
                  <a:gd name="T17" fmla="*/ 3461 h 4218"/>
                  <a:gd name="T18" fmla="*/ 1726 w 3000"/>
                  <a:gd name="T19" fmla="*/ 3749 h 4218"/>
                  <a:gd name="T20" fmla="*/ 2066 w 3000"/>
                  <a:gd name="T21" fmla="*/ 3901 h 4218"/>
                  <a:gd name="T22" fmla="*/ 2365 w 3000"/>
                  <a:gd name="T23" fmla="*/ 3900 h 4218"/>
                  <a:gd name="T24" fmla="*/ 2448 w 3000"/>
                  <a:gd name="T25" fmla="*/ 3861 h 4218"/>
                  <a:gd name="T26" fmla="*/ 2645 w 3000"/>
                  <a:gd name="T27" fmla="*/ 3631 h 4218"/>
                  <a:gd name="T28" fmla="*/ 2701 w 3000"/>
                  <a:gd name="T29" fmla="*/ 3445 h 4218"/>
                  <a:gd name="T30" fmla="*/ 2730 w 3000"/>
                  <a:gd name="T31" fmla="*/ 3089 h 4218"/>
                  <a:gd name="T32" fmla="*/ 2609 w 3000"/>
                  <a:gd name="T33" fmla="*/ 2357 h 4218"/>
                  <a:gd name="T34" fmla="*/ 2358 w 3000"/>
                  <a:gd name="T35" fmla="*/ 1704 h 4218"/>
                  <a:gd name="T36" fmla="*/ 2114 w 3000"/>
                  <a:gd name="T37" fmla="*/ 1295 h 4218"/>
                  <a:gd name="T38" fmla="*/ 1788 w 3000"/>
                  <a:gd name="T39" fmla="*/ 873 h 4218"/>
                  <a:gd name="T40" fmla="*/ 1447 w 3000"/>
                  <a:gd name="T41" fmla="*/ 546 h 4218"/>
                  <a:gd name="T42" fmla="*/ 1111 w 3000"/>
                  <a:gd name="T43" fmla="*/ 334 h 4218"/>
                  <a:gd name="T44" fmla="*/ 805 w 3000"/>
                  <a:gd name="T45" fmla="*/ 253 h 4218"/>
                  <a:gd name="T46" fmla="*/ 2409 w 3000"/>
                  <a:gd name="T47" fmla="*/ 4190 h 4218"/>
                  <a:gd name="T48" fmla="*/ 2106 w 3000"/>
                  <a:gd name="T49" fmla="*/ 4214 h 4218"/>
                  <a:gd name="T50" fmla="*/ 1716 w 3000"/>
                  <a:gd name="T51" fmla="*/ 4093 h 4218"/>
                  <a:gd name="T52" fmla="*/ 1316 w 3000"/>
                  <a:gd name="T53" fmla="*/ 3825 h 4218"/>
                  <a:gd name="T54" fmla="*/ 927 w 3000"/>
                  <a:gd name="T55" fmla="*/ 3429 h 4218"/>
                  <a:gd name="T56" fmla="*/ 572 w 3000"/>
                  <a:gd name="T57" fmla="*/ 2919 h 4218"/>
                  <a:gd name="T58" fmla="*/ 343 w 3000"/>
                  <a:gd name="T59" fmla="*/ 2482 h 4218"/>
                  <a:gd name="T60" fmla="*/ 59 w 3000"/>
                  <a:gd name="T61" fmla="*/ 1629 h 4218"/>
                  <a:gd name="T62" fmla="*/ 0 w 3000"/>
                  <a:gd name="T63" fmla="*/ 1044 h 4218"/>
                  <a:gd name="T64" fmla="*/ 37 w 3000"/>
                  <a:gd name="T65" fmla="*/ 703 h 4218"/>
                  <a:gd name="T66" fmla="*/ 95 w 3000"/>
                  <a:gd name="T67" fmla="*/ 510 h 4218"/>
                  <a:gd name="T68" fmla="*/ 220 w 3000"/>
                  <a:gd name="T69" fmla="*/ 291 h 4218"/>
                  <a:gd name="T70" fmla="*/ 423 w 3000"/>
                  <a:gd name="T71" fmla="*/ 105 h 4218"/>
                  <a:gd name="T72" fmla="*/ 669 w 3000"/>
                  <a:gd name="T73" fmla="*/ 10 h 4218"/>
                  <a:gd name="T74" fmla="*/ 1065 w 3000"/>
                  <a:gd name="T75" fmla="*/ 41 h 4218"/>
                  <a:gd name="T76" fmla="*/ 1487 w 3000"/>
                  <a:gd name="T77" fmla="*/ 246 h 4218"/>
                  <a:gd name="T78" fmla="*/ 1908 w 3000"/>
                  <a:gd name="T79" fmla="*/ 605 h 4218"/>
                  <a:gd name="T80" fmla="*/ 2301 w 3000"/>
                  <a:gd name="T81" fmla="*/ 1099 h 4218"/>
                  <a:gd name="T82" fmla="*/ 2589 w 3000"/>
                  <a:gd name="T83" fmla="*/ 1602 h 4218"/>
                  <a:gd name="T84" fmla="*/ 2872 w 3000"/>
                  <a:gd name="T85" fmla="*/ 2321 h 4218"/>
                  <a:gd name="T86" fmla="*/ 2999 w 3000"/>
                  <a:gd name="T87" fmla="*/ 3061 h 4218"/>
                  <a:gd name="T88" fmla="*/ 2983 w 3000"/>
                  <a:gd name="T89" fmla="*/ 3417 h 4218"/>
                  <a:gd name="T90" fmla="*/ 2921 w 3000"/>
                  <a:gd name="T91" fmla="*/ 3677 h 4218"/>
                  <a:gd name="T92" fmla="*/ 2829 w 3000"/>
                  <a:gd name="T93" fmla="*/ 3871 h 4218"/>
                  <a:gd name="T94" fmla="*/ 2671 w 3000"/>
                  <a:gd name="T95" fmla="*/ 4053 h 4218"/>
                  <a:gd name="T96" fmla="*/ 2511 w 3000"/>
                  <a:gd name="T97" fmla="*/ 4164 h 4218"/>
                  <a:gd name="T98" fmla="*/ 2409 w 3000"/>
                  <a:gd name="T99" fmla="*/ 4190 h 4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00" h="4218">
                    <a:moveTo>
                      <a:pt x="668" y="270"/>
                    </a:moveTo>
                    <a:lnTo>
                      <a:pt x="649" y="273"/>
                    </a:lnTo>
                    <a:lnTo>
                      <a:pt x="620" y="292"/>
                    </a:lnTo>
                    <a:lnTo>
                      <a:pt x="618" y="296"/>
                    </a:lnTo>
                    <a:lnTo>
                      <a:pt x="579" y="317"/>
                    </a:lnTo>
                    <a:lnTo>
                      <a:pt x="505" y="374"/>
                    </a:lnTo>
                    <a:lnTo>
                      <a:pt x="438" y="451"/>
                    </a:lnTo>
                    <a:lnTo>
                      <a:pt x="383" y="547"/>
                    </a:lnTo>
                    <a:lnTo>
                      <a:pt x="361" y="603"/>
                    </a:lnTo>
                    <a:lnTo>
                      <a:pt x="348" y="645"/>
                    </a:lnTo>
                    <a:lnTo>
                      <a:pt x="325" y="733"/>
                    </a:lnTo>
                    <a:lnTo>
                      <a:pt x="310" y="828"/>
                    </a:lnTo>
                    <a:lnTo>
                      <a:pt x="299" y="929"/>
                    </a:lnTo>
                    <a:lnTo>
                      <a:pt x="297" y="1090"/>
                    </a:lnTo>
                    <a:lnTo>
                      <a:pt x="314" y="1321"/>
                    </a:lnTo>
                    <a:lnTo>
                      <a:pt x="356" y="1566"/>
                    </a:lnTo>
                    <a:lnTo>
                      <a:pt x="417" y="1821"/>
                    </a:lnTo>
                    <a:lnTo>
                      <a:pt x="502" y="2082"/>
                    </a:lnTo>
                    <a:lnTo>
                      <a:pt x="608" y="2344"/>
                    </a:lnTo>
                    <a:lnTo>
                      <a:pt x="668" y="2474"/>
                    </a:lnTo>
                    <a:lnTo>
                      <a:pt x="716" y="2564"/>
                    </a:lnTo>
                    <a:lnTo>
                      <a:pt x="813" y="2739"/>
                    </a:lnTo>
                    <a:lnTo>
                      <a:pt x="917" y="2903"/>
                    </a:lnTo>
                    <a:lnTo>
                      <a:pt x="1025" y="3060"/>
                    </a:lnTo>
                    <a:lnTo>
                      <a:pt x="1137" y="3204"/>
                    </a:lnTo>
                    <a:lnTo>
                      <a:pt x="1253" y="3338"/>
                    </a:lnTo>
                    <a:lnTo>
                      <a:pt x="1371" y="3461"/>
                    </a:lnTo>
                    <a:lnTo>
                      <a:pt x="1489" y="3570"/>
                    </a:lnTo>
                    <a:lnTo>
                      <a:pt x="1608" y="3667"/>
                    </a:lnTo>
                    <a:lnTo>
                      <a:pt x="1726" y="3749"/>
                    </a:lnTo>
                    <a:lnTo>
                      <a:pt x="1843" y="3815"/>
                    </a:lnTo>
                    <a:lnTo>
                      <a:pt x="1957" y="3867"/>
                    </a:lnTo>
                    <a:lnTo>
                      <a:pt x="2066" y="3901"/>
                    </a:lnTo>
                    <a:lnTo>
                      <a:pt x="2171" y="3919"/>
                    </a:lnTo>
                    <a:lnTo>
                      <a:pt x="2272" y="3919"/>
                    </a:lnTo>
                    <a:lnTo>
                      <a:pt x="2365" y="3900"/>
                    </a:lnTo>
                    <a:lnTo>
                      <a:pt x="2409" y="3883"/>
                    </a:lnTo>
                    <a:lnTo>
                      <a:pt x="2409" y="3883"/>
                    </a:lnTo>
                    <a:lnTo>
                      <a:pt x="2448" y="3861"/>
                    </a:lnTo>
                    <a:lnTo>
                      <a:pt x="2522" y="3803"/>
                    </a:lnTo>
                    <a:lnTo>
                      <a:pt x="2589" y="3727"/>
                    </a:lnTo>
                    <a:lnTo>
                      <a:pt x="2645" y="3631"/>
                    </a:lnTo>
                    <a:lnTo>
                      <a:pt x="2665" y="3574"/>
                    </a:lnTo>
                    <a:lnTo>
                      <a:pt x="2679" y="3533"/>
                    </a:lnTo>
                    <a:lnTo>
                      <a:pt x="2701" y="3445"/>
                    </a:lnTo>
                    <a:lnTo>
                      <a:pt x="2717" y="3350"/>
                    </a:lnTo>
                    <a:lnTo>
                      <a:pt x="2727" y="3249"/>
                    </a:lnTo>
                    <a:lnTo>
                      <a:pt x="2730" y="3089"/>
                    </a:lnTo>
                    <a:lnTo>
                      <a:pt x="2712" y="2857"/>
                    </a:lnTo>
                    <a:lnTo>
                      <a:pt x="2672" y="2612"/>
                    </a:lnTo>
                    <a:lnTo>
                      <a:pt x="2609" y="2357"/>
                    </a:lnTo>
                    <a:lnTo>
                      <a:pt x="2524" y="2097"/>
                    </a:lnTo>
                    <a:lnTo>
                      <a:pt x="2419" y="1835"/>
                    </a:lnTo>
                    <a:lnTo>
                      <a:pt x="2358" y="1704"/>
                    </a:lnTo>
                    <a:lnTo>
                      <a:pt x="2312" y="1619"/>
                    </a:lnTo>
                    <a:lnTo>
                      <a:pt x="2216" y="1453"/>
                    </a:lnTo>
                    <a:lnTo>
                      <a:pt x="2114" y="1295"/>
                    </a:lnTo>
                    <a:lnTo>
                      <a:pt x="2008" y="1145"/>
                    </a:lnTo>
                    <a:lnTo>
                      <a:pt x="1899" y="1004"/>
                    </a:lnTo>
                    <a:lnTo>
                      <a:pt x="1788" y="873"/>
                    </a:lnTo>
                    <a:lnTo>
                      <a:pt x="1674" y="753"/>
                    </a:lnTo>
                    <a:lnTo>
                      <a:pt x="1561" y="644"/>
                    </a:lnTo>
                    <a:lnTo>
                      <a:pt x="1447" y="546"/>
                    </a:lnTo>
                    <a:lnTo>
                      <a:pt x="1333" y="462"/>
                    </a:lnTo>
                    <a:lnTo>
                      <a:pt x="1222" y="390"/>
                    </a:lnTo>
                    <a:lnTo>
                      <a:pt x="1111" y="334"/>
                    </a:lnTo>
                    <a:lnTo>
                      <a:pt x="1006" y="291"/>
                    </a:lnTo>
                    <a:lnTo>
                      <a:pt x="903" y="265"/>
                    </a:lnTo>
                    <a:lnTo>
                      <a:pt x="805" y="253"/>
                    </a:lnTo>
                    <a:lnTo>
                      <a:pt x="713" y="260"/>
                    </a:lnTo>
                    <a:lnTo>
                      <a:pt x="668" y="270"/>
                    </a:lnTo>
                    <a:close/>
                    <a:moveTo>
                      <a:pt x="2409" y="4190"/>
                    </a:moveTo>
                    <a:lnTo>
                      <a:pt x="2351" y="4204"/>
                    </a:lnTo>
                    <a:lnTo>
                      <a:pt x="2232" y="4218"/>
                    </a:lnTo>
                    <a:lnTo>
                      <a:pt x="2106" y="4214"/>
                    </a:lnTo>
                    <a:lnTo>
                      <a:pt x="1978" y="4191"/>
                    </a:lnTo>
                    <a:lnTo>
                      <a:pt x="1849" y="4151"/>
                    </a:lnTo>
                    <a:lnTo>
                      <a:pt x="1716" y="4093"/>
                    </a:lnTo>
                    <a:lnTo>
                      <a:pt x="1582" y="4020"/>
                    </a:lnTo>
                    <a:lnTo>
                      <a:pt x="1448" y="3930"/>
                    </a:lnTo>
                    <a:lnTo>
                      <a:pt x="1316" y="3825"/>
                    </a:lnTo>
                    <a:lnTo>
                      <a:pt x="1183" y="3707"/>
                    </a:lnTo>
                    <a:lnTo>
                      <a:pt x="1054" y="3574"/>
                    </a:lnTo>
                    <a:lnTo>
                      <a:pt x="927" y="3429"/>
                    </a:lnTo>
                    <a:lnTo>
                      <a:pt x="803" y="3270"/>
                    </a:lnTo>
                    <a:lnTo>
                      <a:pt x="685" y="3100"/>
                    </a:lnTo>
                    <a:lnTo>
                      <a:pt x="572" y="2919"/>
                    </a:lnTo>
                    <a:lnTo>
                      <a:pt x="464" y="2727"/>
                    </a:lnTo>
                    <a:lnTo>
                      <a:pt x="413" y="2626"/>
                    </a:lnTo>
                    <a:lnTo>
                      <a:pt x="343" y="2482"/>
                    </a:lnTo>
                    <a:lnTo>
                      <a:pt x="223" y="2194"/>
                    </a:lnTo>
                    <a:lnTo>
                      <a:pt x="128" y="1909"/>
                    </a:lnTo>
                    <a:lnTo>
                      <a:pt x="59" y="1629"/>
                    </a:lnTo>
                    <a:lnTo>
                      <a:pt x="16" y="1360"/>
                    </a:lnTo>
                    <a:lnTo>
                      <a:pt x="1" y="1168"/>
                    </a:lnTo>
                    <a:lnTo>
                      <a:pt x="0" y="1044"/>
                    </a:lnTo>
                    <a:lnTo>
                      <a:pt x="6" y="925"/>
                    </a:lnTo>
                    <a:lnTo>
                      <a:pt x="19" y="811"/>
                    </a:lnTo>
                    <a:lnTo>
                      <a:pt x="37" y="703"/>
                    </a:lnTo>
                    <a:lnTo>
                      <a:pt x="63" y="600"/>
                    </a:lnTo>
                    <a:lnTo>
                      <a:pt x="81" y="551"/>
                    </a:lnTo>
                    <a:lnTo>
                      <a:pt x="95" y="510"/>
                    </a:lnTo>
                    <a:lnTo>
                      <a:pt x="131" y="430"/>
                    </a:lnTo>
                    <a:lnTo>
                      <a:pt x="173" y="357"/>
                    </a:lnTo>
                    <a:lnTo>
                      <a:pt x="220" y="291"/>
                    </a:lnTo>
                    <a:lnTo>
                      <a:pt x="274" y="232"/>
                    </a:lnTo>
                    <a:lnTo>
                      <a:pt x="331" y="177"/>
                    </a:lnTo>
                    <a:lnTo>
                      <a:pt x="423" y="105"/>
                    </a:lnTo>
                    <a:lnTo>
                      <a:pt x="489" y="66"/>
                    </a:lnTo>
                    <a:lnTo>
                      <a:pt x="547" y="41"/>
                    </a:lnTo>
                    <a:lnTo>
                      <a:pt x="669" y="10"/>
                    </a:lnTo>
                    <a:lnTo>
                      <a:pt x="798" y="0"/>
                    </a:lnTo>
                    <a:lnTo>
                      <a:pt x="930" y="11"/>
                    </a:lnTo>
                    <a:lnTo>
                      <a:pt x="1065" y="41"/>
                    </a:lnTo>
                    <a:lnTo>
                      <a:pt x="1205" y="92"/>
                    </a:lnTo>
                    <a:lnTo>
                      <a:pt x="1346" y="159"/>
                    </a:lnTo>
                    <a:lnTo>
                      <a:pt x="1487" y="246"/>
                    </a:lnTo>
                    <a:lnTo>
                      <a:pt x="1628" y="348"/>
                    </a:lnTo>
                    <a:lnTo>
                      <a:pt x="1769" y="469"/>
                    </a:lnTo>
                    <a:lnTo>
                      <a:pt x="1908" y="605"/>
                    </a:lnTo>
                    <a:lnTo>
                      <a:pt x="2043" y="755"/>
                    </a:lnTo>
                    <a:lnTo>
                      <a:pt x="2174" y="920"/>
                    </a:lnTo>
                    <a:lnTo>
                      <a:pt x="2301" y="1099"/>
                    </a:lnTo>
                    <a:lnTo>
                      <a:pt x="2422" y="1291"/>
                    </a:lnTo>
                    <a:lnTo>
                      <a:pt x="2535" y="1495"/>
                    </a:lnTo>
                    <a:lnTo>
                      <a:pt x="2589" y="1602"/>
                    </a:lnTo>
                    <a:lnTo>
                      <a:pt x="2658" y="1746"/>
                    </a:lnTo>
                    <a:lnTo>
                      <a:pt x="2779" y="2036"/>
                    </a:lnTo>
                    <a:lnTo>
                      <a:pt x="2872" y="2321"/>
                    </a:lnTo>
                    <a:lnTo>
                      <a:pt x="2943" y="2600"/>
                    </a:lnTo>
                    <a:lnTo>
                      <a:pt x="2986" y="2870"/>
                    </a:lnTo>
                    <a:lnTo>
                      <a:pt x="2999" y="3061"/>
                    </a:lnTo>
                    <a:lnTo>
                      <a:pt x="3000" y="3185"/>
                    </a:lnTo>
                    <a:lnTo>
                      <a:pt x="2996" y="3303"/>
                    </a:lnTo>
                    <a:lnTo>
                      <a:pt x="2983" y="3417"/>
                    </a:lnTo>
                    <a:lnTo>
                      <a:pt x="2964" y="3527"/>
                    </a:lnTo>
                    <a:lnTo>
                      <a:pt x="2937" y="3629"/>
                    </a:lnTo>
                    <a:lnTo>
                      <a:pt x="2921" y="3677"/>
                    </a:lnTo>
                    <a:lnTo>
                      <a:pt x="2907" y="3720"/>
                    </a:lnTo>
                    <a:lnTo>
                      <a:pt x="2871" y="3799"/>
                    </a:lnTo>
                    <a:lnTo>
                      <a:pt x="2829" y="3871"/>
                    </a:lnTo>
                    <a:lnTo>
                      <a:pt x="2780" y="3937"/>
                    </a:lnTo>
                    <a:lnTo>
                      <a:pt x="2728" y="3998"/>
                    </a:lnTo>
                    <a:lnTo>
                      <a:pt x="2671" y="4053"/>
                    </a:lnTo>
                    <a:lnTo>
                      <a:pt x="2579" y="4123"/>
                    </a:lnTo>
                    <a:lnTo>
                      <a:pt x="2511" y="4164"/>
                    </a:lnTo>
                    <a:lnTo>
                      <a:pt x="2511" y="4164"/>
                    </a:lnTo>
                    <a:lnTo>
                      <a:pt x="2492" y="4164"/>
                    </a:lnTo>
                    <a:lnTo>
                      <a:pt x="2445" y="4174"/>
                    </a:lnTo>
                    <a:lnTo>
                      <a:pt x="2409" y="419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2" name="Freeform 68">
                <a:extLst>
                  <a:ext uri="{FF2B5EF4-FFF2-40B4-BE49-F238E27FC236}">
                    <a16:creationId xmlns:a16="http://schemas.microsoft.com/office/drawing/2014/main" xmlns="" id="{B465C84C-3328-4524-B1DA-291CD84294D7}"/>
                  </a:ext>
                </a:extLst>
              </p:cNvPr>
              <p:cNvSpPr>
                <a:spLocks/>
              </p:cNvSpPr>
              <p:nvPr/>
            </p:nvSpPr>
            <p:spPr bwMode="auto">
              <a:xfrm rot="591057">
                <a:off x="10347028" y="1670522"/>
                <a:ext cx="224348" cy="319722"/>
              </a:xfrm>
              <a:custGeom>
                <a:avLst/>
                <a:gdLst>
                  <a:gd name="T0" fmla="*/ 597 w 623"/>
                  <a:gd name="T1" fmla="*/ 780 h 886"/>
                  <a:gd name="T2" fmla="*/ 577 w 623"/>
                  <a:gd name="T3" fmla="*/ 816 h 886"/>
                  <a:gd name="T4" fmla="*/ 540 w 623"/>
                  <a:gd name="T5" fmla="*/ 863 h 886"/>
                  <a:gd name="T6" fmla="*/ 520 w 623"/>
                  <a:gd name="T7" fmla="*/ 882 h 886"/>
                  <a:gd name="T8" fmla="*/ 495 w 623"/>
                  <a:gd name="T9" fmla="*/ 882 h 886"/>
                  <a:gd name="T10" fmla="*/ 471 w 623"/>
                  <a:gd name="T11" fmla="*/ 886 h 886"/>
                  <a:gd name="T12" fmla="*/ 419 w 623"/>
                  <a:gd name="T13" fmla="*/ 882 h 886"/>
                  <a:gd name="T14" fmla="*/ 364 w 623"/>
                  <a:gd name="T15" fmla="*/ 863 h 886"/>
                  <a:gd name="T16" fmla="*/ 308 w 623"/>
                  <a:gd name="T17" fmla="*/ 833 h 886"/>
                  <a:gd name="T18" fmla="*/ 253 w 623"/>
                  <a:gd name="T19" fmla="*/ 790 h 886"/>
                  <a:gd name="T20" fmla="*/ 200 w 623"/>
                  <a:gd name="T21" fmla="*/ 735 h 886"/>
                  <a:gd name="T22" fmla="*/ 150 w 623"/>
                  <a:gd name="T23" fmla="*/ 669 h 886"/>
                  <a:gd name="T24" fmla="*/ 105 w 623"/>
                  <a:gd name="T25" fmla="*/ 592 h 886"/>
                  <a:gd name="T26" fmla="*/ 85 w 623"/>
                  <a:gd name="T27" fmla="*/ 549 h 886"/>
                  <a:gd name="T28" fmla="*/ 57 w 623"/>
                  <a:gd name="T29" fmla="*/ 491 h 886"/>
                  <a:gd name="T30" fmla="*/ 20 w 623"/>
                  <a:gd name="T31" fmla="*/ 378 h 886"/>
                  <a:gd name="T32" fmla="*/ 0 w 623"/>
                  <a:gd name="T33" fmla="*/ 267 h 886"/>
                  <a:gd name="T34" fmla="*/ 0 w 623"/>
                  <a:gd name="T35" fmla="*/ 163 h 886"/>
                  <a:gd name="T36" fmla="*/ 8 w 623"/>
                  <a:gd name="T37" fmla="*/ 114 h 886"/>
                  <a:gd name="T38" fmla="*/ 27 w 623"/>
                  <a:gd name="T39" fmla="*/ 79 h 886"/>
                  <a:gd name="T40" fmla="*/ 66 w 623"/>
                  <a:gd name="T41" fmla="*/ 30 h 886"/>
                  <a:gd name="T42" fmla="*/ 85 w 623"/>
                  <a:gd name="T43" fmla="*/ 12 h 886"/>
                  <a:gd name="T44" fmla="*/ 109 w 623"/>
                  <a:gd name="T45" fmla="*/ 3 h 886"/>
                  <a:gd name="T46" fmla="*/ 161 w 623"/>
                  <a:gd name="T47" fmla="*/ 0 h 886"/>
                  <a:gd name="T48" fmla="*/ 217 w 623"/>
                  <a:gd name="T49" fmla="*/ 13 h 886"/>
                  <a:gd name="T50" fmla="*/ 273 w 623"/>
                  <a:gd name="T51" fmla="*/ 42 h 886"/>
                  <a:gd name="T52" fmla="*/ 331 w 623"/>
                  <a:gd name="T53" fmla="*/ 85 h 886"/>
                  <a:gd name="T54" fmla="*/ 389 w 623"/>
                  <a:gd name="T55" fmla="*/ 143 h 886"/>
                  <a:gd name="T56" fmla="*/ 443 w 623"/>
                  <a:gd name="T57" fmla="*/ 213 h 886"/>
                  <a:gd name="T58" fmla="*/ 495 w 623"/>
                  <a:gd name="T59" fmla="*/ 297 h 886"/>
                  <a:gd name="T60" fmla="*/ 520 w 623"/>
                  <a:gd name="T61" fmla="*/ 345 h 886"/>
                  <a:gd name="T62" fmla="*/ 556 w 623"/>
                  <a:gd name="T63" fmla="*/ 411 h 886"/>
                  <a:gd name="T64" fmla="*/ 605 w 623"/>
                  <a:gd name="T65" fmla="*/ 535 h 886"/>
                  <a:gd name="T66" fmla="*/ 620 w 623"/>
                  <a:gd name="T67" fmla="*/ 618 h 886"/>
                  <a:gd name="T68" fmla="*/ 623 w 623"/>
                  <a:gd name="T69" fmla="*/ 670 h 886"/>
                  <a:gd name="T70" fmla="*/ 618 w 623"/>
                  <a:gd name="T71" fmla="*/ 718 h 886"/>
                  <a:gd name="T72" fmla="*/ 606 w 623"/>
                  <a:gd name="T73" fmla="*/ 761 h 886"/>
                  <a:gd name="T74" fmla="*/ 597 w 623"/>
                  <a:gd name="T75" fmla="*/ 78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3" h="886">
                    <a:moveTo>
                      <a:pt x="597" y="780"/>
                    </a:moveTo>
                    <a:lnTo>
                      <a:pt x="577" y="816"/>
                    </a:lnTo>
                    <a:lnTo>
                      <a:pt x="540" y="863"/>
                    </a:lnTo>
                    <a:lnTo>
                      <a:pt x="520" y="882"/>
                    </a:lnTo>
                    <a:lnTo>
                      <a:pt x="495" y="882"/>
                    </a:lnTo>
                    <a:lnTo>
                      <a:pt x="471" y="886"/>
                    </a:lnTo>
                    <a:lnTo>
                      <a:pt x="419" y="882"/>
                    </a:lnTo>
                    <a:lnTo>
                      <a:pt x="364" y="863"/>
                    </a:lnTo>
                    <a:lnTo>
                      <a:pt x="308" y="833"/>
                    </a:lnTo>
                    <a:lnTo>
                      <a:pt x="253" y="790"/>
                    </a:lnTo>
                    <a:lnTo>
                      <a:pt x="200" y="735"/>
                    </a:lnTo>
                    <a:lnTo>
                      <a:pt x="150" y="669"/>
                    </a:lnTo>
                    <a:lnTo>
                      <a:pt x="105" y="592"/>
                    </a:lnTo>
                    <a:lnTo>
                      <a:pt x="85" y="549"/>
                    </a:lnTo>
                    <a:lnTo>
                      <a:pt x="57" y="491"/>
                    </a:lnTo>
                    <a:lnTo>
                      <a:pt x="20" y="378"/>
                    </a:lnTo>
                    <a:lnTo>
                      <a:pt x="0" y="267"/>
                    </a:lnTo>
                    <a:lnTo>
                      <a:pt x="0" y="163"/>
                    </a:lnTo>
                    <a:lnTo>
                      <a:pt x="8" y="114"/>
                    </a:lnTo>
                    <a:lnTo>
                      <a:pt x="27" y="79"/>
                    </a:lnTo>
                    <a:lnTo>
                      <a:pt x="66" y="30"/>
                    </a:lnTo>
                    <a:lnTo>
                      <a:pt x="85" y="12"/>
                    </a:lnTo>
                    <a:lnTo>
                      <a:pt x="109" y="3"/>
                    </a:lnTo>
                    <a:lnTo>
                      <a:pt x="161" y="0"/>
                    </a:lnTo>
                    <a:lnTo>
                      <a:pt x="217" y="13"/>
                    </a:lnTo>
                    <a:lnTo>
                      <a:pt x="273" y="42"/>
                    </a:lnTo>
                    <a:lnTo>
                      <a:pt x="331" y="85"/>
                    </a:lnTo>
                    <a:lnTo>
                      <a:pt x="389" y="143"/>
                    </a:lnTo>
                    <a:lnTo>
                      <a:pt x="443" y="213"/>
                    </a:lnTo>
                    <a:lnTo>
                      <a:pt x="495" y="297"/>
                    </a:lnTo>
                    <a:lnTo>
                      <a:pt x="520" y="345"/>
                    </a:lnTo>
                    <a:lnTo>
                      <a:pt x="556" y="411"/>
                    </a:lnTo>
                    <a:lnTo>
                      <a:pt x="605" y="535"/>
                    </a:lnTo>
                    <a:lnTo>
                      <a:pt x="620" y="618"/>
                    </a:lnTo>
                    <a:lnTo>
                      <a:pt x="623" y="670"/>
                    </a:lnTo>
                    <a:lnTo>
                      <a:pt x="618" y="718"/>
                    </a:lnTo>
                    <a:lnTo>
                      <a:pt x="606" y="761"/>
                    </a:lnTo>
                    <a:lnTo>
                      <a:pt x="597" y="780"/>
                    </a:lnTo>
                    <a:close/>
                  </a:path>
                </a:pathLst>
              </a:custGeom>
              <a:solidFill>
                <a:srgbClr val="C0CC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3" name="Freeform 69">
                <a:extLst>
                  <a:ext uri="{FF2B5EF4-FFF2-40B4-BE49-F238E27FC236}">
                    <a16:creationId xmlns:a16="http://schemas.microsoft.com/office/drawing/2014/main" xmlns="" id="{8C55C8CE-E124-4D43-B474-DEE103004D74}"/>
                  </a:ext>
                </a:extLst>
              </p:cNvPr>
              <p:cNvSpPr>
                <a:spLocks/>
              </p:cNvSpPr>
              <p:nvPr/>
            </p:nvSpPr>
            <p:spPr bwMode="auto">
              <a:xfrm rot="591057">
                <a:off x="8728768" y="2436728"/>
                <a:ext cx="1025278" cy="1315737"/>
              </a:xfrm>
              <a:custGeom>
                <a:avLst/>
                <a:gdLst>
                  <a:gd name="T0" fmla="*/ 1808 w 2840"/>
                  <a:gd name="T1" fmla="*/ 582 h 3640"/>
                  <a:gd name="T2" fmla="*/ 1922 w 2840"/>
                  <a:gd name="T3" fmla="*/ 362 h 3640"/>
                  <a:gd name="T4" fmla="*/ 1945 w 2840"/>
                  <a:gd name="T5" fmla="*/ 336 h 3640"/>
                  <a:gd name="T6" fmla="*/ 2125 w 2840"/>
                  <a:gd name="T7" fmla="*/ 490 h 3640"/>
                  <a:gd name="T8" fmla="*/ 2189 w 2840"/>
                  <a:gd name="T9" fmla="*/ 454 h 3640"/>
                  <a:gd name="T10" fmla="*/ 2253 w 2840"/>
                  <a:gd name="T11" fmla="*/ 336 h 3640"/>
                  <a:gd name="T12" fmla="*/ 2282 w 2840"/>
                  <a:gd name="T13" fmla="*/ 190 h 3640"/>
                  <a:gd name="T14" fmla="*/ 2253 w 2840"/>
                  <a:gd name="T15" fmla="*/ 157 h 3640"/>
                  <a:gd name="T16" fmla="*/ 1843 w 2840"/>
                  <a:gd name="T17" fmla="*/ 3 h 3640"/>
                  <a:gd name="T18" fmla="*/ 1783 w 2840"/>
                  <a:gd name="T19" fmla="*/ 9 h 3640"/>
                  <a:gd name="T20" fmla="*/ 1688 w 2840"/>
                  <a:gd name="T21" fmla="*/ 79 h 3640"/>
                  <a:gd name="T22" fmla="*/ 1586 w 2840"/>
                  <a:gd name="T23" fmla="*/ 245 h 3640"/>
                  <a:gd name="T24" fmla="*/ 1408 w 2840"/>
                  <a:gd name="T25" fmla="*/ 566 h 3640"/>
                  <a:gd name="T26" fmla="*/ 1258 w 2840"/>
                  <a:gd name="T27" fmla="*/ 758 h 3640"/>
                  <a:gd name="T28" fmla="*/ 1203 w 2840"/>
                  <a:gd name="T29" fmla="*/ 873 h 3640"/>
                  <a:gd name="T30" fmla="*/ 1235 w 2840"/>
                  <a:gd name="T31" fmla="*/ 1186 h 3640"/>
                  <a:gd name="T32" fmla="*/ 1303 w 2840"/>
                  <a:gd name="T33" fmla="*/ 1731 h 3640"/>
                  <a:gd name="T34" fmla="*/ 1304 w 2840"/>
                  <a:gd name="T35" fmla="*/ 1820 h 3640"/>
                  <a:gd name="T36" fmla="*/ 1278 w 2840"/>
                  <a:gd name="T37" fmla="*/ 1925 h 3640"/>
                  <a:gd name="T38" fmla="*/ 1222 w 2840"/>
                  <a:gd name="T39" fmla="*/ 2024 h 3640"/>
                  <a:gd name="T40" fmla="*/ 1144 w 2840"/>
                  <a:gd name="T41" fmla="*/ 2101 h 3640"/>
                  <a:gd name="T42" fmla="*/ 1075 w 2840"/>
                  <a:gd name="T43" fmla="*/ 2130 h 3640"/>
                  <a:gd name="T44" fmla="*/ 930 w 2840"/>
                  <a:gd name="T45" fmla="*/ 2189 h 3640"/>
                  <a:gd name="T46" fmla="*/ 118 w 2840"/>
                  <a:gd name="T47" fmla="*/ 2625 h 3640"/>
                  <a:gd name="T48" fmla="*/ 384 w 2840"/>
                  <a:gd name="T49" fmla="*/ 3640 h 3640"/>
                  <a:gd name="T50" fmla="*/ 1126 w 2840"/>
                  <a:gd name="T51" fmla="*/ 3076 h 3640"/>
                  <a:gd name="T52" fmla="*/ 1339 w 2840"/>
                  <a:gd name="T53" fmla="*/ 2932 h 3640"/>
                  <a:gd name="T54" fmla="*/ 1786 w 2840"/>
                  <a:gd name="T55" fmla="*/ 2671 h 3640"/>
                  <a:gd name="T56" fmla="*/ 2034 w 2840"/>
                  <a:gd name="T57" fmla="*/ 2500 h 3640"/>
                  <a:gd name="T58" fmla="*/ 2110 w 2840"/>
                  <a:gd name="T59" fmla="*/ 2424 h 3640"/>
                  <a:gd name="T60" fmla="*/ 2215 w 2840"/>
                  <a:gd name="T61" fmla="*/ 2277 h 3640"/>
                  <a:gd name="T62" fmla="*/ 2299 w 2840"/>
                  <a:gd name="T63" fmla="*/ 2076 h 3640"/>
                  <a:gd name="T64" fmla="*/ 2405 w 2840"/>
                  <a:gd name="T65" fmla="*/ 1745 h 3640"/>
                  <a:gd name="T66" fmla="*/ 2500 w 2840"/>
                  <a:gd name="T67" fmla="*/ 1465 h 3640"/>
                  <a:gd name="T68" fmla="*/ 2560 w 2840"/>
                  <a:gd name="T69" fmla="*/ 1334 h 3640"/>
                  <a:gd name="T70" fmla="*/ 2693 w 2840"/>
                  <a:gd name="T71" fmla="*/ 1287 h 3640"/>
                  <a:gd name="T72" fmla="*/ 2737 w 2840"/>
                  <a:gd name="T73" fmla="*/ 1359 h 3640"/>
                  <a:gd name="T74" fmla="*/ 2745 w 2840"/>
                  <a:gd name="T75" fmla="*/ 1389 h 3640"/>
                  <a:gd name="T76" fmla="*/ 2804 w 2840"/>
                  <a:gd name="T77" fmla="*/ 1360 h 3640"/>
                  <a:gd name="T78" fmla="*/ 2824 w 2840"/>
                  <a:gd name="T79" fmla="*/ 1301 h 3640"/>
                  <a:gd name="T80" fmla="*/ 2840 w 2840"/>
                  <a:gd name="T81" fmla="*/ 1056 h 3640"/>
                  <a:gd name="T82" fmla="*/ 2837 w 2840"/>
                  <a:gd name="T83" fmla="*/ 1014 h 3640"/>
                  <a:gd name="T84" fmla="*/ 2777 w 2840"/>
                  <a:gd name="T85" fmla="*/ 934 h 3640"/>
                  <a:gd name="T86" fmla="*/ 2738 w 2840"/>
                  <a:gd name="T87" fmla="*/ 925 h 3640"/>
                  <a:gd name="T88" fmla="*/ 2738 w 2840"/>
                  <a:gd name="T89" fmla="*/ 826 h 3640"/>
                  <a:gd name="T90" fmla="*/ 2701 w 2840"/>
                  <a:gd name="T91" fmla="*/ 756 h 3640"/>
                  <a:gd name="T92" fmla="*/ 2673 w 2840"/>
                  <a:gd name="T93" fmla="*/ 736 h 3640"/>
                  <a:gd name="T94" fmla="*/ 2588 w 2840"/>
                  <a:gd name="T95" fmla="*/ 722 h 3640"/>
                  <a:gd name="T96" fmla="*/ 2483 w 2840"/>
                  <a:gd name="T97" fmla="*/ 746 h 3640"/>
                  <a:gd name="T98" fmla="*/ 2529 w 2840"/>
                  <a:gd name="T99" fmla="*/ 625 h 3640"/>
                  <a:gd name="T100" fmla="*/ 2535 w 2840"/>
                  <a:gd name="T101" fmla="*/ 542 h 3640"/>
                  <a:gd name="T102" fmla="*/ 2508 w 2840"/>
                  <a:gd name="T103" fmla="*/ 490 h 3640"/>
                  <a:gd name="T104" fmla="*/ 2413 w 2840"/>
                  <a:gd name="T105" fmla="*/ 432 h 3640"/>
                  <a:gd name="T106" fmla="*/ 2264 w 2840"/>
                  <a:gd name="T107" fmla="*/ 429 h 3640"/>
                  <a:gd name="T108" fmla="*/ 2181 w 2840"/>
                  <a:gd name="T109" fmla="*/ 452 h 3640"/>
                  <a:gd name="T110" fmla="*/ 1832 w 2840"/>
                  <a:gd name="T111" fmla="*/ 598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0" h="3640">
                    <a:moveTo>
                      <a:pt x="1792" y="618"/>
                    </a:moveTo>
                    <a:lnTo>
                      <a:pt x="1808" y="582"/>
                    </a:lnTo>
                    <a:lnTo>
                      <a:pt x="1886" y="424"/>
                    </a:lnTo>
                    <a:lnTo>
                      <a:pt x="1922" y="362"/>
                    </a:lnTo>
                    <a:lnTo>
                      <a:pt x="1939" y="339"/>
                    </a:lnTo>
                    <a:lnTo>
                      <a:pt x="1945" y="336"/>
                    </a:lnTo>
                    <a:lnTo>
                      <a:pt x="2022" y="336"/>
                    </a:lnTo>
                    <a:lnTo>
                      <a:pt x="2125" y="490"/>
                    </a:lnTo>
                    <a:lnTo>
                      <a:pt x="2133" y="490"/>
                    </a:lnTo>
                    <a:lnTo>
                      <a:pt x="2189" y="454"/>
                    </a:lnTo>
                    <a:lnTo>
                      <a:pt x="2233" y="389"/>
                    </a:lnTo>
                    <a:lnTo>
                      <a:pt x="2253" y="336"/>
                    </a:lnTo>
                    <a:lnTo>
                      <a:pt x="2272" y="252"/>
                    </a:lnTo>
                    <a:lnTo>
                      <a:pt x="2282" y="190"/>
                    </a:lnTo>
                    <a:lnTo>
                      <a:pt x="2269" y="166"/>
                    </a:lnTo>
                    <a:lnTo>
                      <a:pt x="2253" y="157"/>
                    </a:lnTo>
                    <a:lnTo>
                      <a:pt x="2022" y="66"/>
                    </a:lnTo>
                    <a:lnTo>
                      <a:pt x="1843" y="3"/>
                    </a:lnTo>
                    <a:lnTo>
                      <a:pt x="1837" y="0"/>
                    </a:lnTo>
                    <a:lnTo>
                      <a:pt x="1783" y="9"/>
                    </a:lnTo>
                    <a:lnTo>
                      <a:pt x="1726" y="45"/>
                    </a:lnTo>
                    <a:lnTo>
                      <a:pt x="1688" y="79"/>
                    </a:lnTo>
                    <a:lnTo>
                      <a:pt x="1658" y="123"/>
                    </a:lnTo>
                    <a:lnTo>
                      <a:pt x="1586" y="245"/>
                    </a:lnTo>
                    <a:lnTo>
                      <a:pt x="1471" y="454"/>
                    </a:lnTo>
                    <a:lnTo>
                      <a:pt x="1408" y="566"/>
                    </a:lnTo>
                    <a:lnTo>
                      <a:pt x="1347" y="643"/>
                    </a:lnTo>
                    <a:lnTo>
                      <a:pt x="1258" y="758"/>
                    </a:lnTo>
                    <a:lnTo>
                      <a:pt x="1215" y="836"/>
                    </a:lnTo>
                    <a:lnTo>
                      <a:pt x="1203" y="873"/>
                    </a:lnTo>
                    <a:lnTo>
                      <a:pt x="1206" y="938"/>
                    </a:lnTo>
                    <a:lnTo>
                      <a:pt x="1235" y="1186"/>
                    </a:lnTo>
                    <a:lnTo>
                      <a:pt x="1274" y="1484"/>
                    </a:lnTo>
                    <a:lnTo>
                      <a:pt x="1303" y="1731"/>
                    </a:lnTo>
                    <a:lnTo>
                      <a:pt x="1305" y="1795"/>
                    </a:lnTo>
                    <a:lnTo>
                      <a:pt x="1304" y="1820"/>
                    </a:lnTo>
                    <a:lnTo>
                      <a:pt x="1295" y="1872"/>
                    </a:lnTo>
                    <a:lnTo>
                      <a:pt x="1278" y="1925"/>
                    </a:lnTo>
                    <a:lnTo>
                      <a:pt x="1254" y="1977"/>
                    </a:lnTo>
                    <a:lnTo>
                      <a:pt x="1222" y="2024"/>
                    </a:lnTo>
                    <a:lnTo>
                      <a:pt x="1185" y="2066"/>
                    </a:lnTo>
                    <a:lnTo>
                      <a:pt x="1144" y="2101"/>
                    </a:lnTo>
                    <a:lnTo>
                      <a:pt x="1098" y="2122"/>
                    </a:lnTo>
                    <a:lnTo>
                      <a:pt x="1075" y="2130"/>
                    </a:lnTo>
                    <a:lnTo>
                      <a:pt x="1045" y="2138"/>
                    </a:lnTo>
                    <a:lnTo>
                      <a:pt x="930" y="2189"/>
                    </a:lnTo>
                    <a:lnTo>
                      <a:pt x="681" y="2317"/>
                    </a:lnTo>
                    <a:lnTo>
                      <a:pt x="118" y="2625"/>
                    </a:lnTo>
                    <a:lnTo>
                      <a:pt x="0" y="2693"/>
                    </a:lnTo>
                    <a:lnTo>
                      <a:pt x="384" y="3640"/>
                    </a:lnTo>
                    <a:lnTo>
                      <a:pt x="563" y="3500"/>
                    </a:lnTo>
                    <a:lnTo>
                      <a:pt x="1126" y="3076"/>
                    </a:lnTo>
                    <a:lnTo>
                      <a:pt x="1197" y="3026"/>
                    </a:lnTo>
                    <a:lnTo>
                      <a:pt x="1339" y="2932"/>
                    </a:lnTo>
                    <a:lnTo>
                      <a:pt x="1542" y="2811"/>
                    </a:lnTo>
                    <a:lnTo>
                      <a:pt x="1786" y="2671"/>
                    </a:lnTo>
                    <a:lnTo>
                      <a:pt x="1943" y="2571"/>
                    </a:lnTo>
                    <a:lnTo>
                      <a:pt x="2034" y="2500"/>
                    </a:lnTo>
                    <a:lnTo>
                      <a:pt x="2073" y="2462"/>
                    </a:lnTo>
                    <a:lnTo>
                      <a:pt x="2110" y="2424"/>
                    </a:lnTo>
                    <a:lnTo>
                      <a:pt x="2169" y="2350"/>
                    </a:lnTo>
                    <a:lnTo>
                      <a:pt x="2215" y="2277"/>
                    </a:lnTo>
                    <a:lnTo>
                      <a:pt x="2253" y="2202"/>
                    </a:lnTo>
                    <a:lnTo>
                      <a:pt x="2299" y="2076"/>
                    </a:lnTo>
                    <a:lnTo>
                      <a:pt x="2362" y="1873"/>
                    </a:lnTo>
                    <a:lnTo>
                      <a:pt x="2405" y="1745"/>
                    </a:lnTo>
                    <a:lnTo>
                      <a:pt x="2443" y="1628"/>
                    </a:lnTo>
                    <a:lnTo>
                      <a:pt x="2500" y="1465"/>
                    </a:lnTo>
                    <a:lnTo>
                      <a:pt x="2552" y="1344"/>
                    </a:lnTo>
                    <a:lnTo>
                      <a:pt x="2560" y="1334"/>
                    </a:lnTo>
                    <a:lnTo>
                      <a:pt x="2688" y="1284"/>
                    </a:lnTo>
                    <a:lnTo>
                      <a:pt x="2693" y="1287"/>
                    </a:lnTo>
                    <a:lnTo>
                      <a:pt x="2722" y="1320"/>
                    </a:lnTo>
                    <a:lnTo>
                      <a:pt x="2737" y="1359"/>
                    </a:lnTo>
                    <a:lnTo>
                      <a:pt x="2738" y="1386"/>
                    </a:lnTo>
                    <a:lnTo>
                      <a:pt x="2745" y="1389"/>
                    </a:lnTo>
                    <a:lnTo>
                      <a:pt x="2780" y="1386"/>
                    </a:lnTo>
                    <a:lnTo>
                      <a:pt x="2804" y="1360"/>
                    </a:lnTo>
                    <a:lnTo>
                      <a:pt x="2816" y="1334"/>
                    </a:lnTo>
                    <a:lnTo>
                      <a:pt x="2824" y="1301"/>
                    </a:lnTo>
                    <a:lnTo>
                      <a:pt x="2835" y="1205"/>
                    </a:lnTo>
                    <a:lnTo>
                      <a:pt x="2840" y="1056"/>
                    </a:lnTo>
                    <a:lnTo>
                      <a:pt x="2840" y="1027"/>
                    </a:lnTo>
                    <a:lnTo>
                      <a:pt x="2837" y="1014"/>
                    </a:lnTo>
                    <a:lnTo>
                      <a:pt x="2806" y="957"/>
                    </a:lnTo>
                    <a:lnTo>
                      <a:pt x="2777" y="934"/>
                    </a:lnTo>
                    <a:lnTo>
                      <a:pt x="2752" y="927"/>
                    </a:lnTo>
                    <a:lnTo>
                      <a:pt x="2738" y="925"/>
                    </a:lnTo>
                    <a:lnTo>
                      <a:pt x="2742" y="909"/>
                    </a:lnTo>
                    <a:lnTo>
                      <a:pt x="2738" y="826"/>
                    </a:lnTo>
                    <a:lnTo>
                      <a:pt x="2721" y="781"/>
                    </a:lnTo>
                    <a:lnTo>
                      <a:pt x="2701" y="756"/>
                    </a:lnTo>
                    <a:lnTo>
                      <a:pt x="2688" y="746"/>
                    </a:lnTo>
                    <a:lnTo>
                      <a:pt x="2673" y="736"/>
                    </a:lnTo>
                    <a:lnTo>
                      <a:pt x="2640" y="726"/>
                    </a:lnTo>
                    <a:lnTo>
                      <a:pt x="2588" y="722"/>
                    </a:lnTo>
                    <a:lnTo>
                      <a:pt x="2499" y="739"/>
                    </a:lnTo>
                    <a:lnTo>
                      <a:pt x="2483" y="746"/>
                    </a:lnTo>
                    <a:lnTo>
                      <a:pt x="2495" y="723"/>
                    </a:lnTo>
                    <a:lnTo>
                      <a:pt x="2529" y="625"/>
                    </a:lnTo>
                    <a:lnTo>
                      <a:pt x="2536" y="584"/>
                    </a:lnTo>
                    <a:lnTo>
                      <a:pt x="2535" y="542"/>
                    </a:lnTo>
                    <a:lnTo>
                      <a:pt x="2521" y="504"/>
                    </a:lnTo>
                    <a:lnTo>
                      <a:pt x="2508" y="490"/>
                    </a:lnTo>
                    <a:lnTo>
                      <a:pt x="2479" y="463"/>
                    </a:lnTo>
                    <a:lnTo>
                      <a:pt x="2413" y="432"/>
                    </a:lnTo>
                    <a:lnTo>
                      <a:pt x="2341" y="422"/>
                    </a:lnTo>
                    <a:lnTo>
                      <a:pt x="2264" y="429"/>
                    </a:lnTo>
                    <a:lnTo>
                      <a:pt x="2227" y="438"/>
                    </a:lnTo>
                    <a:lnTo>
                      <a:pt x="2181" y="452"/>
                    </a:lnTo>
                    <a:lnTo>
                      <a:pt x="2044" y="506"/>
                    </a:lnTo>
                    <a:lnTo>
                      <a:pt x="1832" y="598"/>
                    </a:lnTo>
                    <a:lnTo>
                      <a:pt x="1792" y="618"/>
                    </a:lnTo>
                    <a:close/>
                  </a:path>
                </a:pathLst>
              </a:custGeom>
              <a:solidFill>
                <a:srgbClr val="FACF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4" name="Freeform 70">
                <a:extLst>
                  <a:ext uri="{FF2B5EF4-FFF2-40B4-BE49-F238E27FC236}">
                    <a16:creationId xmlns:a16="http://schemas.microsoft.com/office/drawing/2014/main" xmlns="" id="{F8B1CA29-B4AB-41E1-BFD9-F11131627CBA}"/>
                  </a:ext>
                </a:extLst>
              </p:cNvPr>
              <p:cNvSpPr>
                <a:spLocks/>
              </p:cNvSpPr>
              <p:nvPr/>
            </p:nvSpPr>
            <p:spPr bwMode="auto">
              <a:xfrm rot="591057">
                <a:off x="8555582" y="3254242"/>
                <a:ext cx="352236" cy="527813"/>
              </a:xfrm>
              <a:custGeom>
                <a:avLst/>
                <a:gdLst>
                  <a:gd name="T0" fmla="*/ 589 w 974"/>
                  <a:gd name="T1" fmla="*/ 0 h 1461"/>
                  <a:gd name="T2" fmla="*/ 605 w 974"/>
                  <a:gd name="T3" fmla="*/ 84 h 1461"/>
                  <a:gd name="T4" fmla="*/ 707 w 974"/>
                  <a:gd name="T5" fmla="*/ 519 h 1461"/>
                  <a:gd name="T6" fmla="*/ 775 w 974"/>
                  <a:gd name="T7" fmla="*/ 743 h 1461"/>
                  <a:gd name="T8" fmla="*/ 821 w 974"/>
                  <a:gd name="T9" fmla="*/ 872 h 1461"/>
                  <a:gd name="T10" fmla="*/ 845 w 974"/>
                  <a:gd name="T11" fmla="*/ 922 h 1461"/>
                  <a:gd name="T12" fmla="*/ 974 w 974"/>
                  <a:gd name="T13" fmla="*/ 1179 h 1461"/>
                  <a:gd name="T14" fmla="*/ 0 w 974"/>
                  <a:gd name="T15" fmla="*/ 1461 h 1461"/>
                  <a:gd name="T16" fmla="*/ 0 w 974"/>
                  <a:gd name="T17" fmla="*/ 282 h 1461"/>
                  <a:gd name="T18" fmla="*/ 589 w 974"/>
                  <a:gd name="T19" fmla="*/ 0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461">
                    <a:moveTo>
                      <a:pt x="589" y="0"/>
                    </a:moveTo>
                    <a:lnTo>
                      <a:pt x="605" y="84"/>
                    </a:lnTo>
                    <a:lnTo>
                      <a:pt x="707" y="519"/>
                    </a:lnTo>
                    <a:lnTo>
                      <a:pt x="775" y="743"/>
                    </a:lnTo>
                    <a:lnTo>
                      <a:pt x="821" y="872"/>
                    </a:lnTo>
                    <a:lnTo>
                      <a:pt x="845" y="922"/>
                    </a:lnTo>
                    <a:lnTo>
                      <a:pt x="974" y="1179"/>
                    </a:lnTo>
                    <a:lnTo>
                      <a:pt x="0" y="1461"/>
                    </a:lnTo>
                    <a:lnTo>
                      <a:pt x="0" y="282"/>
                    </a:lnTo>
                    <a:lnTo>
                      <a:pt x="589" y="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5" name="자유형: 도형 93">
                <a:extLst>
                  <a:ext uri="{FF2B5EF4-FFF2-40B4-BE49-F238E27FC236}">
                    <a16:creationId xmlns:a16="http://schemas.microsoft.com/office/drawing/2014/main" xmlns="" id="{6D32C0D4-646A-4FD9-88ED-4191F42C53FE}"/>
                  </a:ext>
                </a:extLst>
              </p:cNvPr>
              <p:cNvSpPr>
                <a:spLocks/>
              </p:cNvSpPr>
              <p:nvPr/>
            </p:nvSpPr>
            <p:spPr bwMode="auto">
              <a:xfrm rot="591057">
                <a:off x="7711661" y="3214890"/>
                <a:ext cx="1011856" cy="835299"/>
              </a:xfrm>
              <a:custGeom>
                <a:avLst/>
                <a:gdLst>
                  <a:gd name="connsiteX0" fmla="*/ 946818 w 1011856"/>
                  <a:gd name="connsiteY0" fmla="*/ 0 h 835299"/>
                  <a:gd name="connsiteX1" fmla="*/ 942121 w 1011856"/>
                  <a:gd name="connsiteY1" fmla="*/ 38625 h 835299"/>
                  <a:gd name="connsiteX2" fmla="*/ 931642 w 1011856"/>
                  <a:gd name="connsiteY2" fmla="*/ 199259 h 835299"/>
                  <a:gd name="connsiteX3" fmla="*/ 930197 w 1011856"/>
                  <a:gd name="connsiteY3" fmla="*/ 267845 h 835299"/>
                  <a:gd name="connsiteX4" fmla="*/ 932727 w 1011856"/>
                  <a:gd name="connsiteY4" fmla="*/ 332459 h 835299"/>
                  <a:gd name="connsiteX5" fmla="*/ 940676 w 1011856"/>
                  <a:gd name="connsiteY5" fmla="*/ 386606 h 835299"/>
                  <a:gd name="connsiteX6" fmla="*/ 946818 w 1011856"/>
                  <a:gd name="connsiteY6" fmla="*/ 407181 h 835299"/>
                  <a:gd name="connsiteX7" fmla="*/ 957658 w 1011856"/>
                  <a:gd name="connsiteY7" fmla="*/ 443640 h 835299"/>
                  <a:gd name="connsiteX8" fmla="*/ 979698 w 1011856"/>
                  <a:gd name="connsiteY8" fmla="*/ 502479 h 835299"/>
                  <a:gd name="connsiteX9" fmla="*/ 1007159 w 1011856"/>
                  <a:gd name="connsiteY9" fmla="*/ 556986 h 835299"/>
                  <a:gd name="connsiteX10" fmla="*/ 1011856 w 1011856"/>
                  <a:gd name="connsiteY10" fmla="*/ 564567 h 835299"/>
                  <a:gd name="connsiteX11" fmla="*/ 886839 w 1011856"/>
                  <a:gd name="connsiteY11" fmla="*/ 606079 h 835299"/>
                  <a:gd name="connsiteX12" fmla="*/ 660289 w 1011856"/>
                  <a:gd name="connsiteY12" fmla="*/ 684411 h 835299"/>
                  <a:gd name="connsiteX13" fmla="*/ 640778 w 1011856"/>
                  <a:gd name="connsiteY13" fmla="*/ 691991 h 835299"/>
                  <a:gd name="connsiteX14" fmla="*/ 602478 w 1011856"/>
                  <a:gd name="connsiteY14" fmla="*/ 709679 h 835299"/>
                  <a:gd name="connsiteX15" fmla="*/ 542137 w 1011856"/>
                  <a:gd name="connsiteY15" fmla="*/ 740362 h 835299"/>
                  <a:gd name="connsiteX16" fmla="*/ 473847 w 1011856"/>
                  <a:gd name="connsiteY16" fmla="*/ 772850 h 835299"/>
                  <a:gd name="connsiteX17" fmla="*/ 423262 w 1011856"/>
                  <a:gd name="connsiteY17" fmla="*/ 793426 h 835299"/>
                  <a:gd name="connsiteX18" fmla="*/ 367618 w 1011856"/>
                  <a:gd name="connsiteY18" fmla="*/ 811836 h 835299"/>
                  <a:gd name="connsiteX19" fmla="*/ 305832 w 1011856"/>
                  <a:gd name="connsiteY19" fmla="*/ 826997 h 835299"/>
                  <a:gd name="connsiteX20" fmla="*/ 271506 w 1011856"/>
                  <a:gd name="connsiteY20" fmla="*/ 832411 h 835299"/>
                  <a:gd name="connsiteX21" fmla="*/ 232122 w 1011856"/>
                  <a:gd name="connsiteY21" fmla="*/ 835299 h 835299"/>
                  <a:gd name="connsiteX22" fmla="*/ 108189 w 1011856"/>
                  <a:gd name="connsiteY22" fmla="*/ 835299 h 835299"/>
                  <a:gd name="connsiteX23" fmla="*/ 101928 w 1011856"/>
                  <a:gd name="connsiteY23" fmla="*/ 835081 h 835299"/>
                  <a:gd name="connsiteX24" fmla="*/ 0 w 1011856"/>
                  <a:gd name="connsiteY24" fmla="*/ 248091 h 835299"/>
                  <a:gd name="connsiteX25" fmla="*/ 5573 w 1011856"/>
                  <a:gd name="connsiteY25" fmla="*/ 249074 h 835299"/>
                  <a:gd name="connsiteX26" fmla="*/ 52906 w 1011856"/>
                  <a:gd name="connsiteY26" fmla="*/ 262069 h 835299"/>
                  <a:gd name="connsiteX27" fmla="*/ 115415 w 1011856"/>
                  <a:gd name="connsiteY27" fmla="*/ 290225 h 835299"/>
                  <a:gd name="connsiteX28" fmla="*/ 123726 w 1011856"/>
                  <a:gd name="connsiteY28" fmla="*/ 296001 h 835299"/>
                  <a:gd name="connsiteX29" fmla="*/ 149379 w 1011856"/>
                  <a:gd name="connsiteY29" fmla="*/ 290225 h 835299"/>
                  <a:gd name="connsiteX30" fmla="*/ 300774 w 1011856"/>
                  <a:gd name="connsiteY30" fmla="*/ 251240 h 835299"/>
                  <a:gd name="connsiteX31" fmla="*/ 423985 w 1011856"/>
                  <a:gd name="connsiteY31" fmla="*/ 214781 h 835299"/>
                  <a:gd name="connsiteX32" fmla="*/ 484325 w 1011856"/>
                  <a:gd name="connsiteY32" fmla="*/ 194566 h 835299"/>
                  <a:gd name="connsiteX33" fmla="*/ 544666 w 1011856"/>
                  <a:gd name="connsiteY33" fmla="*/ 171103 h 835299"/>
                  <a:gd name="connsiteX34" fmla="*/ 691363 w 1011856"/>
                  <a:gd name="connsiteY34" fmla="*/ 108654 h 835299"/>
                  <a:gd name="connsiteX35" fmla="*/ 833363 w 1011856"/>
                  <a:gd name="connsiteY35" fmla="*/ 46205 h 835299"/>
                  <a:gd name="connsiteX36" fmla="*/ 931281 w 1011856"/>
                  <a:gd name="connsiteY36" fmla="*/ 4693 h 83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1856" h="835299">
                    <a:moveTo>
                      <a:pt x="946818" y="0"/>
                    </a:moveTo>
                    <a:lnTo>
                      <a:pt x="942121" y="38625"/>
                    </a:lnTo>
                    <a:lnTo>
                      <a:pt x="931642" y="199259"/>
                    </a:lnTo>
                    <a:lnTo>
                      <a:pt x="930197" y="267845"/>
                    </a:lnTo>
                    <a:lnTo>
                      <a:pt x="932727" y="332459"/>
                    </a:lnTo>
                    <a:lnTo>
                      <a:pt x="940676" y="386606"/>
                    </a:lnTo>
                    <a:lnTo>
                      <a:pt x="946818" y="407181"/>
                    </a:lnTo>
                    <a:lnTo>
                      <a:pt x="957658" y="443640"/>
                    </a:lnTo>
                    <a:lnTo>
                      <a:pt x="979698" y="502479"/>
                    </a:lnTo>
                    <a:lnTo>
                      <a:pt x="1007159" y="556986"/>
                    </a:lnTo>
                    <a:lnTo>
                      <a:pt x="1011856" y="564567"/>
                    </a:lnTo>
                    <a:lnTo>
                      <a:pt x="886839" y="606079"/>
                    </a:lnTo>
                    <a:lnTo>
                      <a:pt x="660289" y="684411"/>
                    </a:lnTo>
                    <a:lnTo>
                      <a:pt x="640778" y="691991"/>
                    </a:lnTo>
                    <a:lnTo>
                      <a:pt x="602478" y="709679"/>
                    </a:lnTo>
                    <a:lnTo>
                      <a:pt x="542137" y="740362"/>
                    </a:lnTo>
                    <a:lnTo>
                      <a:pt x="473847" y="772850"/>
                    </a:lnTo>
                    <a:lnTo>
                      <a:pt x="423262" y="793426"/>
                    </a:lnTo>
                    <a:lnTo>
                      <a:pt x="367618" y="811836"/>
                    </a:lnTo>
                    <a:lnTo>
                      <a:pt x="305832" y="826997"/>
                    </a:lnTo>
                    <a:lnTo>
                      <a:pt x="271506" y="832411"/>
                    </a:lnTo>
                    <a:lnTo>
                      <a:pt x="232122" y="835299"/>
                    </a:lnTo>
                    <a:lnTo>
                      <a:pt x="108189" y="835299"/>
                    </a:lnTo>
                    <a:lnTo>
                      <a:pt x="101928" y="835081"/>
                    </a:lnTo>
                    <a:lnTo>
                      <a:pt x="0" y="248091"/>
                    </a:lnTo>
                    <a:lnTo>
                      <a:pt x="5573" y="249074"/>
                    </a:lnTo>
                    <a:lnTo>
                      <a:pt x="52906" y="262069"/>
                    </a:lnTo>
                    <a:lnTo>
                      <a:pt x="115415" y="290225"/>
                    </a:lnTo>
                    <a:lnTo>
                      <a:pt x="123726" y="296001"/>
                    </a:lnTo>
                    <a:lnTo>
                      <a:pt x="149379" y="290225"/>
                    </a:lnTo>
                    <a:lnTo>
                      <a:pt x="300774" y="251240"/>
                    </a:lnTo>
                    <a:lnTo>
                      <a:pt x="423985" y="214781"/>
                    </a:lnTo>
                    <a:lnTo>
                      <a:pt x="484325" y="194566"/>
                    </a:lnTo>
                    <a:lnTo>
                      <a:pt x="544666" y="171103"/>
                    </a:lnTo>
                    <a:lnTo>
                      <a:pt x="691363" y="108654"/>
                    </a:lnTo>
                    <a:lnTo>
                      <a:pt x="833363" y="46205"/>
                    </a:lnTo>
                    <a:lnTo>
                      <a:pt x="931281" y="4693"/>
                    </a:lnTo>
                    <a:close/>
                  </a:path>
                </a:pathLst>
              </a:custGeom>
              <a:solidFill>
                <a:srgbClr val="3755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solidFill>
                    <a:prstClr val="black"/>
                  </a:solidFill>
                </a:endParaRPr>
              </a:p>
            </p:txBody>
          </p:sp>
        </p:grpSp>
        <p:sp>
          <p:nvSpPr>
            <p:cNvPr id="56" name="번개 55">
              <a:extLst>
                <a:ext uri="{FF2B5EF4-FFF2-40B4-BE49-F238E27FC236}">
                  <a16:creationId xmlns:a16="http://schemas.microsoft.com/office/drawing/2014/main" xmlns="" id="{30530932-A90C-4C1C-B3D8-381F447C9F2E}"/>
                </a:ext>
              </a:extLst>
            </p:cNvPr>
            <p:cNvSpPr/>
            <p:nvPr/>
          </p:nvSpPr>
          <p:spPr>
            <a:xfrm rot="3783619">
              <a:off x="4669723" y="1400558"/>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번개 56">
              <a:extLst>
                <a:ext uri="{FF2B5EF4-FFF2-40B4-BE49-F238E27FC236}">
                  <a16:creationId xmlns:a16="http://schemas.microsoft.com/office/drawing/2014/main" xmlns="" id="{47C3199B-1997-452C-B223-1EBC8214D7BE}"/>
                </a:ext>
              </a:extLst>
            </p:cNvPr>
            <p:cNvSpPr/>
            <p:nvPr/>
          </p:nvSpPr>
          <p:spPr>
            <a:xfrm rot="5078373">
              <a:off x="4977241" y="185124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번개 57">
              <a:extLst>
                <a:ext uri="{FF2B5EF4-FFF2-40B4-BE49-F238E27FC236}">
                  <a16:creationId xmlns:a16="http://schemas.microsoft.com/office/drawing/2014/main" xmlns="" id="{ACD16303-0B69-403D-9340-CF4268211CB7}"/>
                </a:ext>
              </a:extLst>
            </p:cNvPr>
            <p:cNvSpPr/>
            <p:nvPr/>
          </p:nvSpPr>
          <p:spPr>
            <a:xfrm rot="6234213">
              <a:off x="5136515" y="2366785"/>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번개 58">
              <a:extLst>
                <a:ext uri="{FF2B5EF4-FFF2-40B4-BE49-F238E27FC236}">
                  <a16:creationId xmlns:a16="http://schemas.microsoft.com/office/drawing/2014/main" xmlns="" id="{C09EE1B0-8A3E-43DB-9C8F-7382287EF034}"/>
                </a:ext>
              </a:extLst>
            </p:cNvPr>
            <p:cNvSpPr/>
            <p:nvPr/>
          </p:nvSpPr>
          <p:spPr>
            <a:xfrm rot="7730250">
              <a:off x="5163711" y="291072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0" name="번개 59">
              <a:extLst>
                <a:ext uri="{FF2B5EF4-FFF2-40B4-BE49-F238E27FC236}">
                  <a16:creationId xmlns:a16="http://schemas.microsoft.com/office/drawing/2014/main" xmlns="" id="{DCA5998A-D684-449B-9F4F-1839082A66C4}"/>
                </a:ext>
              </a:extLst>
            </p:cNvPr>
            <p:cNvSpPr/>
            <p:nvPr/>
          </p:nvSpPr>
          <p:spPr>
            <a:xfrm rot="9147376">
              <a:off x="4989484" y="3422566"/>
              <a:ext cx="348761" cy="73949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73" name="직사각형 72"/>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2" name="文字方塊 1">
            <a:extLst>
              <a:ext uri="{FF2B5EF4-FFF2-40B4-BE49-F238E27FC236}">
                <a16:creationId xmlns:a16="http://schemas.microsoft.com/office/drawing/2014/main" xmlns="" id="{5575B347-47F1-4467-8BD8-7422C113C364}"/>
              </a:ext>
            </a:extLst>
          </p:cNvPr>
          <p:cNvSpPr txBox="1"/>
          <p:nvPr/>
        </p:nvSpPr>
        <p:spPr>
          <a:xfrm>
            <a:off x="3966213" y="145166"/>
            <a:ext cx="4259573" cy="769441"/>
          </a:xfrm>
          <a:prstGeom prst="rect">
            <a:avLst/>
          </a:prstGeom>
          <a:noFill/>
        </p:spPr>
        <p:txBody>
          <a:bodyPr wrap="square" rtlCol="0">
            <a:spAutoFit/>
          </a:bodyPr>
          <a:lstStyle/>
          <a:p>
            <a:pPr algn="ctr"/>
            <a:r>
              <a:rPr lang="zh-TW" altLang="en-US" sz="4400" b="1" dirty="0">
                <a:solidFill>
                  <a:schemeClr val="bg1">
                    <a:lumMod val="95000"/>
                  </a:schemeClr>
                </a:solidFill>
                <a:latin typeface="微軟正黑體" panose="020B0604030504040204" pitchFamily="34" charset="-120"/>
                <a:ea typeface="微軟正黑體" panose="020B0604030504040204" pitchFamily="34" charset="-120"/>
              </a:rPr>
              <a:t>目錄</a:t>
            </a:r>
          </a:p>
        </p:txBody>
      </p:sp>
      <p:sp>
        <p:nvSpPr>
          <p:cNvPr id="39" name="圆角矩形 4">
            <a:extLst>
              <a:ext uri="{FF2B5EF4-FFF2-40B4-BE49-F238E27FC236}">
                <a16:creationId xmlns:a16="http://schemas.microsoft.com/office/drawing/2014/main" xmlns="" id="{44F86A34-5E85-46EB-8482-40E5D6DED287}"/>
              </a:ext>
            </a:extLst>
          </p:cNvPr>
          <p:cNvSpPr/>
          <p:nvPr/>
        </p:nvSpPr>
        <p:spPr>
          <a:xfrm>
            <a:off x="6685922" y="1644180"/>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1</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0" name="矩形 39">
            <a:extLst>
              <a:ext uri="{FF2B5EF4-FFF2-40B4-BE49-F238E27FC236}">
                <a16:creationId xmlns:a16="http://schemas.microsoft.com/office/drawing/2014/main" xmlns="" id="{25139F84-45C4-4488-BB0B-082AD80197FB}"/>
              </a:ext>
            </a:extLst>
          </p:cNvPr>
          <p:cNvSpPr/>
          <p:nvPr/>
        </p:nvSpPr>
        <p:spPr>
          <a:xfrm>
            <a:off x="8654325" y="1669376"/>
            <a:ext cx="800219"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緒論</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圆角矩形 6">
            <a:extLst>
              <a:ext uri="{FF2B5EF4-FFF2-40B4-BE49-F238E27FC236}">
                <a16:creationId xmlns:a16="http://schemas.microsoft.com/office/drawing/2014/main" xmlns="" id="{B4CEC302-06E1-4242-8BAB-5B4BB33606E4}"/>
              </a:ext>
            </a:extLst>
          </p:cNvPr>
          <p:cNvSpPr/>
          <p:nvPr/>
        </p:nvSpPr>
        <p:spPr>
          <a:xfrm>
            <a:off x="6684866" y="2507562"/>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2</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2" name="矩形 41">
            <a:extLst>
              <a:ext uri="{FF2B5EF4-FFF2-40B4-BE49-F238E27FC236}">
                <a16:creationId xmlns:a16="http://schemas.microsoft.com/office/drawing/2014/main" xmlns="" id="{7D060B73-092E-44E9-A225-C12645A4779C}"/>
              </a:ext>
            </a:extLst>
          </p:cNvPr>
          <p:cNvSpPr/>
          <p:nvPr/>
        </p:nvSpPr>
        <p:spPr>
          <a:xfrm>
            <a:off x="8412200" y="2525570"/>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文獻探討</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圆角矩形 8">
            <a:extLst>
              <a:ext uri="{FF2B5EF4-FFF2-40B4-BE49-F238E27FC236}">
                <a16:creationId xmlns:a16="http://schemas.microsoft.com/office/drawing/2014/main" xmlns="" id="{596D4677-E4B6-4043-BC5E-33AA875137D8}"/>
              </a:ext>
            </a:extLst>
          </p:cNvPr>
          <p:cNvSpPr/>
          <p:nvPr/>
        </p:nvSpPr>
        <p:spPr>
          <a:xfrm>
            <a:off x="6683809" y="3378613"/>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3</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4" name="矩形 43">
            <a:extLst>
              <a:ext uri="{FF2B5EF4-FFF2-40B4-BE49-F238E27FC236}">
                <a16:creationId xmlns:a16="http://schemas.microsoft.com/office/drawing/2014/main" xmlns="" id="{C416E27C-26D7-4F48-A154-B23FBCC0AD89}"/>
              </a:ext>
            </a:extLst>
          </p:cNvPr>
          <p:cNvSpPr/>
          <p:nvPr/>
        </p:nvSpPr>
        <p:spPr>
          <a:xfrm>
            <a:off x="8412200" y="3414664"/>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圆角矩形 10">
            <a:extLst>
              <a:ext uri="{FF2B5EF4-FFF2-40B4-BE49-F238E27FC236}">
                <a16:creationId xmlns:a16="http://schemas.microsoft.com/office/drawing/2014/main" xmlns="" id="{FE83B86F-FF89-46AA-8965-6172B1C62FB8}"/>
              </a:ext>
            </a:extLst>
          </p:cNvPr>
          <p:cNvSpPr/>
          <p:nvPr/>
        </p:nvSpPr>
        <p:spPr>
          <a:xfrm>
            <a:off x="6683809" y="4263584"/>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4</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6" name="矩形 45">
            <a:extLst>
              <a:ext uri="{FF2B5EF4-FFF2-40B4-BE49-F238E27FC236}">
                <a16:creationId xmlns:a16="http://schemas.microsoft.com/office/drawing/2014/main" xmlns="" id="{A3A69610-F8E3-493D-9333-3196BCBC4B4E}"/>
              </a:ext>
            </a:extLst>
          </p:cNvPr>
          <p:cNvSpPr/>
          <p:nvPr/>
        </p:nvSpPr>
        <p:spPr>
          <a:xfrm>
            <a:off x="8521944" y="4279594"/>
            <a:ext cx="1415772"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研究結果</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12">
            <a:extLst>
              <a:ext uri="{FF2B5EF4-FFF2-40B4-BE49-F238E27FC236}">
                <a16:creationId xmlns:a16="http://schemas.microsoft.com/office/drawing/2014/main" xmlns="" id="{8B9B8927-5FDC-41E8-960A-2C7D1589DE56}"/>
              </a:ext>
            </a:extLst>
          </p:cNvPr>
          <p:cNvSpPr/>
          <p:nvPr/>
        </p:nvSpPr>
        <p:spPr>
          <a:xfrm>
            <a:off x="6683809" y="5180119"/>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5</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67" name="矩形 66">
            <a:extLst>
              <a:ext uri="{FF2B5EF4-FFF2-40B4-BE49-F238E27FC236}">
                <a16:creationId xmlns:a16="http://schemas.microsoft.com/office/drawing/2014/main" xmlns="" id="{519948C3-DCD6-49D7-9CE2-2F0794300137}"/>
              </a:ext>
            </a:extLst>
          </p:cNvPr>
          <p:cNvSpPr/>
          <p:nvPr/>
        </p:nvSpPr>
        <p:spPr>
          <a:xfrm>
            <a:off x="8819048" y="5223279"/>
            <a:ext cx="800219"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結論</a:t>
            </a:r>
          </a:p>
        </p:txBody>
      </p:sp>
    </p:spTree>
    <p:extLst>
      <p:ext uri="{BB962C8B-B14F-4D97-AF65-F5344CB8AC3E}">
        <p14:creationId xmlns:p14="http://schemas.microsoft.com/office/powerpoint/2010/main" val="1057926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418743"/>
            <a:ext cx="1743462" cy="643925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原始資料</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extLst>
              <p:ext uri="{D42A27DB-BD31-4B8C-83A1-F6EECF244321}">
                <p14:modId xmlns:p14="http://schemas.microsoft.com/office/powerpoint/2010/main" val="672919713"/>
              </p:ext>
            </p:extLst>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accent1">
                        <a:lumMod val="5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2" name="矩形 1">
            <a:extLst>
              <a:ext uri="{FF2B5EF4-FFF2-40B4-BE49-F238E27FC236}">
                <a16:creationId xmlns:a16="http://schemas.microsoft.com/office/drawing/2014/main" xmlns="" id="{3B51665C-0776-7C4A-A90F-32F0CB55B233}"/>
              </a:ext>
            </a:extLst>
          </p:cNvPr>
          <p:cNvSpPr/>
          <p:nvPr/>
        </p:nvSpPr>
        <p:spPr>
          <a:xfrm>
            <a:off x="1748670" y="1976647"/>
            <a:ext cx="10448538" cy="15585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xmlns="" id="{389C091E-1D64-4A9A-A29E-E70C106FD167}"/>
              </a:ext>
            </a:extLst>
          </p:cNvPr>
          <p:cNvSpPr txBox="1"/>
          <p:nvPr/>
        </p:nvSpPr>
        <p:spPr>
          <a:xfrm>
            <a:off x="2390488" y="2017258"/>
            <a:ext cx="9082375" cy="1477328"/>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本研究使用機器學習的五種演算法來預測店家的星級</a:t>
            </a:r>
            <a:r>
              <a:rPr lang="zh-TW" altLang="zh-TW" sz="2000" dirty="0"/>
              <a:t>，</a:t>
            </a:r>
            <a:r>
              <a:rPr lang="zh-TW" altLang="en-US" sz="2000" b="1" dirty="0">
                <a:latin typeface="微軟正黑體" panose="020B0604030504040204" pitchFamily="34" charset="-120"/>
                <a:ea typeface="微軟正黑體" panose="020B0604030504040204" pitchFamily="34" charset="-120"/>
              </a:rPr>
              <a:t>其機器學習演算法分別為：邏輯迴歸、決策樹、隨機森林、</a:t>
            </a:r>
            <a:r>
              <a:rPr lang="en-US" altLang="zh-TW" sz="2000" b="1" dirty="0" err="1">
                <a:latin typeface="微軟正黑體" panose="020B0604030504040204" pitchFamily="34" charset="-120"/>
                <a:ea typeface="微軟正黑體" panose="020B0604030504040204" pitchFamily="34" charset="-120"/>
              </a:rPr>
              <a:t>XGBoost</a:t>
            </a:r>
            <a:r>
              <a:rPr lang="zh-TW" altLang="en-US"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Lightgbm</a:t>
            </a:r>
            <a:r>
              <a:rPr lang="zh-TW" altLang="zh-TW" sz="2000" dirty="0"/>
              <a:t> ，</a:t>
            </a:r>
            <a:r>
              <a:rPr lang="zh-TW" altLang="en-US" sz="2000" b="1" dirty="0">
                <a:latin typeface="微軟正黑體" panose="020B0604030504040204" pitchFamily="34" charset="-120"/>
                <a:ea typeface="微軟正黑體" panose="020B0604030504040204" pitchFamily="34" charset="-120"/>
              </a:rPr>
              <a:t>在以上演算法中會去教其在測試集當中的準確度</a:t>
            </a:r>
            <a:r>
              <a:rPr lang="zh-TW" altLang="zh-TW" sz="2000" dirty="0"/>
              <a:t>，</a:t>
            </a:r>
            <a:r>
              <a:rPr lang="zh-TW" altLang="en-US" sz="2000" b="1" dirty="0">
                <a:latin typeface="微軟正黑體" panose="020B0604030504040204" pitchFamily="34" charset="-120"/>
                <a:ea typeface="微軟正黑體" panose="020B0604030504040204" pitchFamily="34" charset="-120"/>
              </a:rPr>
              <a:t>並探討其中要因子。</a:t>
            </a:r>
          </a:p>
        </p:txBody>
      </p:sp>
      <p:sp>
        <p:nvSpPr>
          <p:cNvPr id="11" name="矩形 10">
            <a:extLst>
              <a:ext uri="{FF2B5EF4-FFF2-40B4-BE49-F238E27FC236}">
                <a16:creationId xmlns:a16="http://schemas.microsoft.com/office/drawing/2014/main" xmlns="" id="{04275E32-2AD1-D540-A7CE-28AA58B9A914}"/>
              </a:ext>
            </a:extLst>
          </p:cNvPr>
          <p:cNvSpPr/>
          <p:nvPr/>
        </p:nvSpPr>
        <p:spPr>
          <a:xfrm>
            <a:off x="1743463" y="3947244"/>
            <a:ext cx="10448538" cy="15585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a:extLst>
              <a:ext uri="{FF2B5EF4-FFF2-40B4-BE49-F238E27FC236}">
                <a16:creationId xmlns:a16="http://schemas.microsoft.com/office/drawing/2014/main" xmlns="" id="{389C091E-1D64-4A9A-A29E-E70C106FD167}"/>
              </a:ext>
            </a:extLst>
          </p:cNvPr>
          <p:cNvSpPr txBox="1"/>
          <p:nvPr/>
        </p:nvSpPr>
        <p:spPr>
          <a:xfrm>
            <a:off x="2884252" y="4246964"/>
            <a:ext cx="8402874"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本研究所透過網路爬蟲來爬取</a:t>
            </a: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上之店家美食圖片</a:t>
            </a:r>
            <a:r>
              <a:rPr lang="zh-TW" altLang="zh-TW" sz="2000" dirty="0"/>
              <a:t>，</a:t>
            </a:r>
            <a:r>
              <a:rPr lang="zh-TW" altLang="en-US" sz="2000" b="1" dirty="0">
                <a:latin typeface="微軟正黑體" panose="020B0604030504040204" pitchFamily="34" charset="-120"/>
                <a:ea typeface="微軟正黑體" panose="020B0604030504040204" pitchFamily="34" charset="-120"/>
              </a:rPr>
              <a:t>總共爬取</a:t>
            </a:r>
            <a:r>
              <a:rPr lang="en-US" altLang="zh-TW" sz="2000" b="1" dirty="0">
                <a:latin typeface="微軟正黑體" panose="020B0604030504040204" pitchFamily="34" charset="-120"/>
                <a:ea typeface="微軟正黑體" panose="020B0604030504040204" pitchFamily="34" charset="-120"/>
              </a:rPr>
              <a:t>872</a:t>
            </a:r>
            <a:r>
              <a:rPr lang="zh-TW" altLang="en-US" sz="2000" b="1" dirty="0">
                <a:latin typeface="微軟正黑體" panose="020B0604030504040204" pitchFamily="34" charset="-120"/>
                <a:ea typeface="微軟正黑體" panose="020B0604030504040204" pitchFamily="34" charset="-120"/>
              </a:rPr>
              <a:t>家店家與</a:t>
            </a:r>
            <a:r>
              <a:rPr lang="en-US" altLang="zh-TW" sz="2000" b="1" dirty="0">
                <a:latin typeface="微軟正黑體" panose="020B0604030504040204" pitchFamily="34" charset="-120"/>
                <a:ea typeface="微軟正黑體" panose="020B0604030504040204" pitchFamily="34" charset="-120"/>
              </a:rPr>
              <a:t>13064</a:t>
            </a:r>
            <a:r>
              <a:rPr lang="zh-TW" altLang="en-US" sz="2000" b="1" dirty="0">
                <a:latin typeface="微軟正黑體" panose="020B0604030504040204" pitchFamily="34" charset="-120"/>
                <a:ea typeface="微軟正黑體" panose="020B0604030504040204" pitchFamily="34" charset="-120"/>
              </a:rPr>
              <a:t>張美食圖片。</a:t>
            </a:r>
          </a:p>
        </p:txBody>
      </p:sp>
    </p:spTree>
    <p:extLst>
      <p:ext uri="{BB962C8B-B14F-4D97-AF65-F5344CB8AC3E}">
        <p14:creationId xmlns:p14="http://schemas.microsoft.com/office/powerpoint/2010/main" val="40897357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418743"/>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767840"/>
            <a:ext cx="973158" cy="41805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68501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各模型準確度比較</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accent1">
                        <a:lumMod val="5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13" name="文字方塊 12">
            <a:extLst>
              <a:ext uri="{FF2B5EF4-FFF2-40B4-BE49-F238E27FC236}">
                <a16:creationId xmlns:a16="http://schemas.microsoft.com/office/drawing/2014/main" xmlns="" id="{389C091E-1D64-4A9A-A29E-E70C106FD167}"/>
              </a:ext>
            </a:extLst>
          </p:cNvPr>
          <p:cNvSpPr txBox="1"/>
          <p:nvPr/>
        </p:nvSpPr>
        <p:spPr>
          <a:xfrm>
            <a:off x="3015035" y="1490841"/>
            <a:ext cx="9791694" cy="553998"/>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本研究總共使用五種機器學習演算法</a:t>
            </a:r>
            <a:r>
              <a:rPr lang="zh-TW" altLang="zh-TW" sz="2000" dirty="0"/>
              <a:t>，</a:t>
            </a:r>
            <a:r>
              <a:rPr lang="zh-TW" altLang="en-US" sz="2000" b="1" dirty="0">
                <a:latin typeface="微軟正黑體" panose="020B0604030504040204" pitchFamily="34" charset="-120"/>
                <a:ea typeface="微軟正黑體" panose="020B0604030504040204" pitchFamily="34" charset="-120"/>
              </a:rPr>
              <a:t>模型設定參數如下表</a:t>
            </a:r>
          </a:p>
        </p:txBody>
      </p:sp>
      <p:graphicFrame>
        <p:nvGraphicFramePr>
          <p:cNvPr id="2" name="表格 2">
            <a:extLst>
              <a:ext uri="{FF2B5EF4-FFF2-40B4-BE49-F238E27FC236}">
                <a16:creationId xmlns:a16="http://schemas.microsoft.com/office/drawing/2014/main" xmlns="" id="{EC78C4F5-72D4-E04B-A5CC-C0C1B5B3892A}"/>
              </a:ext>
            </a:extLst>
          </p:cNvPr>
          <p:cNvGraphicFramePr>
            <a:graphicFrameLocks noGrp="1"/>
          </p:cNvGraphicFramePr>
          <p:nvPr>
            <p:extLst>
              <p:ext uri="{D42A27DB-BD31-4B8C-83A1-F6EECF244321}">
                <p14:modId xmlns:p14="http://schemas.microsoft.com/office/powerpoint/2010/main" val="1405421009"/>
              </p:ext>
            </p:extLst>
          </p:nvPr>
        </p:nvGraphicFramePr>
        <p:xfrm>
          <a:off x="2553966" y="2223004"/>
          <a:ext cx="8128000" cy="404996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3735126446"/>
                    </a:ext>
                  </a:extLst>
                </a:gridCol>
                <a:gridCol w="4064000">
                  <a:extLst>
                    <a:ext uri="{9D8B030D-6E8A-4147-A177-3AD203B41FA5}">
                      <a16:colId xmlns:a16="http://schemas.microsoft.com/office/drawing/2014/main" xmlns="" val="4056677022"/>
                    </a:ext>
                  </a:extLst>
                </a:gridCol>
              </a:tblGrid>
              <a:tr h="604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dirty="0" err="1">
                          <a:solidFill>
                            <a:schemeClr val="bg2">
                              <a:lumMod val="25000"/>
                            </a:schemeClr>
                          </a:solidFill>
                          <a:latin typeface="微軟正黑體" panose="020B0604030504040204" pitchFamily="34" charset="-120"/>
                          <a:ea typeface="微軟正黑體" panose="020B0604030504040204" pitchFamily="34" charset="-120"/>
                        </a:rPr>
                        <a:t>XGBoost</a:t>
                      </a:r>
                      <a:r>
                        <a:rPr lang="zh-TW" altLang="en-US" b="1" dirty="0">
                          <a:solidFill>
                            <a:schemeClr val="bg2">
                              <a:lumMod val="25000"/>
                            </a:schemeClr>
                          </a:solidFill>
                          <a:latin typeface="微軟正黑體" panose="020B0604030504040204" pitchFamily="34" charset="-120"/>
                          <a:ea typeface="微軟正黑體" panose="020B0604030504040204" pitchFamily="34" charset="-120"/>
                        </a:rPr>
                        <a:t>參數表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err="1">
                          <a:solidFill>
                            <a:schemeClr val="bg2">
                              <a:lumMod val="25000"/>
                            </a:schemeClr>
                          </a:solidFill>
                          <a:latin typeface="微軟正黑體" panose="020B0604030504040204" pitchFamily="34" charset="-120"/>
                          <a:ea typeface="微軟正黑體" panose="020B0604030504040204" pitchFamily="34" charset="-120"/>
                        </a:rPr>
                        <a:t>Lightgbm</a:t>
                      </a:r>
                      <a:r>
                        <a:rPr lang="zh-TW" altLang="en-US" sz="1800" b="1" dirty="0">
                          <a:solidFill>
                            <a:schemeClr val="bg2">
                              <a:lumMod val="25000"/>
                            </a:schemeClr>
                          </a:solidFill>
                          <a:latin typeface="微軟正黑體" panose="020B0604030504040204" pitchFamily="34" charset="-120"/>
                          <a:ea typeface="微軟正黑體" panose="020B0604030504040204" pitchFamily="34" charset="-120"/>
                        </a:rPr>
                        <a:t>參數表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1051279"/>
                  </a:ext>
                </a:extLst>
              </a:tr>
              <a:tr h="344567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316363603"/>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92346658"/>
              </p:ext>
            </p:extLst>
          </p:nvPr>
        </p:nvGraphicFramePr>
        <p:xfrm>
          <a:off x="3015035" y="3372608"/>
          <a:ext cx="3124200" cy="2287506"/>
        </p:xfrm>
        <a:graphic>
          <a:graphicData uri="http://schemas.openxmlformats.org/drawingml/2006/table">
            <a:tbl>
              <a:tblPr firstRow="1" firstCol="1" lastRow="1" bandRow="1"/>
              <a:tblGrid>
                <a:gridCol w="1562100">
                  <a:extLst>
                    <a:ext uri="{9D8B030D-6E8A-4147-A177-3AD203B41FA5}">
                      <a16:colId xmlns:a16="http://schemas.microsoft.com/office/drawing/2014/main" xmlns="" val="20000"/>
                    </a:ext>
                  </a:extLst>
                </a:gridCol>
                <a:gridCol w="1562100">
                  <a:extLst>
                    <a:ext uri="{9D8B030D-6E8A-4147-A177-3AD203B41FA5}">
                      <a16:colId xmlns:a16="http://schemas.microsoft.com/office/drawing/2014/main" xmlns="" val="20001"/>
                    </a:ext>
                  </a:extLst>
                </a:gridCol>
              </a:tblGrid>
              <a:tr h="381251">
                <a:tc>
                  <a:txBody>
                    <a:bodyPr/>
                    <a:lstStyle/>
                    <a:p>
                      <a:pPr algn="ctr">
                        <a:lnSpc>
                          <a:spcPct val="150000"/>
                        </a:lnSpc>
                        <a:spcAft>
                          <a:spcPts val="0"/>
                        </a:spcAft>
                      </a:pPr>
                      <a:r>
                        <a:rPr lang="zh-TW" sz="1600" b="1" kern="100" dirty="0">
                          <a:effectLst/>
                        </a:rPr>
                        <a:t>參數名稱</a:t>
                      </a:r>
                      <a:endParaRPr lang="zh-TW" sz="16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zh-TW" sz="1600" b="1" kern="100" dirty="0">
                          <a:effectLst/>
                        </a:rPr>
                        <a:t>參數值</a:t>
                      </a:r>
                      <a:endParaRPr lang="zh-TW" sz="16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381251">
                <a:tc>
                  <a:txBody>
                    <a:bodyPr/>
                    <a:lstStyle/>
                    <a:p>
                      <a:pPr algn="ctr">
                        <a:lnSpc>
                          <a:spcPct val="150000"/>
                        </a:lnSpc>
                        <a:spcAft>
                          <a:spcPts val="0"/>
                        </a:spcAft>
                      </a:pPr>
                      <a:r>
                        <a:rPr lang="en-US" sz="1600" kern="100" dirty="0">
                          <a:effectLst/>
                        </a:rPr>
                        <a:t>objective</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err="1">
                          <a:effectLst/>
                        </a:rPr>
                        <a:t>multi:softmax</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381251">
                <a:tc>
                  <a:txBody>
                    <a:bodyPr/>
                    <a:lstStyle/>
                    <a:p>
                      <a:pPr algn="ctr">
                        <a:lnSpc>
                          <a:spcPct val="150000"/>
                        </a:lnSpc>
                        <a:spcAft>
                          <a:spcPts val="0"/>
                        </a:spcAft>
                      </a:pPr>
                      <a:r>
                        <a:rPr lang="en-US" sz="1600" kern="100" dirty="0" err="1">
                          <a:effectLst/>
                        </a:rPr>
                        <a:t>learn_rate</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rPr>
                        <a:t>0.001</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381251">
                <a:tc>
                  <a:txBody>
                    <a:bodyPr/>
                    <a:lstStyle/>
                    <a:p>
                      <a:pPr algn="ctr">
                        <a:lnSpc>
                          <a:spcPct val="150000"/>
                        </a:lnSpc>
                        <a:spcAft>
                          <a:spcPts val="0"/>
                        </a:spcAft>
                      </a:pPr>
                      <a:r>
                        <a:rPr lang="en-US" sz="1600" kern="100">
                          <a:effectLst/>
                        </a:rPr>
                        <a:t>n_estimators</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rPr>
                        <a:t>200</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381251">
                <a:tc>
                  <a:txBody>
                    <a:bodyPr/>
                    <a:lstStyle/>
                    <a:p>
                      <a:pPr algn="ctr">
                        <a:lnSpc>
                          <a:spcPct val="150000"/>
                        </a:lnSpc>
                        <a:spcAft>
                          <a:spcPts val="0"/>
                        </a:spcAft>
                      </a:pPr>
                      <a:r>
                        <a:rPr lang="en-US" sz="1600" kern="100">
                          <a:effectLst/>
                        </a:rPr>
                        <a:t>max_depth</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rPr>
                        <a:t>3</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381251">
                <a:tc>
                  <a:txBody>
                    <a:bodyPr/>
                    <a:lstStyle/>
                    <a:p>
                      <a:pPr algn="ctr">
                        <a:lnSpc>
                          <a:spcPct val="150000"/>
                        </a:lnSpc>
                        <a:spcAft>
                          <a:spcPts val="0"/>
                        </a:spcAft>
                      </a:pPr>
                      <a:r>
                        <a:rPr lang="en-US" sz="1600" kern="100" dirty="0" err="1">
                          <a:effectLst/>
                        </a:rPr>
                        <a:t>num_class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rPr>
                        <a:t>9</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993979527"/>
              </p:ext>
            </p:extLst>
          </p:nvPr>
        </p:nvGraphicFramePr>
        <p:xfrm>
          <a:off x="7049755" y="3352056"/>
          <a:ext cx="3124200" cy="2287506"/>
        </p:xfrm>
        <a:graphic>
          <a:graphicData uri="http://schemas.openxmlformats.org/drawingml/2006/table">
            <a:tbl>
              <a:tblPr firstRow="1" firstCol="1" lastRow="1" bandRow="1"/>
              <a:tblGrid>
                <a:gridCol w="1562100">
                  <a:extLst>
                    <a:ext uri="{9D8B030D-6E8A-4147-A177-3AD203B41FA5}">
                      <a16:colId xmlns:a16="http://schemas.microsoft.com/office/drawing/2014/main" xmlns="" val="20000"/>
                    </a:ext>
                  </a:extLst>
                </a:gridCol>
                <a:gridCol w="1562100">
                  <a:extLst>
                    <a:ext uri="{9D8B030D-6E8A-4147-A177-3AD203B41FA5}">
                      <a16:colId xmlns:a16="http://schemas.microsoft.com/office/drawing/2014/main" xmlns="" val="20001"/>
                    </a:ext>
                  </a:extLst>
                </a:gridCol>
              </a:tblGrid>
              <a:tr h="381251">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參數名稱</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參數值</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381251">
                <a:tc>
                  <a:txBody>
                    <a:bodyPr/>
                    <a:lstStyle/>
                    <a:p>
                      <a:pPr algn="ctr">
                        <a:lnSpc>
                          <a:spcPct val="150000"/>
                        </a:lnSpc>
                        <a:spcAft>
                          <a:spcPts val="0"/>
                        </a:spcAft>
                      </a:pPr>
                      <a:r>
                        <a:rPr lang="en-US" sz="1600" kern="100" dirty="0">
                          <a:effectLst/>
                        </a:rPr>
                        <a:t>objective</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a:effectLst/>
                        </a:rPr>
                        <a:t>multiclass</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381251">
                <a:tc>
                  <a:txBody>
                    <a:bodyPr/>
                    <a:lstStyle/>
                    <a:p>
                      <a:pPr algn="ctr">
                        <a:lnSpc>
                          <a:spcPct val="150000"/>
                        </a:lnSpc>
                        <a:spcAft>
                          <a:spcPts val="0"/>
                        </a:spcAft>
                      </a:pPr>
                      <a:r>
                        <a:rPr lang="en-US" sz="1600" kern="100" dirty="0" err="1">
                          <a:effectLst/>
                        </a:rPr>
                        <a:t>num_class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a:effectLst/>
                        </a:rPr>
                        <a:t>9</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381251">
                <a:tc>
                  <a:txBody>
                    <a:bodyPr/>
                    <a:lstStyle/>
                    <a:p>
                      <a:pPr algn="ctr">
                        <a:lnSpc>
                          <a:spcPct val="150000"/>
                        </a:lnSpc>
                        <a:spcAft>
                          <a:spcPts val="0"/>
                        </a:spcAft>
                      </a:pPr>
                      <a:r>
                        <a:rPr lang="en-US" sz="1600" kern="100" dirty="0" err="1">
                          <a:effectLst/>
                        </a:rPr>
                        <a:t>learning_rate</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a:effectLst/>
                        </a:rPr>
                        <a:t>0.05</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381251">
                <a:tc>
                  <a:txBody>
                    <a:bodyPr/>
                    <a:lstStyle/>
                    <a:p>
                      <a:pPr algn="ctr">
                        <a:lnSpc>
                          <a:spcPct val="150000"/>
                        </a:lnSpc>
                        <a:spcAft>
                          <a:spcPts val="0"/>
                        </a:spcAft>
                      </a:pPr>
                      <a:r>
                        <a:rPr lang="en-US" sz="1600" kern="100" dirty="0" err="1">
                          <a:effectLst/>
                        </a:rPr>
                        <a:t>n_estimators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rPr>
                        <a:t>100</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381251">
                <a:tc>
                  <a:txBody>
                    <a:bodyPr/>
                    <a:lstStyle/>
                    <a:p>
                      <a:pPr algn="ctr">
                        <a:lnSpc>
                          <a:spcPct val="150000"/>
                        </a:lnSpc>
                        <a:spcAft>
                          <a:spcPts val="0"/>
                        </a:spcAft>
                      </a:pPr>
                      <a:r>
                        <a:rPr lang="en-US" sz="1600" kern="100">
                          <a:effectLst/>
                        </a:rPr>
                        <a:t>random_state</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rPr>
                        <a:t>0</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644369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418743"/>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915544"/>
            <a:ext cx="973158" cy="43720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各模型準確度比較</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accent1">
                        <a:lumMod val="5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文字方塊 8">
            <a:extLst>
              <a:ext uri="{FF2B5EF4-FFF2-40B4-BE49-F238E27FC236}">
                <a16:creationId xmlns:a16="http://schemas.microsoft.com/office/drawing/2014/main" xmlns="" id="{389C091E-1D64-4A9A-A29E-E70C106FD167}"/>
              </a:ext>
            </a:extLst>
          </p:cNvPr>
          <p:cNvSpPr txBox="1"/>
          <p:nvPr/>
        </p:nvSpPr>
        <p:spPr>
          <a:xfrm>
            <a:off x="3227908" y="1361546"/>
            <a:ext cx="9791694" cy="553998"/>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本研究總共使用五種機器學習演算法</a:t>
            </a:r>
            <a:r>
              <a:rPr lang="zh-TW" altLang="zh-TW" sz="2000" dirty="0"/>
              <a:t>，</a:t>
            </a:r>
            <a:r>
              <a:rPr lang="zh-TW" altLang="en-US" sz="2000" b="1" dirty="0">
                <a:latin typeface="微軟正黑體" panose="020B0604030504040204" pitchFamily="34" charset="-120"/>
                <a:ea typeface="微軟正黑體" panose="020B0604030504040204" pitchFamily="34" charset="-120"/>
              </a:rPr>
              <a:t>其準確度比較如下表。</a:t>
            </a:r>
          </a:p>
        </p:txBody>
      </p:sp>
      <p:graphicFrame>
        <p:nvGraphicFramePr>
          <p:cNvPr id="4" name="表格 3"/>
          <p:cNvGraphicFramePr>
            <a:graphicFrameLocks noGrp="1"/>
          </p:cNvGraphicFramePr>
          <p:nvPr>
            <p:extLst>
              <p:ext uri="{D42A27DB-BD31-4B8C-83A1-F6EECF244321}">
                <p14:modId xmlns:p14="http://schemas.microsoft.com/office/powerpoint/2010/main" val="4050349976"/>
              </p:ext>
            </p:extLst>
          </p:nvPr>
        </p:nvGraphicFramePr>
        <p:xfrm>
          <a:off x="3867150" y="2273744"/>
          <a:ext cx="5715000" cy="3479535"/>
        </p:xfrm>
        <a:graphic>
          <a:graphicData uri="http://schemas.openxmlformats.org/drawingml/2006/table">
            <a:tbl>
              <a:tblPr firstRow="1" firstCol="1" lastRow="1" bandRow="1"/>
              <a:tblGrid>
                <a:gridCol w="2693276">
                  <a:extLst>
                    <a:ext uri="{9D8B030D-6E8A-4147-A177-3AD203B41FA5}">
                      <a16:colId xmlns:a16="http://schemas.microsoft.com/office/drawing/2014/main" xmlns="" val="20000"/>
                    </a:ext>
                  </a:extLst>
                </a:gridCol>
                <a:gridCol w="3021724">
                  <a:extLst>
                    <a:ext uri="{9D8B030D-6E8A-4147-A177-3AD203B41FA5}">
                      <a16:colId xmlns:a16="http://schemas.microsoft.com/office/drawing/2014/main" xmlns="" val="20001"/>
                    </a:ext>
                  </a:extLst>
                </a:gridCol>
              </a:tblGrid>
              <a:tr h="355156">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AI</a:t>
                      </a:r>
                      <a:r>
                        <a:rPr lang="zh-TW" sz="1600" b="1" kern="100" dirty="0">
                          <a:effectLst/>
                          <a:latin typeface="微軟正黑體" panose="020B0604030504040204" pitchFamily="34" charset="-120"/>
                          <a:ea typeface="微軟正黑體" panose="020B0604030504040204" pitchFamily="34" charset="-120"/>
                        </a:rPr>
                        <a:t>模型</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準確度</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622755">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邏輯迴歸</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0.20931716656030633</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622755">
                <a:tc>
                  <a:txBody>
                    <a:bodyPr/>
                    <a:lstStyle/>
                    <a:p>
                      <a:pPr algn="ctr">
                        <a:lnSpc>
                          <a:spcPct val="150000"/>
                        </a:lnSpc>
                        <a:spcAft>
                          <a:spcPts val="0"/>
                        </a:spcAft>
                      </a:pPr>
                      <a:r>
                        <a:rPr lang="zh-TW" sz="1600" b="1" kern="100" dirty="0">
                          <a:solidFill>
                            <a:srgbClr val="FF0000"/>
                          </a:solidFill>
                          <a:effectLst/>
                          <a:latin typeface="微軟正黑體" panose="020B0604030504040204" pitchFamily="34" charset="-120"/>
                          <a:ea typeface="微軟正黑體" panose="020B0604030504040204" pitchFamily="34" charset="-120"/>
                        </a:rPr>
                        <a:t>決策樹</a:t>
                      </a:r>
                      <a:endParaRPr lang="zh-TW" sz="1600" b="1"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solidFill>
                            <a:srgbClr val="FF0000"/>
                          </a:solidFill>
                          <a:effectLst/>
                          <a:latin typeface="微軟正黑體" panose="020B0604030504040204" pitchFamily="34" charset="-120"/>
                          <a:ea typeface="微軟正黑體" panose="020B0604030504040204" pitchFamily="34" charset="-120"/>
                        </a:rPr>
                        <a:t>0.9575622208040843</a:t>
                      </a:r>
                      <a:endPar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622755">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隨機森林</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0.9505424377791959</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622755">
                <a:tc>
                  <a:txBody>
                    <a:bodyPr/>
                    <a:lstStyle/>
                    <a:p>
                      <a:pPr algn="ctr">
                        <a:lnSpc>
                          <a:spcPct val="150000"/>
                        </a:lnSpc>
                        <a:spcAft>
                          <a:spcPts val="0"/>
                        </a:spcAft>
                      </a:pPr>
                      <a:r>
                        <a:rPr lang="en-US" sz="1600" b="1" kern="100" dirty="0" err="1">
                          <a:effectLst/>
                          <a:latin typeface="微軟正黑體" panose="020B0604030504040204" pitchFamily="34" charset="-120"/>
                          <a:ea typeface="微軟正黑體" panose="020B0604030504040204" pitchFamily="34" charset="-120"/>
                        </a:rPr>
                        <a:t>XGBoost</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0.6228462029355456</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622755">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Lightgbm</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0.7492022973835354</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945166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40752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34896" y="2086640"/>
            <a:ext cx="861774" cy="4325452"/>
          </a:xfrm>
          <a:prstGeom prst="rect">
            <a:avLst/>
          </a:prstGeom>
          <a:noFill/>
        </p:spPr>
        <p:txBody>
          <a:bodyPr vert="eaVert" wrap="square" rtlCol="0">
            <a:spAutoFit/>
          </a:bodyPr>
          <a:lstStyle/>
          <a:p>
            <a:r>
              <a:rPr lang="zh-TW" altLang="en-US" sz="4400" b="1" dirty="0">
                <a:latin typeface="微軟正黑體" panose="020B0604030504040204" pitchFamily="34" charset="-120"/>
                <a:ea typeface="微軟正黑體" panose="020B0604030504040204" pitchFamily="34" charset="-120"/>
              </a:rPr>
              <a:t>研究背景與動機</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extLst>
              <p:ext uri="{D42A27DB-BD31-4B8C-83A1-F6EECF244321}">
                <p14:modId xmlns:p14="http://schemas.microsoft.com/office/powerpoint/2010/main" val="2056771243"/>
              </p:ext>
            </p:extLst>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文字方塊 8">
            <a:extLst>
              <a:ext uri="{FF2B5EF4-FFF2-40B4-BE49-F238E27FC236}">
                <a16:creationId xmlns:a16="http://schemas.microsoft.com/office/drawing/2014/main" xmlns="" id="{389C091E-1D64-4A9A-A29E-E70C106FD167}"/>
              </a:ext>
            </a:extLst>
          </p:cNvPr>
          <p:cNvSpPr txBox="1"/>
          <p:nvPr/>
        </p:nvSpPr>
        <p:spPr>
          <a:xfrm>
            <a:off x="2438900" y="1318503"/>
            <a:ext cx="8827003" cy="2862322"/>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民以食為天</a:t>
            </a:r>
            <a:r>
              <a:rPr lang="zh-TW" altLang="zh-TW" sz="2000" dirty="0"/>
              <a:t>，</a:t>
            </a:r>
            <a:r>
              <a:rPr lang="zh-TW" altLang="en-US" sz="2000" b="1" dirty="0">
                <a:latin typeface="微軟正黑體" panose="020B0604030504040204" pitchFamily="34" charset="-120"/>
                <a:ea typeface="微軟正黑體" panose="020B0604030504040204" pitchFamily="34" charset="-120"/>
              </a:rPr>
              <a:t>在現今的社會中大家對於食物的選擇也越來越多元</a:t>
            </a:r>
            <a:r>
              <a:rPr lang="zh-TW" altLang="zh-TW" sz="2000" dirty="0"/>
              <a:t>，</a:t>
            </a:r>
            <a:r>
              <a:rPr lang="zh-TW" altLang="en-US" sz="2000" b="1" dirty="0">
                <a:latin typeface="微軟正黑體" panose="020B0604030504040204" pitchFamily="34" charset="-120"/>
                <a:ea typeface="微軟正黑體" panose="020B0604030504040204" pitchFamily="34" charset="-120"/>
              </a:rPr>
              <a:t>食物本身除了「酸、甜、苦、辣」外還需要「色、香、味」才可以吸引民眾來購買</a:t>
            </a:r>
            <a:r>
              <a:rPr lang="zh-TW" altLang="zh-TW" sz="2000" dirty="0"/>
              <a:t>，</a:t>
            </a:r>
            <a:r>
              <a:rPr lang="zh-TW" altLang="en-US" sz="2000" b="1" dirty="0">
                <a:latin typeface="微軟正黑體" panose="020B0604030504040204" pitchFamily="34" charset="-120"/>
                <a:ea typeface="微軟正黑體" panose="020B0604030504040204" pitchFamily="34" charset="-120"/>
              </a:rPr>
              <a:t>隨著科技技術越來越來成熟</a:t>
            </a:r>
            <a:r>
              <a:rPr lang="zh-TW" altLang="zh-TW" sz="2000" dirty="0"/>
              <a:t>，</a:t>
            </a:r>
            <a:r>
              <a:rPr lang="zh-TW" altLang="en-US" sz="2000" b="1" dirty="0">
                <a:latin typeface="微軟正黑體" panose="020B0604030504040204" pitchFamily="34" charset="-120"/>
                <a:ea typeface="微軟正黑體" panose="020B0604030504040204" pitchFamily="34" charset="-120"/>
              </a:rPr>
              <a:t>科技的應用對於各種產業的進步都有深遠的影響</a:t>
            </a:r>
            <a:r>
              <a:rPr lang="zh-TW" altLang="zh-TW" sz="2000" dirty="0"/>
              <a:t>，</a:t>
            </a:r>
            <a:r>
              <a:rPr lang="zh-TW" altLang="en-US" sz="2000" b="1" dirty="0">
                <a:latin typeface="微軟正黑體" panose="020B0604030504040204" pitchFamily="34" charset="-120"/>
                <a:ea typeface="微軟正黑體" panose="020B0604030504040204" pitchFamily="34" charset="-120"/>
              </a:rPr>
              <a:t>名眾在查詢當地美食時常常會使用</a:t>
            </a: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做為查詢的工具，首先看到的會是該美食的圖片</a:t>
            </a:r>
            <a:r>
              <a:rPr lang="zh-TW" altLang="zh-TW" sz="2000" dirty="0"/>
              <a:t>，</a:t>
            </a:r>
            <a:r>
              <a:rPr lang="zh-TW" altLang="en-US" sz="2000" b="1" dirty="0">
                <a:latin typeface="微軟正黑體" panose="020B0604030504040204" pitchFamily="34" charset="-120"/>
                <a:ea typeface="微軟正黑體" panose="020B0604030504040204" pitchFamily="34" charset="-120"/>
              </a:rPr>
              <a:t>因此食物的色彩會是第一個判斷這樣美食是否好吃的標的</a:t>
            </a:r>
            <a:r>
              <a:rPr lang="zh-TW" altLang="zh-TW" sz="2000" dirty="0"/>
              <a:t>，</a:t>
            </a:r>
            <a:r>
              <a:rPr lang="zh-TW" altLang="en-US" sz="2000" b="1" dirty="0">
                <a:latin typeface="微軟正黑體" panose="020B0604030504040204" pitchFamily="34" charset="-120"/>
                <a:ea typeface="微軟正黑體" panose="020B0604030504040204" pitchFamily="34" charset="-120"/>
              </a:rPr>
              <a:t>好的配色會讓民眾垂涏三尺增加購買的慾望</a:t>
            </a:r>
            <a:r>
              <a:rPr lang="zh-TW" altLang="zh-TW" sz="2000" dirty="0"/>
              <a:t>，</a:t>
            </a:r>
            <a:r>
              <a:rPr lang="zh-TW" altLang="en-US" sz="2000" b="1" dirty="0">
                <a:latin typeface="微軟正黑體" panose="020B0604030504040204" pitchFamily="34" charset="-120"/>
                <a:ea typeface="微軟正黑體" panose="020B0604030504040204" pitchFamily="34" charset="-120"/>
              </a:rPr>
              <a:t>反之亦然。</a:t>
            </a:r>
          </a:p>
        </p:txBody>
      </p:sp>
      <p:pic>
        <p:nvPicPr>
          <p:cNvPr id="10" name="Picture 2" descr="https://lh5.googleusercontent.com/S4tvsK23GYxFH4BVuJWbKHJZSHSuiZqnk1Yr9xtZqs3uJ_3K1Bmk-lp4q4LmORXezKuN8TPhYbkcS-TTW9BbmB7vAt-7KBZRp_f7v7hBuOeFHaCx2ItCa0tcyfiGV-2h2X8XE0IWgVmd">
            <a:extLst>
              <a:ext uri="{FF2B5EF4-FFF2-40B4-BE49-F238E27FC236}">
                <a16:creationId xmlns:a16="http://schemas.microsoft.com/office/drawing/2014/main" xmlns="" id="{2294CF49-6094-47C2-BC8B-2C0C75C2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906" y="4477574"/>
            <a:ext cx="7973787" cy="205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6960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418743"/>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854807"/>
            <a:ext cx="973158" cy="44850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去除評論</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accent1">
                        <a:lumMod val="5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文字方塊 8">
            <a:extLst>
              <a:ext uri="{FF2B5EF4-FFF2-40B4-BE49-F238E27FC236}">
                <a16:creationId xmlns:a16="http://schemas.microsoft.com/office/drawing/2014/main" xmlns="" id="{389C091E-1D64-4A9A-A29E-E70C106FD167}"/>
              </a:ext>
            </a:extLst>
          </p:cNvPr>
          <p:cNvSpPr txBox="1"/>
          <p:nvPr/>
        </p:nvSpPr>
        <p:spPr>
          <a:xfrm>
            <a:off x="2071884" y="1172790"/>
            <a:ext cx="9791694" cy="1477328"/>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在察看重要特徵後</a:t>
            </a:r>
            <a:r>
              <a:rPr lang="zh-TW" altLang="zh-TW" sz="2000" dirty="0"/>
              <a:t>，</a:t>
            </a:r>
            <a:r>
              <a:rPr lang="zh-TW" altLang="en-US" sz="2000" b="1" dirty="0">
                <a:latin typeface="微軟正黑體" panose="020B0604030504040204" pitchFamily="34" charset="-120"/>
                <a:ea typeface="微軟正黑體" panose="020B0604030504040204" pitchFamily="34" charset="-120"/>
              </a:rPr>
              <a:t>會發現評論數</a:t>
            </a:r>
            <a:r>
              <a:rPr lang="zh-TW" altLang="zh-TW" sz="2000" dirty="0"/>
              <a:t>，</a:t>
            </a:r>
            <a:r>
              <a:rPr lang="zh-TW" altLang="en-US" sz="2000" b="1" dirty="0">
                <a:latin typeface="微軟正黑體" panose="020B0604030504040204" pitchFamily="34" charset="-120"/>
                <a:ea typeface="微軟正黑體" panose="020B0604030504040204" pitchFamily="34" charset="-120"/>
              </a:rPr>
              <a:t>會是影響整體模型預測的最重要因子</a:t>
            </a:r>
            <a:r>
              <a:rPr lang="zh-TW" altLang="zh-TW" sz="2000" dirty="0"/>
              <a:t>，</a:t>
            </a:r>
            <a:r>
              <a:rPr lang="zh-TW" altLang="en-US" sz="2000" b="1" dirty="0">
                <a:latin typeface="微軟正黑體" panose="020B0604030504040204" pitchFamily="34" charset="-120"/>
                <a:ea typeface="微軟正黑體" panose="020B0604030504040204" pitchFamily="34" charset="-120"/>
              </a:rPr>
              <a:t>但這個結果與目前探討的主題不合</a:t>
            </a:r>
            <a:r>
              <a:rPr lang="zh-TW" altLang="zh-TW" sz="2000" dirty="0"/>
              <a:t>，</a:t>
            </a:r>
            <a:r>
              <a:rPr lang="zh-TW" altLang="en-US" sz="2000" b="1" dirty="0">
                <a:latin typeface="微軟正黑體" panose="020B0604030504040204" pitchFamily="34" charset="-120"/>
                <a:ea typeface="微軟正黑體" panose="020B0604030504040204" pitchFamily="34" charset="-120"/>
              </a:rPr>
              <a:t>在實務中也是難以應用的因子</a:t>
            </a:r>
            <a:r>
              <a:rPr lang="zh-TW" altLang="zh-TW" sz="2000" dirty="0"/>
              <a:t>，</a:t>
            </a:r>
            <a:r>
              <a:rPr lang="zh-TW" altLang="en-US" sz="2000" b="1" dirty="0">
                <a:latin typeface="微軟正黑體" panose="020B0604030504040204" pitchFamily="34" charset="-120"/>
                <a:ea typeface="微軟正黑體" panose="020B0604030504040204" pitchFamily="34" charset="-120"/>
              </a:rPr>
              <a:t>故將“</a:t>
            </a:r>
            <a:r>
              <a:rPr lang="en-US" altLang="zh-TW" sz="2000" b="1" dirty="0">
                <a:latin typeface="微軟正黑體" panose="020B0604030504040204" pitchFamily="34" charset="-120"/>
                <a:ea typeface="微軟正黑體" panose="020B0604030504040204" pitchFamily="34" charset="-120"/>
              </a:rPr>
              <a:t>Comment</a:t>
            </a:r>
            <a:r>
              <a:rPr lang="zh-TW" altLang="en-US" sz="2000" b="1" dirty="0">
                <a:latin typeface="微軟正黑體" panose="020B0604030504040204" pitchFamily="34" charset="-120"/>
                <a:ea typeface="微軟正黑體" panose="020B0604030504040204" pitchFamily="34" charset="-120"/>
              </a:rPr>
              <a:t>”這個欄位去重再重新訓練模型</a:t>
            </a:r>
            <a:r>
              <a:rPr lang="zh-TW" altLang="zh-TW" sz="2000" dirty="0"/>
              <a:t>，</a:t>
            </a:r>
            <a:r>
              <a:rPr lang="zh-TW" altLang="en-US" sz="2000" b="1" dirty="0">
                <a:latin typeface="微軟正黑體" panose="020B0604030504040204" pitchFamily="34" charset="-120"/>
                <a:ea typeface="微軟正黑體" panose="020B0604030504040204" pitchFamily="34" charset="-120"/>
              </a:rPr>
              <a:t>其重新訓練後模型準確度如下表</a:t>
            </a:r>
            <a:r>
              <a:rPr lang="zh-TW" altLang="en-US" sz="20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000" dirty="0">
              <a:latin typeface="微軟正黑體" panose="020B0604030504040204" pitchFamily="34" charset="-120"/>
              <a:ea typeface="微軟正黑體" panose="020B0604030504040204" pitchFamily="34" charset="-120"/>
            </a:endParaRPr>
          </a:p>
        </p:txBody>
      </p:sp>
      <p:graphicFrame>
        <p:nvGraphicFramePr>
          <p:cNvPr id="11" name="表格 10"/>
          <p:cNvGraphicFramePr>
            <a:graphicFrameLocks noGrp="1"/>
          </p:cNvGraphicFramePr>
          <p:nvPr>
            <p:extLst>
              <p:ext uri="{D42A27DB-BD31-4B8C-83A1-F6EECF244321}">
                <p14:modId xmlns:p14="http://schemas.microsoft.com/office/powerpoint/2010/main" val="954158524"/>
              </p:ext>
            </p:extLst>
          </p:nvPr>
        </p:nvGraphicFramePr>
        <p:xfrm>
          <a:off x="4110231" y="2986296"/>
          <a:ext cx="5715000" cy="3479535"/>
        </p:xfrm>
        <a:graphic>
          <a:graphicData uri="http://schemas.openxmlformats.org/drawingml/2006/table">
            <a:tbl>
              <a:tblPr firstRow="1" firstCol="1" lastRow="1" bandRow="1"/>
              <a:tblGrid>
                <a:gridCol w="2693276">
                  <a:extLst>
                    <a:ext uri="{9D8B030D-6E8A-4147-A177-3AD203B41FA5}">
                      <a16:colId xmlns:a16="http://schemas.microsoft.com/office/drawing/2014/main" xmlns="" val="20000"/>
                    </a:ext>
                  </a:extLst>
                </a:gridCol>
                <a:gridCol w="3021724">
                  <a:extLst>
                    <a:ext uri="{9D8B030D-6E8A-4147-A177-3AD203B41FA5}">
                      <a16:colId xmlns:a16="http://schemas.microsoft.com/office/drawing/2014/main" xmlns="" val="20001"/>
                    </a:ext>
                  </a:extLst>
                </a:gridCol>
              </a:tblGrid>
              <a:tr h="342692">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AI</a:t>
                      </a:r>
                      <a:r>
                        <a:rPr lang="zh-TW" sz="1600" b="1" kern="100" dirty="0">
                          <a:effectLst/>
                          <a:latin typeface="微軟正黑體" panose="020B0604030504040204" pitchFamily="34" charset="-120"/>
                          <a:ea typeface="微軟正黑體" panose="020B0604030504040204" pitchFamily="34" charset="-120"/>
                        </a:rPr>
                        <a:t>模型</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準確度</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622755">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邏輯迴歸</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0.20548819400127633</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622755">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決策樹</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0.18953414167198468</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622755">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隨機森林</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0.20835992342054882</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622755">
                <a:tc>
                  <a:txBody>
                    <a:bodyPr/>
                    <a:lstStyle/>
                    <a:p>
                      <a:pPr algn="ctr">
                        <a:lnSpc>
                          <a:spcPct val="150000"/>
                        </a:lnSpc>
                        <a:spcAft>
                          <a:spcPts val="0"/>
                        </a:spcAft>
                      </a:pPr>
                      <a:r>
                        <a:rPr lang="en-US" sz="1600" b="1" kern="100" dirty="0" err="1">
                          <a:solidFill>
                            <a:srgbClr val="FF0000"/>
                          </a:solidFill>
                          <a:effectLst/>
                          <a:latin typeface="微軟正黑體" panose="020B0604030504040204" pitchFamily="34" charset="-120"/>
                          <a:ea typeface="微軟正黑體" panose="020B0604030504040204" pitchFamily="34" charset="-120"/>
                        </a:rPr>
                        <a:t>XGBoost</a:t>
                      </a:r>
                      <a:endParaRPr lang="zh-TW" sz="1600" b="1"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solidFill>
                            <a:srgbClr val="FF0000"/>
                          </a:solidFill>
                          <a:effectLst/>
                          <a:latin typeface="微軟正黑體" panose="020B0604030504040204" pitchFamily="34" charset="-120"/>
                          <a:ea typeface="微軟正黑體" panose="020B0604030504040204" pitchFamily="34" charset="-120"/>
                        </a:rPr>
                        <a:t>0.23516273133375878</a:t>
                      </a:r>
                      <a:endPar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622755">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Lightgbm</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0.22750478621569878</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878802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418743"/>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1854807"/>
            <a:ext cx="973158" cy="44850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重新定義</a:t>
            </a:r>
            <a:r>
              <a:rPr lang="en-US" altLang="zh-TW" sz="4000" b="1" dirty="0">
                <a:latin typeface="微軟正黑體" panose="020B0604030504040204" pitchFamily="34" charset="-120"/>
                <a:ea typeface="微軟正黑體" panose="020B0604030504040204" pitchFamily="34" charset="-120"/>
              </a:rPr>
              <a:t>y</a:t>
            </a:r>
            <a:r>
              <a:rPr lang="zh-TW" altLang="en-US" sz="4000" b="1" dirty="0">
                <a:latin typeface="微軟正黑體" panose="020B0604030504040204" pitchFamily="34" charset="-120"/>
                <a:ea typeface="微軟正黑體" panose="020B0604030504040204" pitchFamily="34" charset="-120"/>
              </a:rPr>
              <a:t>值</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accent1">
                        <a:lumMod val="5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文字方塊 8">
            <a:extLst>
              <a:ext uri="{FF2B5EF4-FFF2-40B4-BE49-F238E27FC236}">
                <a16:creationId xmlns:a16="http://schemas.microsoft.com/office/drawing/2014/main" xmlns="" id="{389C091E-1D64-4A9A-A29E-E70C106FD167}"/>
              </a:ext>
            </a:extLst>
          </p:cNvPr>
          <p:cNvSpPr txBox="1"/>
          <p:nvPr/>
        </p:nvSpPr>
        <p:spPr>
          <a:xfrm>
            <a:off x="2021102" y="1126023"/>
            <a:ext cx="9791694" cy="1938992"/>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從上表中可以得知</a:t>
            </a:r>
            <a:r>
              <a:rPr lang="en-US" altLang="zh-TW" sz="2000" b="1" dirty="0">
                <a:latin typeface="微軟正黑體" panose="020B0604030504040204" pitchFamily="34" charset="-120"/>
                <a:ea typeface="微軟正黑體" panose="020B0604030504040204" pitchFamily="34" charset="-120"/>
              </a:rPr>
              <a:t>y</a:t>
            </a:r>
            <a:r>
              <a:rPr lang="zh-TW" altLang="en-US" sz="2000" b="1" dirty="0">
                <a:latin typeface="微軟正黑體" panose="020B0604030504040204" pitchFamily="34" charset="-120"/>
                <a:ea typeface="微軟正黑體" panose="020B0604030504040204" pitchFamily="34" charset="-120"/>
              </a:rPr>
              <a:t>值的準確度不是很高，所以本研究更改星等值的區間</a:t>
            </a:r>
            <a:r>
              <a:rPr lang="zh-TW" altLang="zh-TW" sz="2000" dirty="0"/>
              <a:t>，</a:t>
            </a:r>
            <a:r>
              <a:rPr lang="zh-TW" altLang="en-US" sz="2000" b="1" dirty="0">
                <a:latin typeface="微軟正黑體" panose="020B0604030504040204" pitchFamily="34" charset="-120"/>
                <a:ea typeface="微軟正黑體" panose="020B0604030504040204" pitchFamily="34" charset="-120"/>
              </a:rPr>
              <a:t>原本星等值從</a:t>
            </a:r>
            <a:r>
              <a:rPr lang="en-US" altLang="zh-TW" sz="2000" b="1" dirty="0">
                <a:latin typeface="微軟正黑體" panose="020B0604030504040204" pitchFamily="34" charset="-120"/>
                <a:ea typeface="微軟正黑體" panose="020B0604030504040204" pitchFamily="34" charset="-120"/>
              </a:rPr>
              <a:t>4.1</a:t>
            </a:r>
            <a:r>
              <a:rPr lang="zh-TW" altLang="en-US" sz="2000" b="1" dirty="0">
                <a:latin typeface="微軟正黑體" panose="020B0604030504040204" pitchFamily="34" charset="-120"/>
                <a:ea typeface="微軟正黑體" panose="020B0604030504040204" pitchFamily="34" charset="-120"/>
              </a:rPr>
              <a:t>到</a:t>
            </a:r>
            <a:r>
              <a:rPr lang="en-US" altLang="zh-TW" sz="2000" b="1" dirty="0">
                <a:latin typeface="微軟正黑體" panose="020B0604030504040204" pitchFamily="34" charset="-120"/>
                <a:ea typeface="微軟正黑體" panose="020B0604030504040204" pitchFamily="34" charset="-120"/>
              </a:rPr>
              <a:t>4.9</a:t>
            </a:r>
            <a:r>
              <a:rPr lang="zh-TW" altLang="en-US" sz="2000" b="1" dirty="0">
                <a:latin typeface="微軟正黑體" panose="020B0604030504040204" pitchFamily="34" charset="-120"/>
                <a:ea typeface="微軟正黑體" panose="020B0604030504040204" pitchFamily="34" charset="-120"/>
              </a:rPr>
              <a:t>總共</a:t>
            </a:r>
            <a:r>
              <a:rPr lang="en-US" altLang="zh-TW" sz="2000" b="1" dirty="0">
                <a:latin typeface="微軟正黑體" panose="020B0604030504040204" pitchFamily="34" charset="-120"/>
                <a:ea typeface="微軟正黑體" panose="020B0604030504040204" pitchFamily="34" charset="-120"/>
              </a:rPr>
              <a:t>9</a:t>
            </a:r>
            <a:r>
              <a:rPr lang="zh-TW" altLang="en-US" sz="2000" b="1" dirty="0">
                <a:latin typeface="微軟正黑體" panose="020B0604030504040204" pitchFamily="34" charset="-120"/>
                <a:ea typeface="微軟正黑體" panose="020B0604030504040204" pitchFamily="34" charset="-120"/>
              </a:rPr>
              <a:t>個數值</a:t>
            </a:r>
            <a:r>
              <a:rPr lang="zh-TW" altLang="zh-TW" sz="2000" dirty="0"/>
              <a:t>，</a:t>
            </a:r>
            <a:r>
              <a:rPr lang="zh-TW" altLang="en-US" sz="2000" b="1" dirty="0">
                <a:latin typeface="微軟正黑體" panose="020B0604030504040204" pitchFamily="34" charset="-120"/>
                <a:ea typeface="微軟正黑體" panose="020B0604030504040204" pitchFamily="34" charset="-120"/>
              </a:rPr>
              <a:t>更改為大於等於</a:t>
            </a:r>
            <a:r>
              <a:rPr lang="en-US" altLang="zh-TW" sz="2000" b="1" dirty="0">
                <a:latin typeface="微軟正黑體" panose="020B0604030504040204" pitchFamily="34" charset="-120"/>
                <a:ea typeface="微軟正黑體" panose="020B0604030504040204" pitchFamily="34" charset="-120"/>
              </a:rPr>
              <a:t>4.5</a:t>
            </a:r>
            <a:r>
              <a:rPr lang="zh-TW" altLang="en-US" sz="2000" b="1" dirty="0">
                <a:latin typeface="微軟正黑體" panose="020B0604030504040204" pitchFamily="34" charset="-120"/>
                <a:ea typeface="微軟正黑體" panose="020B0604030504040204" pitchFamily="34" charset="-120"/>
              </a:rPr>
              <a:t>為</a:t>
            </a:r>
            <a:r>
              <a:rPr lang="en-US" altLang="zh-TW" sz="2000" b="1" dirty="0">
                <a:latin typeface="微軟正黑體" panose="020B0604030504040204" pitchFamily="34" charset="-120"/>
                <a:ea typeface="微軟正黑體" panose="020B0604030504040204" pitchFamily="34" charset="-120"/>
              </a:rPr>
              <a:t>1</a:t>
            </a:r>
            <a:r>
              <a:rPr lang="zh-TW" altLang="zh-TW" sz="2000" dirty="0"/>
              <a:t> ，</a:t>
            </a:r>
            <a:r>
              <a:rPr lang="zh-TW" altLang="en-US" sz="2000" b="1" dirty="0">
                <a:latin typeface="微軟正黑體" panose="020B0604030504040204" pitchFamily="34" charset="-120"/>
                <a:ea typeface="微軟正黑體" panose="020B0604030504040204" pitchFamily="34" charset="-120"/>
              </a:rPr>
              <a:t>小於</a:t>
            </a:r>
            <a:r>
              <a:rPr lang="en-US" altLang="zh-TW" sz="2000" b="1" dirty="0">
                <a:latin typeface="微軟正黑體" panose="020B0604030504040204" pitchFamily="34" charset="-120"/>
                <a:ea typeface="微軟正黑體" panose="020B0604030504040204" pitchFamily="34" charset="-120"/>
              </a:rPr>
              <a:t>4.5</a:t>
            </a:r>
            <a:r>
              <a:rPr lang="zh-TW" altLang="en-US" sz="2000" b="1" dirty="0">
                <a:latin typeface="微軟正黑體" panose="020B0604030504040204" pitchFamily="34" charset="-120"/>
                <a:ea typeface="微軟正黑體" panose="020B0604030504040204" pitchFamily="34" charset="-120"/>
              </a:rPr>
              <a:t>為</a:t>
            </a:r>
            <a:r>
              <a:rPr lang="en-US" altLang="zh-TW" sz="2000" b="1" dirty="0">
                <a:latin typeface="微軟正黑體" panose="020B0604030504040204" pitchFamily="34" charset="-120"/>
                <a:ea typeface="微軟正黑體" panose="020B0604030504040204" pitchFamily="34" charset="-120"/>
              </a:rPr>
              <a:t>0</a:t>
            </a:r>
            <a:r>
              <a:rPr lang="zh-TW" altLang="zh-TW" sz="2000" dirty="0"/>
              <a:t>，</a:t>
            </a:r>
            <a:r>
              <a:rPr lang="zh-TW" altLang="en-US" sz="2000" b="1" dirty="0">
                <a:latin typeface="微軟正黑體" panose="020B0604030504040204" pitchFamily="34" charset="-120"/>
                <a:ea typeface="微軟正黑體" panose="020B0604030504040204" pitchFamily="34" charset="-120"/>
              </a:rPr>
              <a:t>其在實務上代表的意義為</a:t>
            </a:r>
            <a:r>
              <a:rPr lang="en-US" altLang="zh-TW" sz="2000" b="1" dirty="0">
                <a:latin typeface="微軟正黑體" panose="020B0604030504040204" pitchFamily="34" charset="-120"/>
                <a:ea typeface="微軟正黑體" panose="020B0604030504040204" pitchFamily="34" charset="-120"/>
              </a:rPr>
              <a:t>4.5</a:t>
            </a:r>
            <a:r>
              <a:rPr lang="zh-TW" altLang="en-US" sz="2000" b="1" dirty="0">
                <a:latin typeface="微軟正黑體" panose="020B0604030504040204" pitchFamily="34" charset="-120"/>
                <a:ea typeface="微軟正黑體" panose="020B0604030504040204" pitchFamily="34" charset="-120"/>
              </a:rPr>
              <a:t>星以上為使用者喜愛的顏色</a:t>
            </a:r>
            <a:r>
              <a:rPr lang="zh-TW" altLang="zh-TW" sz="2000" dirty="0"/>
              <a:t>， </a:t>
            </a:r>
            <a:r>
              <a:rPr lang="en-US" altLang="zh-TW" sz="2000" b="1" dirty="0">
                <a:latin typeface="微軟正黑體" panose="020B0604030504040204" pitchFamily="34" charset="-120"/>
                <a:ea typeface="微軟正黑體" panose="020B0604030504040204" pitchFamily="34" charset="-120"/>
              </a:rPr>
              <a:t>4.5</a:t>
            </a:r>
            <a:r>
              <a:rPr lang="zh-TW" altLang="en-US" sz="2000" b="1" dirty="0">
                <a:latin typeface="微軟正黑體" panose="020B0604030504040204" pitchFamily="34" charset="-120"/>
                <a:ea typeface="微軟正黑體" panose="020B0604030504040204" pitchFamily="34" charset="-120"/>
              </a:rPr>
              <a:t>顆星以下為待改善的顏色</a:t>
            </a:r>
            <a:r>
              <a:rPr lang="zh-TW" altLang="zh-TW" sz="2000" dirty="0"/>
              <a:t>，</a:t>
            </a:r>
            <a:r>
              <a:rPr lang="zh-TW" altLang="en-US" sz="2000" b="1" dirty="0">
                <a:latin typeface="微軟正黑體" panose="020B0604030504040204" pitchFamily="34" charset="-120"/>
                <a:ea typeface="微軟正黑體" panose="020B0604030504040204" pitchFamily="34" charset="-120"/>
              </a:rPr>
              <a:t>在重新定義星等後其重新訓練後模型準確度如下表。</a:t>
            </a:r>
          </a:p>
        </p:txBody>
      </p:sp>
      <p:graphicFrame>
        <p:nvGraphicFramePr>
          <p:cNvPr id="11" name="表格 10"/>
          <p:cNvGraphicFramePr>
            <a:graphicFrameLocks noGrp="1"/>
          </p:cNvGraphicFramePr>
          <p:nvPr>
            <p:extLst>
              <p:ext uri="{D42A27DB-BD31-4B8C-83A1-F6EECF244321}">
                <p14:modId xmlns:p14="http://schemas.microsoft.com/office/powerpoint/2010/main" val="1928005220"/>
              </p:ext>
            </p:extLst>
          </p:nvPr>
        </p:nvGraphicFramePr>
        <p:xfrm>
          <a:off x="4110232" y="3225838"/>
          <a:ext cx="5715000" cy="3496810"/>
        </p:xfrm>
        <a:graphic>
          <a:graphicData uri="http://schemas.openxmlformats.org/drawingml/2006/table">
            <a:tbl>
              <a:tblPr firstRow="1" firstCol="1" lastRow="1" bandRow="1"/>
              <a:tblGrid>
                <a:gridCol w="2693276">
                  <a:extLst>
                    <a:ext uri="{9D8B030D-6E8A-4147-A177-3AD203B41FA5}">
                      <a16:colId xmlns:a16="http://schemas.microsoft.com/office/drawing/2014/main" xmlns="" val="20000"/>
                    </a:ext>
                  </a:extLst>
                </a:gridCol>
                <a:gridCol w="3021724">
                  <a:extLst>
                    <a:ext uri="{9D8B030D-6E8A-4147-A177-3AD203B41FA5}">
                      <a16:colId xmlns:a16="http://schemas.microsoft.com/office/drawing/2014/main" xmlns="" val="20001"/>
                    </a:ext>
                  </a:extLst>
                </a:gridCol>
              </a:tblGrid>
              <a:tr h="383035">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AI</a:t>
                      </a:r>
                      <a:r>
                        <a:rPr lang="zh-TW" sz="1600" b="1" kern="100" dirty="0">
                          <a:effectLst/>
                          <a:latin typeface="微軟正黑體" panose="020B0604030504040204" pitchFamily="34" charset="-120"/>
                          <a:ea typeface="微軟正黑體" panose="020B0604030504040204" pitchFamily="34" charset="-120"/>
                        </a:rPr>
                        <a:t>模型</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準確度</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622755">
                <a:tc>
                  <a:txBody>
                    <a:bodyPr/>
                    <a:lstStyle/>
                    <a:p>
                      <a:pPr algn="ctr">
                        <a:lnSpc>
                          <a:spcPct val="150000"/>
                        </a:lnSpc>
                        <a:spcAft>
                          <a:spcPts val="0"/>
                        </a:spcAft>
                      </a:pPr>
                      <a:r>
                        <a:rPr lang="zh-TW" sz="1600" b="1" kern="100" dirty="0">
                          <a:solidFill>
                            <a:srgbClr val="FF0000"/>
                          </a:solidFill>
                          <a:effectLst/>
                          <a:latin typeface="微軟正黑體" panose="020B0604030504040204" pitchFamily="34" charset="-120"/>
                          <a:ea typeface="微軟正黑體" panose="020B0604030504040204" pitchFamily="34" charset="-120"/>
                        </a:rPr>
                        <a:t>邏輯迴歸</a:t>
                      </a:r>
                      <a:endParaRPr lang="zh-TW" sz="1600" b="1"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solidFill>
                            <a:srgbClr val="FF0000"/>
                          </a:solidFill>
                          <a:effectLst/>
                        </a:rPr>
                        <a:t>0.7067645181876197</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622755">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決策樹</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rPr>
                        <a:t>0.5909380982769623</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622755">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隨機森林</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rPr>
                        <a:t>0.6968730057434588</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622755">
                <a:tc>
                  <a:txBody>
                    <a:bodyPr/>
                    <a:lstStyle/>
                    <a:p>
                      <a:pPr algn="ctr">
                        <a:lnSpc>
                          <a:spcPct val="150000"/>
                        </a:lnSpc>
                        <a:spcAft>
                          <a:spcPts val="0"/>
                        </a:spcAft>
                      </a:pPr>
                      <a:r>
                        <a:rPr lang="en-US" sz="1600" b="1" kern="100" dirty="0" err="1">
                          <a:effectLst/>
                          <a:latin typeface="微軟正黑體" panose="020B0604030504040204" pitchFamily="34" charset="-120"/>
                          <a:ea typeface="微軟正黑體" panose="020B0604030504040204" pitchFamily="34" charset="-120"/>
                        </a:rPr>
                        <a:t>XGBoost</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rPr>
                        <a:t>0.7016592214422464</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622755">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Lightgbm</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rPr>
                        <a:t>0.7019783024888322</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9799023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418743"/>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234738" y="1804557"/>
            <a:ext cx="1273985" cy="44850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25764" y="1905060"/>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將星等分成三等份</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accent1">
                        <a:lumMod val="5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文字方塊 8">
            <a:extLst>
              <a:ext uri="{FF2B5EF4-FFF2-40B4-BE49-F238E27FC236}">
                <a16:creationId xmlns:a16="http://schemas.microsoft.com/office/drawing/2014/main" xmlns="" id="{389C091E-1D64-4A9A-A29E-E70C106FD167}"/>
              </a:ext>
            </a:extLst>
          </p:cNvPr>
          <p:cNvSpPr txBox="1"/>
          <p:nvPr/>
        </p:nvSpPr>
        <p:spPr>
          <a:xfrm>
            <a:off x="1978200" y="1201549"/>
            <a:ext cx="9791694" cy="1015663"/>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本研究也嘗試將星等分成三類</a:t>
            </a:r>
            <a:r>
              <a:rPr lang="zh-TW" altLang="zh-TW" sz="2000" dirty="0"/>
              <a:t>，</a:t>
            </a:r>
            <a:r>
              <a:rPr lang="zh-TW" altLang="en-US" sz="2000" b="1" dirty="0">
                <a:latin typeface="微軟正黑體" panose="020B0604030504040204" pitchFamily="34" charset="-120"/>
                <a:ea typeface="微軟正黑體" panose="020B0604030504040204" pitchFamily="34" charset="-120"/>
              </a:rPr>
              <a:t>第一類為</a:t>
            </a:r>
            <a:r>
              <a:rPr lang="en-US" altLang="zh-TW" sz="2000" b="1" dirty="0">
                <a:latin typeface="微軟正黑體" panose="020B0604030504040204" pitchFamily="34" charset="-120"/>
                <a:ea typeface="微軟正黑體" panose="020B0604030504040204" pitchFamily="34" charset="-120"/>
              </a:rPr>
              <a:t>4.1</a:t>
            </a:r>
            <a:r>
              <a:rPr lang="zh-TW" altLang="en-US" sz="2000" b="1" dirty="0">
                <a:latin typeface="微軟正黑體" panose="020B0604030504040204" pitchFamily="34" charset="-120"/>
                <a:ea typeface="微軟正黑體" panose="020B0604030504040204" pitchFamily="34" charset="-120"/>
              </a:rPr>
              <a:t>顆星至</a:t>
            </a:r>
            <a:r>
              <a:rPr lang="en-US" altLang="zh-TW" sz="2000" b="1" dirty="0">
                <a:latin typeface="微軟正黑體" panose="020B0604030504040204" pitchFamily="34" charset="-120"/>
                <a:ea typeface="微軟正黑體" panose="020B0604030504040204" pitchFamily="34" charset="-120"/>
              </a:rPr>
              <a:t>4.3</a:t>
            </a:r>
            <a:r>
              <a:rPr lang="zh-TW" altLang="en-US" sz="2000" b="1" dirty="0">
                <a:latin typeface="微軟正黑體" panose="020B0604030504040204" pitchFamily="34" charset="-120"/>
                <a:ea typeface="微軟正黑體" panose="020B0604030504040204" pitchFamily="34" charset="-120"/>
              </a:rPr>
              <a:t>顆星</a:t>
            </a:r>
            <a:r>
              <a:rPr lang="zh-TW" altLang="zh-TW" sz="2000" dirty="0"/>
              <a:t>，</a:t>
            </a:r>
            <a:r>
              <a:rPr lang="zh-TW" altLang="en-US" sz="2000" b="1" dirty="0">
                <a:latin typeface="微軟正黑體" panose="020B0604030504040204" pitchFamily="34" charset="-120"/>
                <a:ea typeface="微軟正黑體" panose="020B0604030504040204" pitchFamily="34" charset="-120"/>
              </a:rPr>
              <a:t>第二類為</a:t>
            </a:r>
            <a:r>
              <a:rPr lang="en-US" altLang="zh-TW" sz="2000" b="1" dirty="0">
                <a:latin typeface="微軟正黑體" panose="020B0604030504040204" pitchFamily="34" charset="-120"/>
                <a:ea typeface="微軟正黑體" panose="020B0604030504040204" pitchFamily="34" charset="-120"/>
              </a:rPr>
              <a:t>4.4</a:t>
            </a:r>
            <a:r>
              <a:rPr lang="zh-TW" altLang="en-US" sz="2000" b="1" dirty="0">
                <a:latin typeface="微軟正黑體" panose="020B0604030504040204" pitchFamily="34" charset="-120"/>
                <a:ea typeface="微軟正黑體" panose="020B0604030504040204" pitchFamily="34" charset="-120"/>
              </a:rPr>
              <a:t>顆星至</a:t>
            </a:r>
            <a:r>
              <a:rPr lang="en-US" altLang="zh-TW" sz="2000" b="1" dirty="0">
                <a:latin typeface="微軟正黑體" panose="020B0604030504040204" pitchFamily="34" charset="-120"/>
                <a:ea typeface="微軟正黑體" panose="020B0604030504040204" pitchFamily="34" charset="-120"/>
              </a:rPr>
              <a:t>4.6</a:t>
            </a:r>
            <a:r>
              <a:rPr lang="zh-TW" altLang="en-US" sz="2000" b="1" dirty="0">
                <a:latin typeface="微軟正黑體" panose="020B0604030504040204" pitchFamily="34" charset="-120"/>
                <a:ea typeface="微軟正黑體" panose="020B0604030504040204" pitchFamily="34" charset="-120"/>
              </a:rPr>
              <a:t>顆星</a:t>
            </a:r>
            <a:r>
              <a:rPr lang="zh-TW" altLang="zh-TW" sz="2000" dirty="0"/>
              <a:t>，</a:t>
            </a:r>
            <a:r>
              <a:rPr lang="zh-TW" altLang="en-US" sz="2000" b="1" dirty="0">
                <a:latin typeface="微軟正黑體" panose="020B0604030504040204" pitchFamily="34" charset="-120"/>
                <a:ea typeface="微軟正黑體" panose="020B0604030504040204" pitchFamily="34" charset="-120"/>
              </a:rPr>
              <a:t>第三類為</a:t>
            </a:r>
            <a:r>
              <a:rPr lang="en-US" altLang="zh-TW" sz="2000" b="1" dirty="0">
                <a:latin typeface="微軟正黑體" panose="020B0604030504040204" pitchFamily="34" charset="-120"/>
                <a:ea typeface="微軟正黑體" panose="020B0604030504040204" pitchFamily="34" charset="-120"/>
              </a:rPr>
              <a:t>4.7</a:t>
            </a:r>
            <a:r>
              <a:rPr lang="zh-TW" altLang="en-US" sz="2000" b="1" dirty="0">
                <a:latin typeface="微軟正黑體" panose="020B0604030504040204" pitchFamily="34" charset="-120"/>
                <a:ea typeface="微軟正黑體" panose="020B0604030504040204" pitchFamily="34" charset="-120"/>
              </a:rPr>
              <a:t>至</a:t>
            </a:r>
            <a:r>
              <a:rPr lang="en-US" altLang="zh-TW" sz="2000" b="1" dirty="0">
                <a:latin typeface="微軟正黑體" panose="020B0604030504040204" pitchFamily="34" charset="-120"/>
                <a:ea typeface="微軟正黑體" panose="020B0604030504040204" pitchFamily="34" charset="-120"/>
              </a:rPr>
              <a:t>4.9</a:t>
            </a:r>
            <a:r>
              <a:rPr lang="zh-TW" altLang="en-US" sz="2000" b="1" dirty="0">
                <a:latin typeface="微軟正黑體" panose="020B0604030504040204" pitchFamily="34" charset="-120"/>
                <a:ea typeface="微軟正黑體" panose="020B0604030504040204" pitchFamily="34" charset="-120"/>
              </a:rPr>
              <a:t>顆星</a:t>
            </a:r>
            <a:r>
              <a:rPr lang="zh-TW" altLang="zh-TW" sz="2000" dirty="0"/>
              <a:t>，</a:t>
            </a:r>
            <a:r>
              <a:rPr lang="zh-TW" altLang="en-US" sz="2000" b="1" dirty="0">
                <a:latin typeface="微軟正黑體" panose="020B0604030504040204" pitchFamily="34" charset="-120"/>
                <a:ea typeface="微軟正黑體" panose="020B0604030504040204" pitchFamily="34" charset="-120"/>
              </a:rPr>
              <a:t>其重新訓練後模型準確度如下表 。</a:t>
            </a:r>
          </a:p>
        </p:txBody>
      </p:sp>
      <p:graphicFrame>
        <p:nvGraphicFramePr>
          <p:cNvPr id="10" name="表格 9"/>
          <p:cNvGraphicFramePr>
            <a:graphicFrameLocks noGrp="1"/>
          </p:cNvGraphicFramePr>
          <p:nvPr>
            <p:extLst>
              <p:ext uri="{D42A27DB-BD31-4B8C-83A1-F6EECF244321}">
                <p14:modId xmlns:p14="http://schemas.microsoft.com/office/powerpoint/2010/main" val="3922980337"/>
              </p:ext>
            </p:extLst>
          </p:nvPr>
        </p:nvGraphicFramePr>
        <p:xfrm>
          <a:off x="4016547" y="2631628"/>
          <a:ext cx="5715000" cy="3496810"/>
        </p:xfrm>
        <a:graphic>
          <a:graphicData uri="http://schemas.openxmlformats.org/drawingml/2006/table">
            <a:tbl>
              <a:tblPr firstRow="1" firstCol="1" lastRow="1" bandRow="1"/>
              <a:tblGrid>
                <a:gridCol w="2693276">
                  <a:extLst>
                    <a:ext uri="{9D8B030D-6E8A-4147-A177-3AD203B41FA5}">
                      <a16:colId xmlns:a16="http://schemas.microsoft.com/office/drawing/2014/main" xmlns="" val="20000"/>
                    </a:ext>
                  </a:extLst>
                </a:gridCol>
                <a:gridCol w="3021724">
                  <a:extLst>
                    <a:ext uri="{9D8B030D-6E8A-4147-A177-3AD203B41FA5}">
                      <a16:colId xmlns:a16="http://schemas.microsoft.com/office/drawing/2014/main" xmlns="" val="20001"/>
                    </a:ext>
                  </a:extLst>
                </a:gridCol>
              </a:tblGrid>
              <a:tr h="383035">
                <a:tc>
                  <a:txBody>
                    <a:bodyPr/>
                    <a:lstStyle/>
                    <a:p>
                      <a:pPr algn="ctr">
                        <a:lnSpc>
                          <a:spcPct val="150000"/>
                        </a:lnSpc>
                        <a:spcAft>
                          <a:spcPts val="0"/>
                        </a:spcAft>
                      </a:pPr>
                      <a:r>
                        <a:rPr lang="en-US" sz="1600" b="1" kern="100" dirty="0">
                          <a:effectLst/>
                          <a:latin typeface="微軟正黑體" panose="020B0604030504040204" pitchFamily="34" charset="-120"/>
                          <a:ea typeface="微軟正黑體" panose="020B0604030504040204" pitchFamily="34" charset="-120"/>
                        </a:rPr>
                        <a:t>AI</a:t>
                      </a:r>
                      <a:r>
                        <a:rPr lang="zh-TW" sz="1600" b="1" kern="100" dirty="0">
                          <a:effectLst/>
                          <a:latin typeface="微軟正黑體" panose="020B0604030504040204" pitchFamily="34" charset="-120"/>
                          <a:ea typeface="微軟正黑體" panose="020B0604030504040204" pitchFamily="34" charset="-120"/>
                        </a:rPr>
                        <a:t>模型</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準確度</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622755">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邏輯迴歸</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0.5689215060625399</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1"/>
                  </a:ext>
                </a:extLst>
              </a:tr>
              <a:tr h="622755">
                <a:tc>
                  <a:txBody>
                    <a:bodyPr/>
                    <a:lstStyle/>
                    <a:p>
                      <a:pPr algn="ctr">
                        <a:lnSpc>
                          <a:spcPct val="150000"/>
                        </a:lnSpc>
                        <a:spcAft>
                          <a:spcPts val="0"/>
                        </a:spcAft>
                      </a:pPr>
                      <a:r>
                        <a:rPr lang="zh-TW" sz="1600" b="1" kern="100" dirty="0">
                          <a:solidFill>
                            <a:srgbClr val="FF0000"/>
                          </a:solidFill>
                          <a:effectLst/>
                          <a:latin typeface="微軟正黑體" panose="020B0604030504040204" pitchFamily="34" charset="-120"/>
                          <a:ea typeface="微軟正黑體" panose="020B0604030504040204" pitchFamily="34" charset="-120"/>
                        </a:rPr>
                        <a:t>決策樹</a:t>
                      </a:r>
                      <a:endParaRPr lang="zh-TW" sz="1600" b="1"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solidFill>
                            <a:srgbClr val="FF0000"/>
                          </a:solidFill>
                          <a:effectLst/>
                          <a:latin typeface="微軟正黑體" panose="020B0604030504040204" pitchFamily="34" charset="-120"/>
                          <a:ea typeface="微軟正黑體" panose="020B0604030504040204" pitchFamily="34" charset="-120"/>
                        </a:rPr>
                        <a:t>0.5909380982769623</a:t>
                      </a:r>
                      <a:endPar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622755">
                <a:tc>
                  <a:txBody>
                    <a:bodyPr/>
                    <a:lstStyle/>
                    <a:p>
                      <a:pPr algn="ctr">
                        <a:lnSpc>
                          <a:spcPct val="150000"/>
                        </a:lnSpc>
                        <a:spcAft>
                          <a:spcPts val="0"/>
                        </a:spcAft>
                      </a:pPr>
                      <a:r>
                        <a:rPr lang="zh-TW" sz="1600" b="1" kern="100" dirty="0">
                          <a:effectLst/>
                          <a:latin typeface="微軟正黑體" panose="020B0604030504040204" pitchFamily="34" charset="-120"/>
                          <a:ea typeface="微軟正黑體" panose="020B0604030504040204" pitchFamily="34" charset="-120"/>
                        </a:rPr>
                        <a:t>隨機森林</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0.5500957243139758</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3"/>
                  </a:ext>
                </a:extLst>
              </a:tr>
              <a:tr h="622755">
                <a:tc>
                  <a:txBody>
                    <a:bodyPr/>
                    <a:lstStyle/>
                    <a:p>
                      <a:pPr algn="ctr">
                        <a:lnSpc>
                          <a:spcPct val="150000"/>
                        </a:lnSpc>
                        <a:spcAft>
                          <a:spcPts val="0"/>
                        </a:spcAft>
                      </a:pPr>
                      <a:r>
                        <a:rPr lang="en-US" sz="1600" b="1" kern="100" dirty="0" err="1">
                          <a:effectLst/>
                          <a:latin typeface="微軟正黑體" panose="020B0604030504040204" pitchFamily="34" charset="-120"/>
                          <a:ea typeface="微軟正黑體" panose="020B0604030504040204" pitchFamily="34" charset="-120"/>
                        </a:rPr>
                        <a:t>XGBoost</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0.5682833439693682</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622755">
                <a:tc>
                  <a:txBody>
                    <a:bodyPr/>
                    <a:lstStyle/>
                    <a:p>
                      <a:pPr algn="ctr">
                        <a:lnSpc>
                          <a:spcPct val="150000"/>
                        </a:lnSpc>
                        <a:spcAft>
                          <a:spcPts val="0"/>
                        </a:spcAft>
                      </a:pPr>
                      <a:r>
                        <a:rPr lang="en-US" sz="1600" b="1" kern="100" dirty="0" err="1">
                          <a:effectLst/>
                          <a:latin typeface="微軟正黑體" panose="020B0604030504040204" pitchFamily="34" charset="-120"/>
                          <a:ea typeface="微軟正黑體" panose="020B0604030504040204" pitchFamily="34" charset="-120"/>
                        </a:rPr>
                        <a:t>Lightgbm</a:t>
                      </a:r>
                      <a:endParaRPr lang="zh-TW" sz="16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US" sz="1600" kern="100" dirty="0">
                          <a:effectLst/>
                          <a:latin typeface="微軟正黑體" panose="020B0604030504040204" pitchFamily="34" charset="-120"/>
                          <a:ea typeface="微軟正黑體" panose="020B0604030504040204" pitchFamily="34" charset="-120"/>
                        </a:rPr>
                        <a:t>0.5698787492022974</a:t>
                      </a:r>
                      <a:endPar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912727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418743"/>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234738" y="1804557"/>
            <a:ext cx="1273985" cy="44850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25764" y="1905060"/>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實驗結果</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accent1">
                        <a:lumMod val="5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10" name="文字方塊 9">
            <a:extLst>
              <a:ext uri="{FF2B5EF4-FFF2-40B4-BE49-F238E27FC236}">
                <a16:creationId xmlns:a16="http://schemas.microsoft.com/office/drawing/2014/main" xmlns="" id="{389C091E-1D64-4A9A-A29E-E70C106FD167}"/>
              </a:ext>
            </a:extLst>
          </p:cNvPr>
          <p:cNvSpPr txBox="1"/>
          <p:nvPr/>
        </p:nvSpPr>
        <p:spPr>
          <a:xfrm>
            <a:off x="1934488" y="2482289"/>
            <a:ext cx="4377533" cy="2344103"/>
          </a:xfrm>
          <a:prstGeom prst="rect">
            <a:avLst/>
          </a:prstGeom>
          <a:noFill/>
        </p:spPr>
        <p:txBody>
          <a:bodyPr wrap="square" rtlCol="0">
            <a:spAutoFit/>
          </a:bodyPr>
          <a:lstStyle/>
          <a:p>
            <a:pPr algn="just">
              <a:lnSpc>
                <a:spcPct val="150000"/>
              </a:lnSpc>
            </a:pPr>
            <a:r>
              <a:rPr lang="zh-TW" altLang="en-US" sz="2000" b="1" dirty="0">
                <a:latin typeface="微軟正黑體" panose="020B0604030504040204" pitchFamily="34" charset="-120"/>
                <a:ea typeface="微軟正黑體" panose="020B0604030504040204" pitchFamily="34" charset="-120"/>
              </a:rPr>
              <a:t>本實驗透過網頁的形式呈現出模型所判定的結果</a:t>
            </a:r>
            <a:r>
              <a:rPr lang="zh-TW" altLang="zh-TW" sz="2000" dirty="0"/>
              <a:t>，</a:t>
            </a:r>
            <a:r>
              <a:rPr lang="zh-TW" altLang="en-US" sz="2000" b="1" dirty="0">
                <a:latin typeface="微軟正黑體" panose="020B0604030504040204" pitchFamily="34" charset="-120"/>
                <a:ea typeface="微軟正黑體" panose="020B0604030504040204" pitchFamily="34" charset="-120"/>
              </a:rPr>
              <a:t>可以觀察左右兩張圖</a:t>
            </a:r>
            <a:r>
              <a:rPr lang="zh-TW" altLang="zh-TW" sz="2000" dirty="0"/>
              <a:t>，</a:t>
            </a:r>
            <a:r>
              <a:rPr lang="zh-TW" altLang="en-US" sz="2000" b="1" dirty="0">
                <a:latin typeface="微軟正黑體" panose="020B0604030504040204" pitchFamily="34" charset="-120"/>
                <a:ea typeface="微軟正黑體" panose="020B0604030504040204" pitchFamily="34" charset="-120"/>
              </a:rPr>
              <a:t>左圖為模型所判斷出比較好的食物顏色</a:t>
            </a:r>
            <a:r>
              <a:rPr lang="zh-TW" altLang="zh-TW" sz="2000" dirty="0"/>
              <a:t>，</a:t>
            </a:r>
            <a:r>
              <a:rPr lang="zh-TW" altLang="en-US" sz="2000" b="1" dirty="0">
                <a:latin typeface="微軟正黑體" panose="020B0604030504040204" pitchFamily="34" charset="-120"/>
                <a:ea typeface="微軟正黑體" panose="020B0604030504040204" pitchFamily="34" charset="-120"/>
              </a:rPr>
              <a:t>右圖為模型所判斷出比較差的食物顏色。</a:t>
            </a:r>
          </a:p>
        </p:txBody>
      </p:sp>
      <p:grpSp>
        <p:nvGrpSpPr>
          <p:cNvPr id="2" name="群組 1"/>
          <p:cNvGrpSpPr/>
          <p:nvPr/>
        </p:nvGrpSpPr>
        <p:grpSpPr>
          <a:xfrm>
            <a:off x="6546760" y="1377951"/>
            <a:ext cx="5179422" cy="4570887"/>
            <a:chOff x="3574054" y="2287113"/>
            <a:chExt cx="5179422" cy="4570887"/>
          </a:xfrm>
        </p:grpSpPr>
        <p:pic>
          <p:nvPicPr>
            <p:cNvPr id="3" name="圖片 2"/>
            <p:cNvPicPr>
              <a:picLocks noChangeAspect="1"/>
            </p:cNvPicPr>
            <p:nvPr/>
          </p:nvPicPr>
          <p:blipFill>
            <a:blip r:embed="rId2"/>
            <a:stretch>
              <a:fillRect/>
            </a:stretch>
          </p:blipFill>
          <p:spPr>
            <a:xfrm>
              <a:off x="3574054" y="2287113"/>
              <a:ext cx="5179422" cy="1560630"/>
            </a:xfrm>
            <a:prstGeom prst="rect">
              <a:avLst/>
            </a:prstGeom>
          </p:spPr>
        </p:pic>
        <p:pic>
          <p:nvPicPr>
            <p:cNvPr id="4" name="圖片 3"/>
            <p:cNvPicPr>
              <a:picLocks noChangeAspect="1"/>
            </p:cNvPicPr>
            <p:nvPr/>
          </p:nvPicPr>
          <p:blipFill>
            <a:blip r:embed="rId3"/>
            <a:stretch>
              <a:fillRect/>
            </a:stretch>
          </p:blipFill>
          <p:spPr>
            <a:xfrm>
              <a:off x="3574055" y="3624824"/>
              <a:ext cx="5179421" cy="3233176"/>
            </a:xfrm>
            <a:prstGeom prst="rect">
              <a:avLst/>
            </a:prstGeom>
          </p:spPr>
        </p:pic>
      </p:grpSp>
    </p:spTree>
    <p:extLst>
      <p:ext uri="{BB962C8B-B14F-4D97-AF65-F5344CB8AC3E}">
        <p14:creationId xmlns:p14="http://schemas.microsoft.com/office/powerpoint/2010/main" val="30088339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5" name="矩形: 圓角 74">
            <a:extLst>
              <a:ext uri="{FF2B5EF4-FFF2-40B4-BE49-F238E27FC236}">
                <a16:creationId xmlns:a16="http://schemas.microsoft.com/office/drawing/2014/main" xmlns="" id="{168081D6-DE0A-443E-878A-5BF9F13D0A7F}"/>
              </a:ext>
            </a:extLst>
          </p:cNvPr>
          <p:cNvSpPr/>
          <p:nvPr/>
        </p:nvSpPr>
        <p:spPr>
          <a:xfrm>
            <a:off x="6809171" y="5191580"/>
            <a:ext cx="4438923" cy="504825"/>
          </a:xfrm>
          <a:prstGeom prst="roundRect">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xmlns="" id="{B8B664E9-0871-4636-A1F6-0D665FD6A1AB}"/>
              </a:ext>
            </a:extLst>
          </p:cNvPr>
          <p:cNvSpPr/>
          <p:nvPr/>
        </p:nvSpPr>
        <p:spPr>
          <a:xfrm>
            <a:off x="6834972" y="4267911"/>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9" name="矩形: 圓角 68">
            <a:extLst>
              <a:ext uri="{FF2B5EF4-FFF2-40B4-BE49-F238E27FC236}">
                <a16:creationId xmlns:a16="http://schemas.microsoft.com/office/drawing/2014/main" xmlns="" id="{1629F7DF-0271-4D38-9B28-70ADF259DD0C}"/>
              </a:ext>
            </a:extLst>
          </p:cNvPr>
          <p:cNvSpPr/>
          <p:nvPr/>
        </p:nvSpPr>
        <p:spPr>
          <a:xfrm>
            <a:off x="6809172" y="3395329"/>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xmlns="" id="{66A82DD7-2ECD-418A-BD51-276B1758C3F7}"/>
              </a:ext>
            </a:extLst>
          </p:cNvPr>
          <p:cNvSpPr/>
          <p:nvPr/>
        </p:nvSpPr>
        <p:spPr>
          <a:xfrm>
            <a:off x="6834972" y="252557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xmlns="" id="{C97A5899-5D05-4F34-9EA9-A8B96A5B05E3}"/>
              </a:ext>
            </a:extLst>
          </p:cNvPr>
          <p:cNvSpPr/>
          <p:nvPr/>
        </p:nvSpPr>
        <p:spPr>
          <a:xfrm>
            <a:off x="6809173" y="16441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4" name="그룹 3"/>
          <p:cNvGrpSpPr/>
          <p:nvPr/>
        </p:nvGrpSpPr>
        <p:grpSpPr>
          <a:xfrm>
            <a:off x="1483894" y="1595922"/>
            <a:ext cx="4223942" cy="4487378"/>
            <a:chOff x="1483894" y="1595922"/>
            <a:chExt cx="4223942" cy="4487378"/>
          </a:xfrm>
        </p:grpSpPr>
        <p:grpSp>
          <p:nvGrpSpPr>
            <p:cNvPr id="22" name="그룹 21">
              <a:extLst>
                <a:ext uri="{FF2B5EF4-FFF2-40B4-BE49-F238E27FC236}">
                  <a16:creationId xmlns:a16="http://schemas.microsoft.com/office/drawing/2014/main" xmlns="" id="{DBF28466-7EB7-4145-B2EB-9EE6F3586F7B}"/>
                </a:ext>
              </a:extLst>
            </p:cNvPr>
            <p:cNvGrpSpPr/>
            <p:nvPr/>
          </p:nvGrpSpPr>
          <p:grpSpPr>
            <a:xfrm>
              <a:off x="1483894" y="1846389"/>
              <a:ext cx="2412845" cy="4236911"/>
              <a:chOff x="6701757" y="346983"/>
              <a:chExt cx="2691684" cy="4726546"/>
            </a:xfrm>
            <a:scene3d>
              <a:camera prst="isometricOffAxis2Right">
                <a:rot lat="1012846" lon="19016511" rev="60000"/>
              </a:camera>
              <a:lightRig rig="threePt" dir="t"/>
            </a:scene3d>
          </p:grpSpPr>
          <p:sp>
            <p:nvSpPr>
              <p:cNvPr id="23" name="사각형: 둥근 모서리 1069">
                <a:extLst>
                  <a:ext uri="{FF2B5EF4-FFF2-40B4-BE49-F238E27FC236}">
                    <a16:creationId xmlns:a16="http://schemas.microsoft.com/office/drawing/2014/main" xmlns="" id="{BAE3C047-3014-48A5-962D-17BAA5E38FC0}"/>
                  </a:ext>
                </a:extLst>
              </p:cNvPr>
              <p:cNvSpPr/>
              <p:nvPr/>
            </p:nvSpPr>
            <p:spPr>
              <a:xfrm>
                <a:off x="6701757" y="346983"/>
                <a:ext cx="2691684" cy="4726546"/>
              </a:xfrm>
              <a:prstGeom prst="roundRect">
                <a:avLst>
                  <a:gd name="adj" fmla="val 7576"/>
                </a:avLst>
              </a:prstGeom>
              <a:solidFill>
                <a:schemeClr val="bg1"/>
              </a:solidFill>
              <a:ln w="8255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사각형: 둥근 위쪽 모서리 95">
                <a:extLst>
                  <a:ext uri="{FF2B5EF4-FFF2-40B4-BE49-F238E27FC236}">
                    <a16:creationId xmlns:a16="http://schemas.microsoft.com/office/drawing/2014/main" xmlns="" id="{B9C53F8A-F02C-44A8-BEDE-A97465D206ED}"/>
                  </a:ext>
                </a:extLst>
              </p:cNvPr>
              <p:cNvSpPr/>
              <p:nvPr/>
            </p:nvSpPr>
            <p:spPr>
              <a:xfrm>
                <a:off x="6701757" y="361152"/>
                <a:ext cx="2691684" cy="323419"/>
              </a:xfrm>
              <a:prstGeom prst="round2SameRect">
                <a:avLst>
                  <a:gd name="adj1" fmla="val 32865"/>
                  <a:gd name="adj2" fmla="val 0"/>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사각형: 둥근 위쪽 모서리 96">
                <a:extLst>
                  <a:ext uri="{FF2B5EF4-FFF2-40B4-BE49-F238E27FC236}">
                    <a16:creationId xmlns:a16="http://schemas.microsoft.com/office/drawing/2014/main" xmlns="" id="{E2FD219D-19E0-4217-B784-BEE17BC5A285}"/>
                  </a:ext>
                </a:extLst>
              </p:cNvPr>
              <p:cNvSpPr/>
              <p:nvPr/>
            </p:nvSpPr>
            <p:spPr>
              <a:xfrm>
                <a:off x="6701757" y="4702974"/>
                <a:ext cx="2691684" cy="362165"/>
              </a:xfrm>
              <a:prstGeom prst="round2SameRect">
                <a:avLst>
                  <a:gd name="adj1" fmla="val 0"/>
                  <a:gd name="adj2" fmla="val 30242"/>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사각형: 둥근 모서리 97">
                <a:extLst>
                  <a:ext uri="{FF2B5EF4-FFF2-40B4-BE49-F238E27FC236}">
                    <a16:creationId xmlns:a16="http://schemas.microsoft.com/office/drawing/2014/main" xmlns="" id="{9BF81C2E-3E4C-4F4B-A2C1-F70AE7E8598B}"/>
                  </a:ext>
                </a:extLst>
              </p:cNvPr>
              <p:cNvSpPr/>
              <p:nvPr/>
            </p:nvSpPr>
            <p:spPr>
              <a:xfrm>
                <a:off x="7695004" y="479658"/>
                <a:ext cx="705190" cy="8640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사각형: 둥근 모서리 98">
                <a:extLst>
                  <a:ext uri="{FF2B5EF4-FFF2-40B4-BE49-F238E27FC236}">
                    <a16:creationId xmlns:a16="http://schemas.microsoft.com/office/drawing/2014/main" xmlns="" id="{8502DD83-D7F2-4D8D-BEEB-123DBCECD230}"/>
                  </a:ext>
                </a:extLst>
              </p:cNvPr>
              <p:cNvSpPr/>
              <p:nvPr/>
            </p:nvSpPr>
            <p:spPr>
              <a:xfrm>
                <a:off x="7741707" y="4798895"/>
                <a:ext cx="611785" cy="20527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28" name="그룹 27">
              <a:extLst>
                <a:ext uri="{FF2B5EF4-FFF2-40B4-BE49-F238E27FC236}">
                  <a16:creationId xmlns:a16="http://schemas.microsoft.com/office/drawing/2014/main" xmlns="" id="{B389A23A-CBCD-4310-9B49-756FA9F32AA9}"/>
                </a:ext>
              </a:extLst>
            </p:cNvPr>
            <p:cNvGrpSpPr/>
            <p:nvPr/>
          </p:nvGrpSpPr>
          <p:grpSpPr>
            <a:xfrm>
              <a:off x="1790498" y="2265625"/>
              <a:ext cx="2943918" cy="2665282"/>
              <a:chOff x="7711661" y="1076896"/>
              <a:chExt cx="3284130" cy="2973293"/>
            </a:xfrm>
          </p:grpSpPr>
          <p:sp>
            <p:nvSpPr>
              <p:cNvPr id="29" name="Freeform 56">
                <a:extLst>
                  <a:ext uri="{FF2B5EF4-FFF2-40B4-BE49-F238E27FC236}">
                    <a16:creationId xmlns:a16="http://schemas.microsoft.com/office/drawing/2014/main" xmlns="" id="{2999341F-700D-4BF2-A9B7-602FB975832A}"/>
                  </a:ext>
                </a:extLst>
              </p:cNvPr>
              <p:cNvSpPr>
                <a:spLocks/>
              </p:cNvSpPr>
              <p:nvPr/>
            </p:nvSpPr>
            <p:spPr bwMode="auto">
              <a:xfrm rot="591057">
                <a:off x="8638360" y="3263337"/>
                <a:ext cx="300214" cy="425935"/>
              </a:xfrm>
              <a:custGeom>
                <a:avLst/>
                <a:gdLst>
                  <a:gd name="T0" fmla="*/ 357 w 832"/>
                  <a:gd name="T1" fmla="*/ 1050 h 1179"/>
                  <a:gd name="T2" fmla="*/ 768 w 832"/>
                  <a:gd name="T3" fmla="*/ 1179 h 1179"/>
                  <a:gd name="T4" fmla="*/ 775 w 832"/>
                  <a:gd name="T5" fmla="*/ 1176 h 1179"/>
                  <a:gd name="T6" fmla="*/ 808 w 832"/>
                  <a:gd name="T7" fmla="*/ 1133 h 1179"/>
                  <a:gd name="T8" fmla="*/ 828 w 832"/>
                  <a:gd name="T9" fmla="*/ 1075 h 1179"/>
                  <a:gd name="T10" fmla="*/ 832 w 832"/>
                  <a:gd name="T11" fmla="*/ 983 h 1179"/>
                  <a:gd name="T12" fmla="*/ 812 w 832"/>
                  <a:gd name="T13" fmla="*/ 853 h 1179"/>
                  <a:gd name="T14" fmla="*/ 759 w 832"/>
                  <a:gd name="T15" fmla="*/ 676 h 1179"/>
                  <a:gd name="T16" fmla="*/ 660 w 832"/>
                  <a:gd name="T17" fmla="*/ 447 h 1179"/>
                  <a:gd name="T18" fmla="*/ 588 w 832"/>
                  <a:gd name="T19" fmla="*/ 308 h 1179"/>
                  <a:gd name="T20" fmla="*/ 526 w 832"/>
                  <a:gd name="T21" fmla="*/ 195 h 1179"/>
                  <a:gd name="T22" fmla="*/ 444 w 832"/>
                  <a:gd name="T23" fmla="*/ 61 h 1179"/>
                  <a:gd name="T24" fmla="*/ 400 w 832"/>
                  <a:gd name="T25" fmla="*/ 9 h 1179"/>
                  <a:gd name="T26" fmla="*/ 385 w 832"/>
                  <a:gd name="T27" fmla="*/ 0 h 1179"/>
                  <a:gd name="T28" fmla="*/ 383 w 832"/>
                  <a:gd name="T29" fmla="*/ 0 h 1179"/>
                  <a:gd name="T30" fmla="*/ 0 w 832"/>
                  <a:gd name="T31" fmla="*/ 615 h 1179"/>
                  <a:gd name="T32" fmla="*/ 357 w 832"/>
                  <a:gd name="T33" fmla="*/ 105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2" h="1179">
                    <a:moveTo>
                      <a:pt x="357" y="1050"/>
                    </a:moveTo>
                    <a:lnTo>
                      <a:pt x="768" y="1179"/>
                    </a:lnTo>
                    <a:lnTo>
                      <a:pt x="775" y="1176"/>
                    </a:lnTo>
                    <a:lnTo>
                      <a:pt x="808" y="1133"/>
                    </a:lnTo>
                    <a:lnTo>
                      <a:pt x="828" y="1075"/>
                    </a:lnTo>
                    <a:lnTo>
                      <a:pt x="832" y="983"/>
                    </a:lnTo>
                    <a:lnTo>
                      <a:pt x="812" y="853"/>
                    </a:lnTo>
                    <a:lnTo>
                      <a:pt x="759" y="676"/>
                    </a:lnTo>
                    <a:lnTo>
                      <a:pt x="660" y="447"/>
                    </a:lnTo>
                    <a:lnTo>
                      <a:pt x="588" y="308"/>
                    </a:lnTo>
                    <a:lnTo>
                      <a:pt x="526" y="195"/>
                    </a:lnTo>
                    <a:lnTo>
                      <a:pt x="444" y="61"/>
                    </a:lnTo>
                    <a:lnTo>
                      <a:pt x="400" y="9"/>
                    </a:lnTo>
                    <a:lnTo>
                      <a:pt x="385" y="0"/>
                    </a:lnTo>
                    <a:lnTo>
                      <a:pt x="383" y="0"/>
                    </a:lnTo>
                    <a:lnTo>
                      <a:pt x="0" y="615"/>
                    </a:lnTo>
                    <a:lnTo>
                      <a:pt x="357" y="1050"/>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0" name="Freeform 57">
                <a:extLst>
                  <a:ext uri="{FF2B5EF4-FFF2-40B4-BE49-F238E27FC236}">
                    <a16:creationId xmlns:a16="http://schemas.microsoft.com/office/drawing/2014/main" xmlns="" id="{790FC6AF-4DFC-4D8A-BFD0-B2D2A805628F}"/>
                  </a:ext>
                </a:extLst>
              </p:cNvPr>
              <p:cNvSpPr>
                <a:spLocks/>
              </p:cNvSpPr>
              <p:nvPr/>
            </p:nvSpPr>
            <p:spPr bwMode="auto">
              <a:xfrm rot="591057">
                <a:off x="8480659" y="3285610"/>
                <a:ext cx="315387" cy="564662"/>
              </a:xfrm>
              <a:custGeom>
                <a:avLst/>
                <a:gdLst>
                  <a:gd name="T0" fmla="*/ 539 w 874"/>
                  <a:gd name="T1" fmla="*/ 0 h 1564"/>
                  <a:gd name="T2" fmla="*/ 559 w 874"/>
                  <a:gd name="T3" fmla="*/ 41 h 1564"/>
                  <a:gd name="T4" fmla="*/ 668 w 874"/>
                  <a:gd name="T5" fmla="*/ 304 h 1564"/>
                  <a:gd name="T6" fmla="*/ 753 w 874"/>
                  <a:gd name="T7" fmla="*/ 543 h 1564"/>
                  <a:gd name="T8" fmla="*/ 810 w 874"/>
                  <a:gd name="T9" fmla="*/ 744 h 1564"/>
                  <a:gd name="T10" fmla="*/ 841 w 874"/>
                  <a:gd name="T11" fmla="*/ 878 h 1564"/>
                  <a:gd name="T12" fmla="*/ 863 w 874"/>
                  <a:gd name="T13" fmla="*/ 1012 h 1564"/>
                  <a:gd name="T14" fmla="*/ 874 w 874"/>
                  <a:gd name="T15" fmla="*/ 1140 h 1564"/>
                  <a:gd name="T16" fmla="*/ 871 w 874"/>
                  <a:gd name="T17" fmla="*/ 1260 h 1564"/>
                  <a:gd name="T18" fmla="*/ 853 w 874"/>
                  <a:gd name="T19" fmla="*/ 1368 h 1564"/>
                  <a:gd name="T20" fmla="*/ 825 w 874"/>
                  <a:gd name="T21" fmla="*/ 1438 h 1564"/>
                  <a:gd name="T22" fmla="*/ 802 w 874"/>
                  <a:gd name="T23" fmla="*/ 1480 h 1564"/>
                  <a:gd name="T24" fmla="*/ 774 w 874"/>
                  <a:gd name="T25" fmla="*/ 1517 h 1564"/>
                  <a:gd name="T26" fmla="*/ 739 w 874"/>
                  <a:gd name="T27" fmla="*/ 1549 h 1564"/>
                  <a:gd name="T28" fmla="*/ 719 w 874"/>
                  <a:gd name="T29" fmla="*/ 1564 h 1564"/>
                  <a:gd name="T30" fmla="*/ 2 w 874"/>
                  <a:gd name="T31" fmla="*/ 1153 h 1564"/>
                  <a:gd name="T32" fmla="*/ 0 w 874"/>
                  <a:gd name="T33" fmla="*/ 1146 h 1564"/>
                  <a:gd name="T34" fmla="*/ 28 w 874"/>
                  <a:gd name="T35" fmla="*/ 1061 h 1564"/>
                  <a:gd name="T36" fmla="*/ 117 w 874"/>
                  <a:gd name="T37" fmla="*/ 827 h 1564"/>
                  <a:gd name="T38" fmla="*/ 248 w 874"/>
                  <a:gd name="T39" fmla="*/ 522 h 1564"/>
                  <a:gd name="T40" fmla="*/ 342 w 874"/>
                  <a:gd name="T41" fmla="*/ 323 h 1564"/>
                  <a:gd name="T42" fmla="*/ 431 w 874"/>
                  <a:gd name="T43" fmla="*/ 153 h 1564"/>
                  <a:gd name="T44" fmla="*/ 490 w 874"/>
                  <a:gd name="T45" fmla="*/ 58 h 1564"/>
                  <a:gd name="T46" fmla="*/ 524 w 874"/>
                  <a:gd name="T47" fmla="*/ 15 h 1564"/>
                  <a:gd name="T48" fmla="*/ 539 w 874"/>
                  <a:gd name="T49" fmla="*/ 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4" h="1564">
                    <a:moveTo>
                      <a:pt x="539" y="0"/>
                    </a:moveTo>
                    <a:lnTo>
                      <a:pt x="559" y="41"/>
                    </a:lnTo>
                    <a:lnTo>
                      <a:pt x="668" y="304"/>
                    </a:lnTo>
                    <a:lnTo>
                      <a:pt x="753" y="543"/>
                    </a:lnTo>
                    <a:lnTo>
                      <a:pt x="810" y="744"/>
                    </a:lnTo>
                    <a:lnTo>
                      <a:pt x="841" y="878"/>
                    </a:lnTo>
                    <a:lnTo>
                      <a:pt x="863" y="1012"/>
                    </a:lnTo>
                    <a:lnTo>
                      <a:pt x="874" y="1140"/>
                    </a:lnTo>
                    <a:lnTo>
                      <a:pt x="871" y="1260"/>
                    </a:lnTo>
                    <a:lnTo>
                      <a:pt x="853" y="1368"/>
                    </a:lnTo>
                    <a:lnTo>
                      <a:pt x="825" y="1438"/>
                    </a:lnTo>
                    <a:lnTo>
                      <a:pt x="802" y="1480"/>
                    </a:lnTo>
                    <a:lnTo>
                      <a:pt x="774" y="1517"/>
                    </a:lnTo>
                    <a:lnTo>
                      <a:pt x="739" y="1549"/>
                    </a:lnTo>
                    <a:lnTo>
                      <a:pt x="719" y="1564"/>
                    </a:lnTo>
                    <a:lnTo>
                      <a:pt x="2" y="1153"/>
                    </a:lnTo>
                    <a:lnTo>
                      <a:pt x="0" y="1146"/>
                    </a:lnTo>
                    <a:lnTo>
                      <a:pt x="28" y="1061"/>
                    </a:lnTo>
                    <a:lnTo>
                      <a:pt x="117" y="827"/>
                    </a:lnTo>
                    <a:lnTo>
                      <a:pt x="248" y="522"/>
                    </a:lnTo>
                    <a:lnTo>
                      <a:pt x="342" y="323"/>
                    </a:lnTo>
                    <a:lnTo>
                      <a:pt x="431" y="153"/>
                    </a:lnTo>
                    <a:lnTo>
                      <a:pt x="490" y="58"/>
                    </a:lnTo>
                    <a:lnTo>
                      <a:pt x="524" y="15"/>
                    </a:lnTo>
                    <a:lnTo>
                      <a:pt x="539" y="0"/>
                    </a:lnTo>
                    <a:close/>
                  </a:path>
                </a:pathLst>
              </a:custGeom>
              <a:solidFill>
                <a:srgbClr val="3145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1" name="Freeform 62">
                <a:extLst>
                  <a:ext uri="{FF2B5EF4-FFF2-40B4-BE49-F238E27FC236}">
                    <a16:creationId xmlns:a16="http://schemas.microsoft.com/office/drawing/2014/main" xmlns="" id="{B6135755-37C3-43E4-A37C-0F2F9A7771C3}"/>
                  </a:ext>
                </a:extLst>
              </p:cNvPr>
              <p:cNvSpPr>
                <a:spLocks/>
              </p:cNvSpPr>
              <p:nvPr/>
            </p:nvSpPr>
            <p:spPr bwMode="auto">
              <a:xfrm rot="591057">
                <a:off x="8978506" y="2308014"/>
                <a:ext cx="785758" cy="943993"/>
              </a:xfrm>
              <a:custGeom>
                <a:avLst/>
                <a:gdLst>
                  <a:gd name="T0" fmla="*/ 2177 w 2177"/>
                  <a:gd name="T1" fmla="*/ 1766 h 2612"/>
                  <a:gd name="T2" fmla="*/ 2099 w 2177"/>
                  <a:gd name="T3" fmla="*/ 2253 h 2612"/>
                  <a:gd name="T4" fmla="*/ 1510 w 2177"/>
                  <a:gd name="T5" fmla="*/ 2612 h 2612"/>
                  <a:gd name="T6" fmla="*/ 1421 w 2177"/>
                  <a:gd name="T7" fmla="*/ 2452 h 2612"/>
                  <a:gd name="T8" fmla="*/ 1000 w 2177"/>
                  <a:gd name="T9" fmla="*/ 1719 h 2612"/>
                  <a:gd name="T10" fmla="*/ 817 w 2177"/>
                  <a:gd name="T11" fmla="*/ 1419 h 2612"/>
                  <a:gd name="T12" fmla="*/ 737 w 2177"/>
                  <a:gd name="T13" fmla="*/ 1299 h 2612"/>
                  <a:gd name="T14" fmla="*/ 717 w 2177"/>
                  <a:gd name="T15" fmla="*/ 1279 h 2612"/>
                  <a:gd name="T16" fmla="*/ 686 w 2177"/>
                  <a:gd name="T17" fmla="*/ 1263 h 2612"/>
                  <a:gd name="T18" fmla="*/ 613 w 2177"/>
                  <a:gd name="T19" fmla="*/ 1243 h 2612"/>
                  <a:gd name="T20" fmla="*/ 532 w 2177"/>
                  <a:gd name="T21" fmla="*/ 1224 h 2612"/>
                  <a:gd name="T22" fmla="*/ 469 w 2177"/>
                  <a:gd name="T23" fmla="*/ 1197 h 2612"/>
                  <a:gd name="T24" fmla="*/ 429 w 2177"/>
                  <a:gd name="T25" fmla="*/ 1170 h 2612"/>
                  <a:gd name="T26" fmla="*/ 410 w 2177"/>
                  <a:gd name="T27" fmla="*/ 1152 h 2612"/>
                  <a:gd name="T28" fmla="*/ 365 w 2177"/>
                  <a:gd name="T29" fmla="*/ 1101 h 2612"/>
                  <a:gd name="T30" fmla="*/ 236 w 2177"/>
                  <a:gd name="T31" fmla="*/ 913 h 2612"/>
                  <a:gd name="T32" fmla="*/ 39 w 2177"/>
                  <a:gd name="T33" fmla="*/ 601 h 2612"/>
                  <a:gd name="T34" fmla="*/ 0 w 2177"/>
                  <a:gd name="T35" fmla="*/ 537 h 2612"/>
                  <a:gd name="T36" fmla="*/ 999 w 2177"/>
                  <a:gd name="T37" fmla="*/ 0 h 2612"/>
                  <a:gd name="T38" fmla="*/ 1056 w 2177"/>
                  <a:gd name="T39" fmla="*/ 54 h 2612"/>
                  <a:gd name="T40" fmla="*/ 1180 w 2177"/>
                  <a:gd name="T41" fmla="*/ 151 h 2612"/>
                  <a:gd name="T42" fmla="*/ 1310 w 2177"/>
                  <a:gd name="T43" fmla="*/ 227 h 2612"/>
                  <a:gd name="T44" fmla="*/ 1444 w 2177"/>
                  <a:gd name="T45" fmla="*/ 285 h 2612"/>
                  <a:gd name="T46" fmla="*/ 1510 w 2177"/>
                  <a:gd name="T47" fmla="*/ 307 h 2612"/>
                  <a:gd name="T48" fmla="*/ 1507 w 2177"/>
                  <a:gd name="T49" fmla="*/ 309 h 2612"/>
                  <a:gd name="T50" fmla="*/ 1488 w 2177"/>
                  <a:gd name="T51" fmla="*/ 338 h 2612"/>
                  <a:gd name="T52" fmla="*/ 1485 w 2177"/>
                  <a:gd name="T53" fmla="*/ 357 h 2612"/>
                  <a:gd name="T54" fmla="*/ 1471 w 2177"/>
                  <a:gd name="T55" fmla="*/ 382 h 2612"/>
                  <a:gd name="T56" fmla="*/ 1449 w 2177"/>
                  <a:gd name="T57" fmla="*/ 432 h 2612"/>
                  <a:gd name="T58" fmla="*/ 1437 w 2177"/>
                  <a:gd name="T59" fmla="*/ 482 h 2612"/>
                  <a:gd name="T60" fmla="*/ 1429 w 2177"/>
                  <a:gd name="T61" fmla="*/ 534 h 2612"/>
                  <a:gd name="T62" fmla="*/ 1432 w 2177"/>
                  <a:gd name="T63" fmla="*/ 585 h 2612"/>
                  <a:gd name="T64" fmla="*/ 1444 w 2177"/>
                  <a:gd name="T65" fmla="*/ 634 h 2612"/>
                  <a:gd name="T66" fmla="*/ 1462 w 2177"/>
                  <a:gd name="T67" fmla="*/ 680 h 2612"/>
                  <a:gd name="T68" fmla="*/ 1493 w 2177"/>
                  <a:gd name="T69" fmla="*/ 723 h 2612"/>
                  <a:gd name="T70" fmla="*/ 1510 w 2177"/>
                  <a:gd name="T71" fmla="*/ 742 h 2612"/>
                  <a:gd name="T72" fmla="*/ 2177 w 2177"/>
                  <a:gd name="T73" fmla="*/ 1766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7" h="2612">
                    <a:moveTo>
                      <a:pt x="2177" y="1766"/>
                    </a:moveTo>
                    <a:lnTo>
                      <a:pt x="2099" y="2253"/>
                    </a:lnTo>
                    <a:lnTo>
                      <a:pt x="1510" y="2612"/>
                    </a:lnTo>
                    <a:lnTo>
                      <a:pt x="1421" y="2452"/>
                    </a:lnTo>
                    <a:lnTo>
                      <a:pt x="1000" y="1719"/>
                    </a:lnTo>
                    <a:lnTo>
                      <a:pt x="817" y="1419"/>
                    </a:lnTo>
                    <a:lnTo>
                      <a:pt x="737" y="1299"/>
                    </a:lnTo>
                    <a:lnTo>
                      <a:pt x="717" y="1279"/>
                    </a:lnTo>
                    <a:lnTo>
                      <a:pt x="686" y="1263"/>
                    </a:lnTo>
                    <a:lnTo>
                      <a:pt x="613" y="1243"/>
                    </a:lnTo>
                    <a:lnTo>
                      <a:pt x="532" y="1224"/>
                    </a:lnTo>
                    <a:lnTo>
                      <a:pt x="469" y="1197"/>
                    </a:lnTo>
                    <a:lnTo>
                      <a:pt x="429" y="1170"/>
                    </a:lnTo>
                    <a:lnTo>
                      <a:pt x="410" y="1152"/>
                    </a:lnTo>
                    <a:lnTo>
                      <a:pt x="365" y="1101"/>
                    </a:lnTo>
                    <a:lnTo>
                      <a:pt x="236" y="913"/>
                    </a:lnTo>
                    <a:lnTo>
                      <a:pt x="39" y="601"/>
                    </a:lnTo>
                    <a:lnTo>
                      <a:pt x="0" y="537"/>
                    </a:lnTo>
                    <a:lnTo>
                      <a:pt x="999" y="0"/>
                    </a:lnTo>
                    <a:lnTo>
                      <a:pt x="1056" y="54"/>
                    </a:lnTo>
                    <a:lnTo>
                      <a:pt x="1180" y="151"/>
                    </a:lnTo>
                    <a:lnTo>
                      <a:pt x="1310" y="227"/>
                    </a:lnTo>
                    <a:lnTo>
                      <a:pt x="1444" y="285"/>
                    </a:lnTo>
                    <a:lnTo>
                      <a:pt x="1510" y="307"/>
                    </a:lnTo>
                    <a:lnTo>
                      <a:pt x="1507" y="309"/>
                    </a:lnTo>
                    <a:lnTo>
                      <a:pt x="1488" y="338"/>
                    </a:lnTo>
                    <a:lnTo>
                      <a:pt x="1485" y="357"/>
                    </a:lnTo>
                    <a:lnTo>
                      <a:pt x="1471" y="382"/>
                    </a:lnTo>
                    <a:lnTo>
                      <a:pt x="1449" y="432"/>
                    </a:lnTo>
                    <a:lnTo>
                      <a:pt x="1437" y="482"/>
                    </a:lnTo>
                    <a:lnTo>
                      <a:pt x="1429" y="534"/>
                    </a:lnTo>
                    <a:lnTo>
                      <a:pt x="1432" y="585"/>
                    </a:lnTo>
                    <a:lnTo>
                      <a:pt x="1444" y="634"/>
                    </a:lnTo>
                    <a:lnTo>
                      <a:pt x="1462" y="680"/>
                    </a:lnTo>
                    <a:lnTo>
                      <a:pt x="1493" y="723"/>
                    </a:lnTo>
                    <a:lnTo>
                      <a:pt x="1510" y="742"/>
                    </a:lnTo>
                    <a:lnTo>
                      <a:pt x="2177" y="176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2" name="Freeform 63">
                <a:extLst>
                  <a:ext uri="{FF2B5EF4-FFF2-40B4-BE49-F238E27FC236}">
                    <a16:creationId xmlns:a16="http://schemas.microsoft.com/office/drawing/2014/main" xmlns="" id="{AB6D7A28-EA54-45A0-B659-D2CCCB985D97}"/>
                  </a:ext>
                </a:extLst>
              </p:cNvPr>
              <p:cNvSpPr>
                <a:spLocks/>
              </p:cNvSpPr>
              <p:nvPr/>
            </p:nvSpPr>
            <p:spPr bwMode="auto">
              <a:xfrm rot="591057">
                <a:off x="9406451" y="1300420"/>
                <a:ext cx="1326576" cy="1206274"/>
              </a:xfrm>
              <a:custGeom>
                <a:avLst/>
                <a:gdLst>
                  <a:gd name="T0" fmla="*/ 3490 w 3672"/>
                  <a:gd name="T1" fmla="*/ 1639 h 3339"/>
                  <a:gd name="T2" fmla="*/ 3602 w 3672"/>
                  <a:gd name="T3" fmla="*/ 2164 h 3339"/>
                  <a:gd name="T4" fmla="*/ 3666 w 3672"/>
                  <a:gd name="T5" fmla="*/ 2676 h 3339"/>
                  <a:gd name="T6" fmla="*/ 3661 w 3672"/>
                  <a:gd name="T7" fmla="*/ 3020 h 3339"/>
                  <a:gd name="T8" fmla="*/ 3628 w 3672"/>
                  <a:gd name="T9" fmla="*/ 3143 h 3339"/>
                  <a:gd name="T10" fmla="*/ 3585 w 3672"/>
                  <a:gd name="T11" fmla="*/ 3186 h 3339"/>
                  <a:gd name="T12" fmla="*/ 2711 w 3672"/>
                  <a:gd name="T13" fmla="*/ 3098 h 3339"/>
                  <a:gd name="T14" fmla="*/ 2088 w 3672"/>
                  <a:gd name="T15" fmla="*/ 3082 h 3339"/>
                  <a:gd name="T16" fmla="*/ 1705 w 3672"/>
                  <a:gd name="T17" fmla="*/ 3124 h 3339"/>
                  <a:gd name="T18" fmla="*/ 1390 w 3672"/>
                  <a:gd name="T19" fmla="*/ 3195 h 3339"/>
                  <a:gd name="T20" fmla="*/ 1060 w 3672"/>
                  <a:gd name="T21" fmla="*/ 3304 h 3339"/>
                  <a:gd name="T22" fmla="*/ 926 w 3672"/>
                  <a:gd name="T23" fmla="*/ 3333 h 3339"/>
                  <a:gd name="T24" fmla="*/ 719 w 3672"/>
                  <a:gd name="T25" fmla="*/ 3245 h 3339"/>
                  <a:gd name="T26" fmla="*/ 505 w 3672"/>
                  <a:gd name="T27" fmla="*/ 3077 h 3339"/>
                  <a:gd name="T28" fmla="*/ 308 w 3672"/>
                  <a:gd name="T29" fmla="*/ 2839 h 3339"/>
                  <a:gd name="T30" fmla="*/ 180 w 3672"/>
                  <a:gd name="T31" fmla="*/ 2623 h 3339"/>
                  <a:gd name="T32" fmla="*/ 84 w 3672"/>
                  <a:gd name="T33" fmla="*/ 2392 h 3339"/>
                  <a:gd name="T34" fmla="*/ 12 w 3672"/>
                  <a:gd name="T35" fmla="*/ 2101 h 3339"/>
                  <a:gd name="T36" fmla="*/ 3 w 3672"/>
                  <a:gd name="T37" fmla="*/ 1843 h 3339"/>
                  <a:gd name="T38" fmla="*/ 56 w 3672"/>
                  <a:gd name="T39" fmla="*/ 1637 h 3339"/>
                  <a:gd name="T40" fmla="*/ 209 w 3672"/>
                  <a:gd name="T41" fmla="*/ 1523 h 3339"/>
                  <a:gd name="T42" fmla="*/ 651 w 3672"/>
                  <a:gd name="T43" fmla="*/ 1248 h 3339"/>
                  <a:gd name="T44" fmla="*/ 975 w 3672"/>
                  <a:gd name="T45" fmla="*/ 983 h 3339"/>
                  <a:gd name="T46" fmla="*/ 1152 w 3672"/>
                  <a:gd name="T47" fmla="*/ 804 h 3339"/>
                  <a:gd name="T48" fmla="*/ 1332 w 3672"/>
                  <a:gd name="T49" fmla="*/ 581 h 3339"/>
                  <a:gd name="T50" fmla="*/ 1690 w 3672"/>
                  <a:gd name="T51" fmla="*/ 9 h 3339"/>
                  <a:gd name="T52" fmla="*/ 1778 w 3672"/>
                  <a:gd name="T53" fmla="*/ 0 h 3339"/>
                  <a:gd name="T54" fmla="*/ 1958 w 3672"/>
                  <a:gd name="T55" fmla="*/ 48 h 3339"/>
                  <a:gd name="T56" fmla="*/ 2187 w 3672"/>
                  <a:gd name="T57" fmla="*/ 152 h 3339"/>
                  <a:gd name="T58" fmla="*/ 2642 w 3672"/>
                  <a:gd name="T59" fmla="*/ 427 h 3339"/>
                  <a:gd name="T60" fmla="*/ 2953 w 3672"/>
                  <a:gd name="T61" fmla="*/ 669 h 3339"/>
                  <a:gd name="T62" fmla="*/ 3159 w 3672"/>
                  <a:gd name="T63" fmla="*/ 869 h 3339"/>
                  <a:gd name="T64" fmla="*/ 3306 w 3672"/>
                  <a:gd name="T65" fmla="*/ 1065 h 3339"/>
                  <a:gd name="T66" fmla="*/ 3352 w 3672"/>
                  <a:gd name="T67" fmla="*/ 1190 h 3339"/>
                  <a:gd name="T68" fmla="*/ 3457 w 3672"/>
                  <a:gd name="T69" fmla="*/ 1520 h 3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2" h="3339">
                    <a:moveTo>
                      <a:pt x="3457" y="1520"/>
                    </a:moveTo>
                    <a:lnTo>
                      <a:pt x="3490" y="1639"/>
                    </a:lnTo>
                    <a:lnTo>
                      <a:pt x="3551" y="1895"/>
                    </a:lnTo>
                    <a:lnTo>
                      <a:pt x="3602" y="2164"/>
                    </a:lnTo>
                    <a:lnTo>
                      <a:pt x="3643" y="2430"/>
                    </a:lnTo>
                    <a:lnTo>
                      <a:pt x="3666" y="2676"/>
                    </a:lnTo>
                    <a:lnTo>
                      <a:pt x="3672" y="2891"/>
                    </a:lnTo>
                    <a:lnTo>
                      <a:pt x="3661" y="3020"/>
                    </a:lnTo>
                    <a:lnTo>
                      <a:pt x="3649" y="3089"/>
                    </a:lnTo>
                    <a:lnTo>
                      <a:pt x="3628" y="3143"/>
                    </a:lnTo>
                    <a:lnTo>
                      <a:pt x="3601" y="3176"/>
                    </a:lnTo>
                    <a:lnTo>
                      <a:pt x="3585" y="3186"/>
                    </a:lnTo>
                    <a:lnTo>
                      <a:pt x="3212" y="3146"/>
                    </a:lnTo>
                    <a:lnTo>
                      <a:pt x="2711" y="3098"/>
                    </a:lnTo>
                    <a:lnTo>
                      <a:pt x="2396" y="3081"/>
                    </a:lnTo>
                    <a:lnTo>
                      <a:pt x="2088" y="3082"/>
                    </a:lnTo>
                    <a:lnTo>
                      <a:pt x="1859" y="3102"/>
                    </a:lnTo>
                    <a:lnTo>
                      <a:pt x="1705" y="3124"/>
                    </a:lnTo>
                    <a:lnTo>
                      <a:pt x="1549" y="3154"/>
                    </a:lnTo>
                    <a:lnTo>
                      <a:pt x="1390" y="3195"/>
                    </a:lnTo>
                    <a:lnTo>
                      <a:pt x="1227" y="3244"/>
                    </a:lnTo>
                    <a:lnTo>
                      <a:pt x="1060" y="3304"/>
                    </a:lnTo>
                    <a:lnTo>
                      <a:pt x="975" y="3339"/>
                    </a:lnTo>
                    <a:lnTo>
                      <a:pt x="926" y="3333"/>
                    </a:lnTo>
                    <a:lnTo>
                      <a:pt x="824" y="3300"/>
                    </a:lnTo>
                    <a:lnTo>
                      <a:pt x="719" y="3245"/>
                    </a:lnTo>
                    <a:lnTo>
                      <a:pt x="612" y="3170"/>
                    </a:lnTo>
                    <a:lnTo>
                      <a:pt x="505" y="3077"/>
                    </a:lnTo>
                    <a:lnTo>
                      <a:pt x="403" y="2966"/>
                    </a:lnTo>
                    <a:lnTo>
                      <a:pt x="308" y="2839"/>
                    </a:lnTo>
                    <a:lnTo>
                      <a:pt x="220" y="2698"/>
                    </a:lnTo>
                    <a:lnTo>
                      <a:pt x="180" y="2623"/>
                    </a:lnTo>
                    <a:lnTo>
                      <a:pt x="144" y="2545"/>
                    </a:lnTo>
                    <a:lnTo>
                      <a:pt x="84" y="2392"/>
                    </a:lnTo>
                    <a:lnTo>
                      <a:pt x="40" y="2244"/>
                    </a:lnTo>
                    <a:lnTo>
                      <a:pt x="12" y="2101"/>
                    </a:lnTo>
                    <a:lnTo>
                      <a:pt x="0" y="1967"/>
                    </a:lnTo>
                    <a:lnTo>
                      <a:pt x="3" y="1843"/>
                    </a:lnTo>
                    <a:lnTo>
                      <a:pt x="22" y="1732"/>
                    </a:lnTo>
                    <a:lnTo>
                      <a:pt x="56" y="1637"/>
                    </a:lnTo>
                    <a:lnTo>
                      <a:pt x="78" y="1597"/>
                    </a:lnTo>
                    <a:lnTo>
                      <a:pt x="209" y="1523"/>
                    </a:lnTo>
                    <a:lnTo>
                      <a:pt x="439" y="1388"/>
                    </a:lnTo>
                    <a:lnTo>
                      <a:pt x="651" y="1248"/>
                    </a:lnTo>
                    <a:lnTo>
                      <a:pt x="861" y="1084"/>
                    </a:lnTo>
                    <a:lnTo>
                      <a:pt x="975" y="983"/>
                    </a:lnTo>
                    <a:lnTo>
                      <a:pt x="1040" y="921"/>
                    </a:lnTo>
                    <a:lnTo>
                      <a:pt x="1152" y="804"/>
                    </a:lnTo>
                    <a:lnTo>
                      <a:pt x="1248" y="692"/>
                    </a:lnTo>
                    <a:lnTo>
                      <a:pt x="1332" y="581"/>
                    </a:lnTo>
                    <a:lnTo>
                      <a:pt x="1518" y="294"/>
                    </a:lnTo>
                    <a:lnTo>
                      <a:pt x="1690" y="9"/>
                    </a:lnTo>
                    <a:lnTo>
                      <a:pt x="1715" y="2"/>
                    </a:lnTo>
                    <a:lnTo>
                      <a:pt x="1778" y="0"/>
                    </a:lnTo>
                    <a:lnTo>
                      <a:pt x="1860" y="16"/>
                    </a:lnTo>
                    <a:lnTo>
                      <a:pt x="1958" y="48"/>
                    </a:lnTo>
                    <a:lnTo>
                      <a:pt x="2068" y="94"/>
                    </a:lnTo>
                    <a:lnTo>
                      <a:pt x="2187" y="152"/>
                    </a:lnTo>
                    <a:lnTo>
                      <a:pt x="2379" y="257"/>
                    </a:lnTo>
                    <a:lnTo>
                      <a:pt x="2642" y="427"/>
                    </a:lnTo>
                    <a:lnTo>
                      <a:pt x="2834" y="569"/>
                    </a:lnTo>
                    <a:lnTo>
                      <a:pt x="2953" y="669"/>
                    </a:lnTo>
                    <a:lnTo>
                      <a:pt x="3063" y="770"/>
                    </a:lnTo>
                    <a:lnTo>
                      <a:pt x="3159" y="869"/>
                    </a:lnTo>
                    <a:lnTo>
                      <a:pt x="3241" y="969"/>
                    </a:lnTo>
                    <a:lnTo>
                      <a:pt x="3306" y="1065"/>
                    </a:lnTo>
                    <a:lnTo>
                      <a:pt x="3329" y="1111"/>
                    </a:lnTo>
                    <a:lnTo>
                      <a:pt x="3352" y="1190"/>
                    </a:lnTo>
                    <a:lnTo>
                      <a:pt x="3418" y="1392"/>
                    </a:lnTo>
                    <a:lnTo>
                      <a:pt x="3457" y="152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8" name="Freeform 64">
                <a:extLst>
                  <a:ext uri="{FF2B5EF4-FFF2-40B4-BE49-F238E27FC236}">
                    <a16:creationId xmlns:a16="http://schemas.microsoft.com/office/drawing/2014/main" xmlns="" id="{B01D5F28-7962-4AA4-97DC-3CC9839CF75F}"/>
                  </a:ext>
                </a:extLst>
              </p:cNvPr>
              <p:cNvSpPr>
                <a:spLocks/>
              </p:cNvSpPr>
              <p:nvPr/>
            </p:nvSpPr>
            <p:spPr bwMode="auto">
              <a:xfrm rot="591057">
                <a:off x="8852005" y="1735744"/>
                <a:ext cx="838864" cy="876797"/>
              </a:xfrm>
              <a:custGeom>
                <a:avLst/>
                <a:gdLst>
                  <a:gd name="T0" fmla="*/ 2321 w 2321"/>
                  <a:gd name="T1" fmla="*/ 1767 h 2428"/>
                  <a:gd name="T2" fmla="*/ 2039 w 2321"/>
                  <a:gd name="T3" fmla="*/ 1895 h 2428"/>
                  <a:gd name="T4" fmla="*/ 1758 w 2321"/>
                  <a:gd name="T5" fmla="*/ 2023 h 2428"/>
                  <a:gd name="T6" fmla="*/ 1041 w 2321"/>
                  <a:gd name="T7" fmla="*/ 2408 h 2428"/>
                  <a:gd name="T8" fmla="*/ 1019 w 2321"/>
                  <a:gd name="T9" fmla="*/ 2417 h 2428"/>
                  <a:gd name="T10" fmla="*/ 972 w 2321"/>
                  <a:gd name="T11" fmla="*/ 2427 h 2428"/>
                  <a:gd name="T12" fmla="*/ 923 w 2321"/>
                  <a:gd name="T13" fmla="*/ 2428 h 2428"/>
                  <a:gd name="T14" fmla="*/ 871 w 2321"/>
                  <a:gd name="T15" fmla="*/ 2422 h 2428"/>
                  <a:gd name="T16" fmla="*/ 789 w 2321"/>
                  <a:gd name="T17" fmla="*/ 2398 h 2428"/>
                  <a:gd name="T18" fmla="*/ 674 w 2321"/>
                  <a:gd name="T19" fmla="*/ 2337 h 2428"/>
                  <a:gd name="T20" fmla="*/ 556 w 2321"/>
                  <a:gd name="T21" fmla="*/ 2249 h 2428"/>
                  <a:gd name="T22" fmla="*/ 439 w 2321"/>
                  <a:gd name="T23" fmla="*/ 2133 h 2428"/>
                  <a:gd name="T24" fmla="*/ 325 w 2321"/>
                  <a:gd name="T25" fmla="*/ 1993 h 2428"/>
                  <a:gd name="T26" fmla="*/ 220 w 2321"/>
                  <a:gd name="T27" fmla="*/ 1832 h 2428"/>
                  <a:gd name="T28" fmla="*/ 170 w 2321"/>
                  <a:gd name="T29" fmla="*/ 1742 h 2428"/>
                  <a:gd name="T30" fmla="*/ 130 w 2321"/>
                  <a:gd name="T31" fmla="*/ 1650 h 2428"/>
                  <a:gd name="T32" fmla="*/ 65 w 2321"/>
                  <a:gd name="T33" fmla="*/ 1473 h 2428"/>
                  <a:gd name="T34" fmla="*/ 22 w 2321"/>
                  <a:gd name="T35" fmla="*/ 1301 h 2428"/>
                  <a:gd name="T36" fmla="*/ 0 w 2321"/>
                  <a:gd name="T37" fmla="*/ 1143 h 2428"/>
                  <a:gd name="T38" fmla="*/ 0 w 2321"/>
                  <a:gd name="T39" fmla="*/ 999 h 2428"/>
                  <a:gd name="T40" fmla="*/ 22 w 2321"/>
                  <a:gd name="T41" fmla="*/ 873 h 2428"/>
                  <a:gd name="T42" fmla="*/ 52 w 2321"/>
                  <a:gd name="T43" fmla="*/ 794 h 2428"/>
                  <a:gd name="T44" fmla="*/ 79 w 2321"/>
                  <a:gd name="T45" fmla="*/ 748 h 2428"/>
                  <a:gd name="T46" fmla="*/ 112 w 2321"/>
                  <a:gd name="T47" fmla="*/ 711 h 2428"/>
                  <a:gd name="T48" fmla="*/ 150 w 2321"/>
                  <a:gd name="T49" fmla="*/ 679 h 2428"/>
                  <a:gd name="T50" fmla="*/ 170 w 2321"/>
                  <a:gd name="T51" fmla="*/ 666 h 2428"/>
                  <a:gd name="T52" fmla="*/ 1271 w 2321"/>
                  <a:gd name="T53" fmla="*/ 103 h 2428"/>
                  <a:gd name="T54" fmla="*/ 1310 w 2321"/>
                  <a:gd name="T55" fmla="*/ 82 h 2428"/>
                  <a:gd name="T56" fmla="*/ 1387 w 2321"/>
                  <a:gd name="T57" fmla="*/ 35 h 2428"/>
                  <a:gd name="T58" fmla="*/ 1425 w 2321"/>
                  <a:gd name="T59" fmla="*/ 0 h 2428"/>
                  <a:gd name="T60" fmla="*/ 1402 w 2321"/>
                  <a:gd name="T61" fmla="*/ 39 h 2428"/>
                  <a:gd name="T62" fmla="*/ 1371 w 2321"/>
                  <a:gd name="T63" fmla="*/ 134 h 2428"/>
                  <a:gd name="T64" fmla="*/ 1355 w 2321"/>
                  <a:gd name="T65" fmla="*/ 245 h 2428"/>
                  <a:gd name="T66" fmla="*/ 1355 w 2321"/>
                  <a:gd name="T67" fmla="*/ 369 h 2428"/>
                  <a:gd name="T68" fmla="*/ 1369 w 2321"/>
                  <a:gd name="T69" fmla="*/ 503 h 2428"/>
                  <a:gd name="T70" fmla="*/ 1398 w 2321"/>
                  <a:gd name="T71" fmla="*/ 646 h 2428"/>
                  <a:gd name="T72" fmla="*/ 1440 w 2321"/>
                  <a:gd name="T73" fmla="*/ 796 h 2428"/>
                  <a:gd name="T74" fmla="*/ 1495 w 2321"/>
                  <a:gd name="T75" fmla="*/ 947 h 2428"/>
                  <a:gd name="T76" fmla="*/ 1528 w 2321"/>
                  <a:gd name="T77" fmla="*/ 1025 h 2428"/>
                  <a:gd name="T78" fmla="*/ 1566 w 2321"/>
                  <a:gd name="T79" fmla="*/ 1105 h 2428"/>
                  <a:gd name="T80" fmla="*/ 1654 w 2321"/>
                  <a:gd name="T81" fmla="*/ 1254 h 2428"/>
                  <a:gd name="T82" fmla="*/ 1751 w 2321"/>
                  <a:gd name="T83" fmla="*/ 1385 h 2428"/>
                  <a:gd name="T84" fmla="*/ 1852 w 2321"/>
                  <a:gd name="T85" fmla="*/ 1500 h 2428"/>
                  <a:gd name="T86" fmla="*/ 1958 w 2321"/>
                  <a:gd name="T87" fmla="*/ 1595 h 2428"/>
                  <a:gd name="T88" fmla="*/ 2065 w 2321"/>
                  <a:gd name="T89" fmla="*/ 1672 h 2428"/>
                  <a:gd name="T90" fmla="*/ 2170 w 2321"/>
                  <a:gd name="T91" fmla="*/ 1728 h 2428"/>
                  <a:gd name="T92" fmla="*/ 2272 w 2321"/>
                  <a:gd name="T93" fmla="*/ 1761 h 2428"/>
                  <a:gd name="T94" fmla="*/ 2321 w 2321"/>
                  <a:gd name="T95" fmla="*/ 1767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1" h="2428">
                    <a:moveTo>
                      <a:pt x="2321" y="1767"/>
                    </a:moveTo>
                    <a:lnTo>
                      <a:pt x="2039" y="1895"/>
                    </a:lnTo>
                    <a:lnTo>
                      <a:pt x="1758" y="2023"/>
                    </a:lnTo>
                    <a:lnTo>
                      <a:pt x="1041" y="2408"/>
                    </a:lnTo>
                    <a:lnTo>
                      <a:pt x="1019" y="2417"/>
                    </a:lnTo>
                    <a:lnTo>
                      <a:pt x="972" y="2427"/>
                    </a:lnTo>
                    <a:lnTo>
                      <a:pt x="923" y="2428"/>
                    </a:lnTo>
                    <a:lnTo>
                      <a:pt x="871" y="2422"/>
                    </a:lnTo>
                    <a:lnTo>
                      <a:pt x="789" y="2398"/>
                    </a:lnTo>
                    <a:lnTo>
                      <a:pt x="674" y="2337"/>
                    </a:lnTo>
                    <a:lnTo>
                      <a:pt x="556" y="2249"/>
                    </a:lnTo>
                    <a:lnTo>
                      <a:pt x="439" y="2133"/>
                    </a:lnTo>
                    <a:lnTo>
                      <a:pt x="325" y="1993"/>
                    </a:lnTo>
                    <a:lnTo>
                      <a:pt x="220" y="1832"/>
                    </a:lnTo>
                    <a:lnTo>
                      <a:pt x="170" y="1742"/>
                    </a:lnTo>
                    <a:lnTo>
                      <a:pt x="130" y="1650"/>
                    </a:lnTo>
                    <a:lnTo>
                      <a:pt x="65" y="1473"/>
                    </a:lnTo>
                    <a:lnTo>
                      <a:pt x="22" y="1301"/>
                    </a:lnTo>
                    <a:lnTo>
                      <a:pt x="0" y="1143"/>
                    </a:lnTo>
                    <a:lnTo>
                      <a:pt x="0" y="999"/>
                    </a:lnTo>
                    <a:lnTo>
                      <a:pt x="22" y="873"/>
                    </a:lnTo>
                    <a:lnTo>
                      <a:pt x="52" y="794"/>
                    </a:lnTo>
                    <a:lnTo>
                      <a:pt x="79" y="748"/>
                    </a:lnTo>
                    <a:lnTo>
                      <a:pt x="112" y="711"/>
                    </a:lnTo>
                    <a:lnTo>
                      <a:pt x="150" y="679"/>
                    </a:lnTo>
                    <a:lnTo>
                      <a:pt x="170" y="666"/>
                    </a:lnTo>
                    <a:lnTo>
                      <a:pt x="1271" y="103"/>
                    </a:lnTo>
                    <a:lnTo>
                      <a:pt x="1310" y="82"/>
                    </a:lnTo>
                    <a:lnTo>
                      <a:pt x="1387" y="35"/>
                    </a:lnTo>
                    <a:lnTo>
                      <a:pt x="1425" y="0"/>
                    </a:lnTo>
                    <a:lnTo>
                      <a:pt x="1402" y="39"/>
                    </a:lnTo>
                    <a:lnTo>
                      <a:pt x="1371" y="134"/>
                    </a:lnTo>
                    <a:lnTo>
                      <a:pt x="1355" y="245"/>
                    </a:lnTo>
                    <a:lnTo>
                      <a:pt x="1355" y="369"/>
                    </a:lnTo>
                    <a:lnTo>
                      <a:pt x="1369" y="503"/>
                    </a:lnTo>
                    <a:lnTo>
                      <a:pt x="1398" y="646"/>
                    </a:lnTo>
                    <a:lnTo>
                      <a:pt x="1440" y="796"/>
                    </a:lnTo>
                    <a:lnTo>
                      <a:pt x="1495" y="947"/>
                    </a:lnTo>
                    <a:lnTo>
                      <a:pt x="1528" y="1025"/>
                    </a:lnTo>
                    <a:lnTo>
                      <a:pt x="1566" y="1105"/>
                    </a:lnTo>
                    <a:lnTo>
                      <a:pt x="1654" y="1254"/>
                    </a:lnTo>
                    <a:lnTo>
                      <a:pt x="1751" y="1385"/>
                    </a:lnTo>
                    <a:lnTo>
                      <a:pt x="1852" y="1500"/>
                    </a:lnTo>
                    <a:lnTo>
                      <a:pt x="1958" y="1595"/>
                    </a:lnTo>
                    <a:lnTo>
                      <a:pt x="2065" y="1672"/>
                    </a:lnTo>
                    <a:lnTo>
                      <a:pt x="2170" y="1728"/>
                    </a:lnTo>
                    <a:lnTo>
                      <a:pt x="2272" y="1761"/>
                    </a:lnTo>
                    <a:lnTo>
                      <a:pt x="2321" y="176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9" name="Freeform 65">
                <a:extLst>
                  <a:ext uri="{FF2B5EF4-FFF2-40B4-BE49-F238E27FC236}">
                    <a16:creationId xmlns:a16="http://schemas.microsoft.com/office/drawing/2014/main" xmlns="" id="{309DD203-20E4-4E2F-AADE-E0209ECDCAEE}"/>
                  </a:ext>
                </a:extLst>
              </p:cNvPr>
              <p:cNvSpPr>
                <a:spLocks/>
              </p:cNvSpPr>
              <p:nvPr/>
            </p:nvSpPr>
            <p:spPr bwMode="auto">
              <a:xfrm rot="591057">
                <a:off x="9967443" y="1117480"/>
                <a:ext cx="979758" cy="1428453"/>
              </a:xfrm>
              <a:custGeom>
                <a:avLst/>
                <a:gdLst>
                  <a:gd name="T0" fmla="*/ 2262 w 2714"/>
                  <a:gd name="T1" fmla="*/ 3921 h 3954"/>
                  <a:gd name="T2" fmla="*/ 2040 w 2714"/>
                  <a:gd name="T3" fmla="*/ 3954 h 3954"/>
                  <a:gd name="T4" fmla="*/ 1800 w 2714"/>
                  <a:gd name="T5" fmla="*/ 3908 h 3954"/>
                  <a:gd name="T6" fmla="*/ 1547 w 2714"/>
                  <a:gd name="T7" fmla="*/ 3791 h 3954"/>
                  <a:gd name="T8" fmla="*/ 1287 w 2714"/>
                  <a:gd name="T9" fmla="*/ 3606 h 3954"/>
                  <a:gd name="T10" fmla="*/ 1031 w 2714"/>
                  <a:gd name="T11" fmla="*/ 3363 h 3954"/>
                  <a:gd name="T12" fmla="*/ 783 w 2714"/>
                  <a:gd name="T13" fmla="*/ 3068 h 3954"/>
                  <a:gd name="T14" fmla="*/ 552 w 2714"/>
                  <a:gd name="T15" fmla="*/ 2723 h 3954"/>
                  <a:gd name="T16" fmla="*/ 393 w 2714"/>
                  <a:gd name="T17" fmla="*/ 2438 h 3954"/>
                  <a:gd name="T18" fmla="*/ 255 w 2714"/>
                  <a:gd name="T19" fmla="*/ 2143 h 3954"/>
                  <a:gd name="T20" fmla="*/ 120 w 2714"/>
                  <a:gd name="T21" fmla="*/ 1753 h 3954"/>
                  <a:gd name="T22" fmla="*/ 35 w 2714"/>
                  <a:gd name="T23" fmla="*/ 1380 h 3954"/>
                  <a:gd name="T24" fmla="*/ 0 w 2714"/>
                  <a:gd name="T25" fmla="*/ 1032 h 3954"/>
                  <a:gd name="T26" fmla="*/ 15 w 2714"/>
                  <a:gd name="T27" fmla="*/ 716 h 3954"/>
                  <a:gd name="T28" fmla="*/ 78 w 2714"/>
                  <a:gd name="T29" fmla="*/ 447 h 3954"/>
                  <a:gd name="T30" fmla="*/ 189 w 2714"/>
                  <a:gd name="T31" fmla="*/ 232 h 3954"/>
                  <a:gd name="T32" fmla="*/ 346 w 2714"/>
                  <a:gd name="T33" fmla="*/ 82 h 3954"/>
                  <a:gd name="T34" fmla="*/ 444 w 2714"/>
                  <a:gd name="T35" fmla="*/ 33 h 3954"/>
                  <a:gd name="T36" fmla="*/ 664 w 2714"/>
                  <a:gd name="T37" fmla="*/ 0 h 3954"/>
                  <a:gd name="T38" fmla="*/ 906 w 2714"/>
                  <a:gd name="T39" fmla="*/ 46 h 3954"/>
                  <a:gd name="T40" fmla="*/ 1159 w 2714"/>
                  <a:gd name="T41" fmla="*/ 163 h 3954"/>
                  <a:gd name="T42" fmla="*/ 1417 w 2714"/>
                  <a:gd name="T43" fmla="*/ 347 h 3954"/>
                  <a:gd name="T44" fmla="*/ 1675 w 2714"/>
                  <a:gd name="T45" fmla="*/ 591 h 3954"/>
                  <a:gd name="T46" fmla="*/ 1922 w 2714"/>
                  <a:gd name="T47" fmla="*/ 888 h 3954"/>
                  <a:gd name="T48" fmla="*/ 2154 w 2714"/>
                  <a:gd name="T49" fmla="*/ 1230 h 3954"/>
                  <a:gd name="T50" fmla="*/ 2313 w 2714"/>
                  <a:gd name="T51" fmla="*/ 1516 h 3954"/>
                  <a:gd name="T52" fmla="*/ 2449 w 2714"/>
                  <a:gd name="T53" fmla="*/ 1818 h 3954"/>
                  <a:gd name="T54" fmla="*/ 2589 w 2714"/>
                  <a:gd name="T55" fmla="*/ 2213 h 3954"/>
                  <a:gd name="T56" fmla="*/ 2677 w 2714"/>
                  <a:gd name="T57" fmla="*/ 2591 h 3954"/>
                  <a:gd name="T58" fmla="*/ 2714 w 2714"/>
                  <a:gd name="T59" fmla="*/ 2942 h 3954"/>
                  <a:gd name="T60" fmla="*/ 2701 w 2714"/>
                  <a:gd name="T61" fmla="*/ 3256 h 3954"/>
                  <a:gd name="T62" fmla="*/ 2639 w 2714"/>
                  <a:gd name="T63" fmla="*/ 3523 h 3954"/>
                  <a:gd name="T64" fmla="*/ 2526 w 2714"/>
                  <a:gd name="T65" fmla="*/ 3732 h 3954"/>
                  <a:gd name="T66" fmla="*/ 2361 w 2714"/>
                  <a:gd name="T67" fmla="*/ 3874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4" h="3954">
                    <a:moveTo>
                      <a:pt x="2313" y="3898"/>
                    </a:moveTo>
                    <a:lnTo>
                      <a:pt x="2262" y="3921"/>
                    </a:lnTo>
                    <a:lnTo>
                      <a:pt x="2154" y="3946"/>
                    </a:lnTo>
                    <a:lnTo>
                      <a:pt x="2040" y="3954"/>
                    </a:lnTo>
                    <a:lnTo>
                      <a:pt x="1922" y="3941"/>
                    </a:lnTo>
                    <a:lnTo>
                      <a:pt x="1800" y="3908"/>
                    </a:lnTo>
                    <a:lnTo>
                      <a:pt x="1675" y="3859"/>
                    </a:lnTo>
                    <a:lnTo>
                      <a:pt x="1547" y="3791"/>
                    </a:lnTo>
                    <a:lnTo>
                      <a:pt x="1417" y="3706"/>
                    </a:lnTo>
                    <a:lnTo>
                      <a:pt x="1287" y="3606"/>
                    </a:lnTo>
                    <a:lnTo>
                      <a:pt x="1159" y="3493"/>
                    </a:lnTo>
                    <a:lnTo>
                      <a:pt x="1031" y="3363"/>
                    </a:lnTo>
                    <a:lnTo>
                      <a:pt x="906" y="3222"/>
                    </a:lnTo>
                    <a:lnTo>
                      <a:pt x="783" y="3068"/>
                    </a:lnTo>
                    <a:lnTo>
                      <a:pt x="664" y="2900"/>
                    </a:lnTo>
                    <a:lnTo>
                      <a:pt x="552" y="2723"/>
                    </a:lnTo>
                    <a:lnTo>
                      <a:pt x="444" y="2536"/>
                    </a:lnTo>
                    <a:lnTo>
                      <a:pt x="393" y="2438"/>
                    </a:lnTo>
                    <a:lnTo>
                      <a:pt x="343" y="2340"/>
                    </a:lnTo>
                    <a:lnTo>
                      <a:pt x="255" y="2143"/>
                    </a:lnTo>
                    <a:lnTo>
                      <a:pt x="182" y="1947"/>
                    </a:lnTo>
                    <a:lnTo>
                      <a:pt x="120" y="1753"/>
                    </a:lnTo>
                    <a:lnTo>
                      <a:pt x="71" y="1565"/>
                    </a:lnTo>
                    <a:lnTo>
                      <a:pt x="35" y="1380"/>
                    </a:lnTo>
                    <a:lnTo>
                      <a:pt x="10" y="1202"/>
                    </a:lnTo>
                    <a:lnTo>
                      <a:pt x="0" y="1032"/>
                    </a:lnTo>
                    <a:lnTo>
                      <a:pt x="0" y="869"/>
                    </a:lnTo>
                    <a:lnTo>
                      <a:pt x="15" y="716"/>
                    </a:lnTo>
                    <a:lnTo>
                      <a:pt x="39" y="576"/>
                    </a:lnTo>
                    <a:lnTo>
                      <a:pt x="78" y="447"/>
                    </a:lnTo>
                    <a:lnTo>
                      <a:pt x="127" y="333"/>
                    </a:lnTo>
                    <a:lnTo>
                      <a:pt x="189" y="232"/>
                    </a:lnTo>
                    <a:lnTo>
                      <a:pt x="261" y="148"/>
                    </a:lnTo>
                    <a:lnTo>
                      <a:pt x="346" y="82"/>
                    </a:lnTo>
                    <a:lnTo>
                      <a:pt x="393" y="56"/>
                    </a:lnTo>
                    <a:lnTo>
                      <a:pt x="444" y="33"/>
                    </a:lnTo>
                    <a:lnTo>
                      <a:pt x="552" y="7"/>
                    </a:lnTo>
                    <a:lnTo>
                      <a:pt x="664" y="0"/>
                    </a:lnTo>
                    <a:lnTo>
                      <a:pt x="783" y="14"/>
                    </a:lnTo>
                    <a:lnTo>
                      <a:pt x="906" y="46"/>
                    </a:lnTo>
                    <a:lnTo>
                      <a:pt x="1031" y="96"/>
                    </a:lnTo>
                    <a:lnTo>
                      <a:pt x="1159" y="163"/>
                    </a:lnTo>
                    <a:lnTo>
                      <a:pt x="1287" y="248"/>
                    </a:lnTo>
                    <a:lnTo>
                      <a:pt x="1417" y="347"/>
                    </a:lnTo>
                    <a:lnTo>
                      <a:pt x="1547" y="461"/>
                    </a:lnTo>
                    <a:lnTo>
                      <a:pt x="1675" y="591"/>
                    </a:lnTo>
                    <a:lnTo>
                      <a:pt x="1800" y="732"/>
                    </a:lnTo>
                    <a:lnTo>
                      <a:pt x="1922" y="888"/>
                    </a:lnTo>
                    <a:lnTo>
                      <a:pt x="2040" y="1053"/>
                    </a:lnTo>
                    <a:lnTo>
                      <a:pt x="2154" y="1230"/>
                    </a:lnTo>
                    <a:lnTo>
                      <a:pt x="2262" y="1418"/>
                    </a:lnTo>
                    <a:lnTo>
                      <a:pt x="2313" y="1516"/>
                    </a:lnTo>
                    <a:lnTo>
                      <a:pt x="2361" y="1617"/>
                    </a:lnTo>
                    <a:lnTo>
                      <a:pt x="2449" y="1818"/>
                    </a:lnTo>
                    <a:lnTo>
                      <a:pt x="2526" y="2017"/>
                    </a:lnTo>
                    <a:lnTo>
                      <a:pt x="2589" y="2213"/>
                    </a:lnTo>
                    <a:lnTo>
                      <a:pt x="2639" y="2405"/>
                    </a:lnTo>
                    <a:lnTo>
                      <a:pt x="2677" y="2591"/>
                    </a:lnTo>
                    <a:lnTo>
                      <a:pt x="2701" y="2771"/>
                    </a:lnTo>
                    <a:lnTo>
                      <a:pt x="2714" y="2942"/>
                    </a:lnTo>
                    <a:lnTo>
                      <a:pt x="2714" y="3104"/>
                    </a:lnTo>
                    <a:lnTo>
                      <a:pt x="2701" y="3256"/>
                    </a:lnTo>
                    <a:lnTo>
                      <a:pt x="2677" y="3396"/>
                    </a:lnTo>
                    <a:lnTo>
                      <a:pt x="2639" y="3523"/>
                    </a:lnTo>
                    <a:lnTo>
                      <a:pt x="2589" y="3635"/>
                    </a:lnTo>
                    <a:lnTo>
                      <a:pt x="2526" y="3732"/>
                    </a:lnTo>
                    <a:lnTo>
                      <a:pt x="2449" y="3812"/>
                    </a:lnTo>
                    <a:lnTo>
                      <a:pt x="2361" y="3874"/>
                    </a:lnTo>
                    <a:lnTo>
                      <a:pt x="2313" y="3898"/>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0" name="Freeform 66">
                <a:extLst>
                  <a:ext uri="{FF2B5EF4-FFF2-40B4-BE49-F238E27FC236}">
                    <a16:creationId xmlns:a16="http://schemas.microsoft.com/office/drawing/2014/main" xmlns="" id="{3214AFB1-3A2D-4256-AC18-C5747B9BA042}"/>
                  </a:ext>
                </a:extLst>
              </p:cNvPr>
              <p:cNvSpPr>
                <a:spLocks/>
              </p:cNvSpPr>
              <p:nvPr/>
            </p:nvSpPr>
            <p:spPr bwMode="auto">
              <a:xfrm rot="591057">
                <a:off x="10052456" y="1646313"/>
                <a:ext cx="509388" cy="466036"/>
              </a:xfrm>
              <a:custGeom>
                <a:avLst/>
                <a:gdLst>
                  <a:gd name="T0" fmla="*/ 1331 w 1410"/>
                  <a:gd name="T1" fmla="*/ 342 h 1290"/>
                  <a:gd name="T2" fmla="*/ 1306 w 1410"/>
                  <a:gd name="T3" fmla="*/ 298 h 1290"/>
                  <a:gd name="T4" fmla="*/ 1254 w 1410"/>
                  <a:gd name="T5" fmla="*/ 220 h 1290"/>
                  <a:gd name="T6" fmla="*/ 1199 w 1410"/>
                  <a:gd name="T7" fmla="*/ 151 h 1290"/>
                  <a:gd name="T8" fmla="*/ 1142 w 1410"/>
                  <a:gd name="T9" fmla="*/ 94 h 1290"/>
                  <a:gd name="T10" fmla="*/ 1084 w 1410"/>
                  <a:gd name="T11" fmla="*/ 48 h 1290"/>
                  <a:gd name="T12" fmla="*/ 1027 w 1410"/>
                  <a:gd name="T13" fmla="*/ 16 h 1290"/>
                  <a:gd name="T14" fmla="*/ 972 w 1410"/>
                  <a:gd name="T15" fmla="*/ 0 h 1290"/>
                  <a:gd name="T16" fmla="*/ 920 w 1410"/>
                  <a:gd name="T17" fmla="*/ 0 h 1290"/>
                  <a:gd name="T18" fmla="*/ 896 w 1410"/>
                  <a:gd name="T19" fmla="*/ 9 h 1290"/>
                  <a:gd name="T20" fmla="*/ 0 w 1410"/>
                  <a:gd name="T21" fmla="*/ 418 h 1290"/>
                  <a:gd name="T22" fmla="*/ 29 w 1410"/>
                  <a:gd name="T23" fmla="*/ 535 h 1290"/>
                  <a:gd name="T24" fmla="*/ 101 w 1410"/>
                  <a:gd name="T25" fmla="*/ 768 h 1290"/>
                  <a:gd name="T26" fmla="*/ 171 w 1410"/>
                  <a:gd name="T27" fmla="*/ 939 h 1290"/>
                  <a:gd name="T28" fmla="*/ 228 w 1410"/>
                  <a:gd name="T29" fmla="*/ 1048 h 1290"/>
                  <a:gd name="T30" fmla="*/ 292 w 1410"/>
                  <a:gd name="T31" fmla="*/ 1150 h 1290"/>
                  <a:gd name="T32" fmla="*/ 367 w 1410"/>
                  <a:gd name="T33" fmla="*/ 1245 h 1290"/>
                  <a:gd name="T34" fmla="*/ 409 w 1410"/>
                  <a:gd name="T35" fmla="*/ 1290 h 1290"/>
                  <a:gd name="T36" fmla="*/ 1305 w 1410"/>
                  <a:gd name="T37" fmla="*/ 879 h 1290"/>
                  <a:gd name="T38" fmla="*/ 1328 w 1410"/>
                  <a:gd name="T39" fmla="*/ 860 h 1290"/>
                  <a:gd name="T40" fmla="*/ 1365 w 1410"/>
                  <a:gd name="T41" fmla="*/ 826 h 1290"/>
                  <a:gd name="T42" fmla="*/ 1381 w 1410"/>
                  <a:gd name="T43" fmla="*/ 795 h 1290"/>
                  <a:gd name="T44" fmla="*/ 1382 w 1410"/>
                  <a:gd name="T45" fmla="*/ 777 h 1290"/>
                  <a:gd name="T46" fmla="*/ 1391 w 1410"/>
                  <a:gd name="T47" fmla="*/ 758 h 1290"/>
                  <a:gd name="T48" fmla="*/ 1403 w 1410"/>
                  <a:gd name="T49" fmla="*/ 715 h 1290"/>
                  <a:gd name="T50" fmla="*/ 1410 w 1410"/>
                  <a:gd name="T51" fmla="*/ 643 h 1290"/>
                  <a:gd name="T52" fmla="*/ 1395 w 1410"/>
                  <a:gd name="T53" fmla="*/ 532 h 1290"/>
                  <a:gd name="T54" fmla="*/ 1358 w 1410"/>
                  <a:gd name="T55" fmla="*/ 408 h 1290"/>
                  <a:gd name="T56" fmla="*/ 1331 w 1410"/>
                  <a:gd name="T57" fmla="*/ 34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0" h="1290">
                    <a:moveTo>
                      <a:pt x="1331" y="342"/>
                    </a:moveTo>
                    <a:lnTo>
                      <a:pt x="1306" y="298"/>
                    </a:lnTo>
                    <a:lnTo>
                      <a:pt x="1254" y="220"/>
                    </a:lnTo>
                    <a:lnTo>
                      <a:pt x="1199" y="151"/>
                    </a:lnTo>
                    <a:lnTo>
                      <a:pt x="1142" y="94"/>
                    </a:lnTo>
                    <a:lnTo>
                      <a:pt x="1084" y="48"/>
                    </a:lnTo>
                    <a:lnTo>
                      <a:pt x="1027" y="16"/>
                    </a:lnTo>
                    <a:lnTo>
                      <a:pt x="972" y="0"/>
                    </a:lnTo>
                    <a:lnTo>
                      <a:pt x="920" y="0"/>
                    </a:lnTo>
                    <a:lnTo>
                      <a:pt x="896" y="9"/>
                    </a:lnTo>
                    <a:lnTo>
                      <a:pt x="0" y="418"/>
                    </a:lnTo>
                    <a:lnTo>
                      <a:pt x="29" y="535"/>
                    </a:lnTo>
                    <a:lnTo>
                      <a:pt x="101" y="768"/>
                    </a:lnTo>
                    <a:lnTo>
                      <a:pt x="171" y="939"/>
                    </a:lnTo>
                    <a:lnTo>
                      <a:pt x="228" y="1048"/>
                    </a:lnTo>
                    <a:lnTo>
                      <a:pt x="292" y="1150"/>
                    </a:lnTo>
                    <a:lnTo>
                      <a:pt x="367" y="1245"/>
                    </a:lnTo>
                    <a:lnTo>
                      <a:pt x="409" y="1290"/>
                    </a:lnTo>
                    <a:lnTo>
                      <a:pt x="1305" y="879"/>
                    </a:lnTo>
                    <a:lnTo>
                      <a:pt x="1328" y="860"/>
                    </a:lnTo>
                    <a:lnTo>
                      <a:pt x="1365" y="826"/>
                    </a:lnTo>
                    <a:lnTo>
                      <a:pt x="1381" y="795"/>
                    </a:lnTo>
                    <a:lnTo>
                      <a:pt x="1382" y="777"/>
                    </a:lnTo>
                    <a:lnTo>
                      <a:pt x="1391" y="758"/>
                    </a:lnTo>
                    <a:lnTo>
                      <a:pt x="1403" y="715"/>
                    </a:lnTo>
                    <a:lnTo>
                      <a:pt x="1410" y="643"/>
                    </a:lnTo>
                    <a:lnTo>
                      <a:pt x="1395" y="532"/>
                    </a:lnTo>
                    <a:lnTo>
                      <a:pt x="1358" y="408"/>
                    </a:lnTo>
                    <a:lnTo>
                      <a:pt x="1331" y="342"/>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1" name="Freeform 67">
                <a:extLst>
                  <a:ext uri="{FF2B5EF4-FFF2-40B4-BE49-F238E27FC236}">
                    <a16:creationId xmlns:a16="http://schemas.microsoft.com/office/drawing/2014/main" xmlns="" id="{54B5E4CC-380B-48C1-A925-66AAD323E211}"/>
                  </a:ext>
                </a:extLst>
              </p:cNvPr>
              <p:cNvSpPr>
                <a:spLocks noEditPoints="1"/>
              </p:cNvSpPr>
              <p:nvPr/>
            </p:nvSpPr>
            <p:spPr bwMode="auto">
              <a:xfrm rot="591057">
                <a:off x="9911987" y="1076896"/>
                <a:ext cx="1083804" cy="1523828"/>
              </a:xfrm>
              <a:custGeom>
                <a:avLst/>
                <a:gdLst>
                  <a:gd name="T0" fmla="*/ 620 w 3000"/>
                  <a:gd name="T1" fmla="*/ 292 h 4218"/>
                  <a:gd name="T2" fmla="*/ 505 w 3000"/>
                  <a:gd name="T3" fmla="*/ 374 h 4218"/>
                  <a:gd name="T4" fmla="*/ 361 w 3000"/>
                  <a:gd name="T5" fmla="*/ 603 h 4218"/>
                  <a:gd name="T6" fmla="*/ 310 w 3000"/>
                  <a:gd name="T7" fmla="*/ 828 h 4218"/>
                  <a:gd name="T8" fmla="*/ 314 w 3000"/>
                  <a:gd name="T9" fmla="*/ 1321 h 4218"/>
                  <a:gd name="T10" fmla="*/ 502 w 3000"/>
                  <a:gd name="T11" fmla="*/ 2082 h 4218"/>
                  <a:gd name="T12" fmla="*/ 716 w 3000"/>
                  <a:gd name="T13" fmla="*/ 2564 h 4218"/>
                  <a:gd name="T14" fmla="*/ 1025 w 3000"/>
                  <a:gd name="T15" fmla="*/ 3060 h 4218"/>
                  <a:gd name="T16" fmla="*/ 1371 w 3000"/>
                  <a:gd name="T17" fmla="*/ 3461 h 4218"/>
                  <a:gd name="T18" fmla="*/ 1726 w 3000"/>
                  <a:gd name="T19" fmla="*/ 3749 h 4218"/>
                  <a:gd name="T20" fmla="*/ 2066 w 3000"/>
                  <a:gd name="T21" fmla="*/ 3901 h 4218"/>
                  <a:gd name="T22" fmla="*/ 2365 w 3000"/>
                  <a:gd name="T23" fmla="*/ 3900 h 4218"/>
                  <a:gd name="T24" fmla="*/ 2448 w 3000"/>
                  <a:gd name="T25" fmla="*/ 3861 h 4218"/>
                  <a:gd name="T26" fmla="*/ 2645 w 3000"/>
                  <a:gd name="T27" fmla="*/ 3631 h 4218"/>
                  <a:gd name="T28" fmla="*/ 2701 w 3000"/>
                  <a:gd name="T29" fmla="*/ 3445 h 4218"/>
                  <a:gd name="T30" fmla="*/ 2730 w 3000"/>
                  <a:gd name="T31" fmla="*/ 3089 h 4218"/>
                  <a:gd name="T32" fmla="*/ 2609 w 3000"/>
                  <a:gd name="T33" fmla="*/ 2357 h 4218"/>
                  <a:gd name="T34" fmla="*/ 2358 w 3000"/>
                  <a:gd name="T35" fmla="*/ 1704 h 4218"/>
                  <a:gd name="T36" fmla="*/ 2114 w 3000"/>
                  <a:gd name="T37" fmla="*/ 1295 h 4218"/>
                  <a:gd name="T38" fmla="*/ 1788 w 3000"/>
                  <a:gd name="T39" fmla="*/ 873 h 4218"/>
                  <a:gd name="T40" fmla="*/ 1447 w 3000"/>
                  <a:gd name="T41" fmla="*/ 546 h 4218"/>
                  <a:gd name="T42" fmla="*/ 1111 w 3000"/>
                  <a:gd name="T43" fmla="*/ 334 h 4218"/>
                  <a:gd name="T44" fmla="*/ 805 w 3000"/>
                  <a:gd name="T45" fmla="*/ 253 h 4218"/>
                  <a:gd name="T46" fmla="*/ 2409 w 3000"/>
                  <a:gd name="T47" fmla="*/ 4190 h 4218"/>
                  <a:gd name="T48" fmla="*/ 2106 w 3000"/>
                  <a:gd name="T49" fmla="*/ 4214 h 4218"/>
                  <a:gd name="T50" fmla="*/ 1716 w 3000"/>
                  <a:gd name="T51" fmla="*/ 4093 h 4218"/>
                  <a:gd name="T52" fmla="*/ 1316 w 3000"/>
                  <a:gd name="T53" fmla="*/ 3825 h 4218"/>
                  <a:gd name="T54" fmla="*/ 927 w 3000"/>
                  <a:gd name="T55" fmla="*/ 3429 h 4218"/>
                  <a:gd name="T56" fmla="*/ 572 w 3000"/>
                  <a:gd name="T57" fmla="*/ 2919 h 4218"/>
                  <a:gd name="T58" fmla="*/ 343 w 3000"/>
                  <a:gd name="T59" fmla="*/ 2482 h 4218"/>
                  <a:gd name="T60" fmla="*/ 59 w 3000"/>
                  <a:gd name="T61" fmla="*/ 1629 h 4218"/>
                  <a:gd name="T62" fmla="*/ 0 w 3000"/>
                  <a:gd name="T63" fmla="*/ 1044 h 4218"/>
                  <a:gd name="T64" fmla="*/ 37 w 3000"/>
                  <a:gd name="T65" fmla="*/ 703 h 4218"/>
                  <a:gd name="T66" fmla="*/ 95 w 3000"/>
                  <a:gd name="T67" fmla="*/ 510 h 4218"/>
                  <a:gd name="T68" fmla="*/ 220 w 3000"/>
                  <a:gd name="T69" fmla="*/ 291 h 4218"/>
                  <a:gd name="T70" fmla="*/ 423 w 3000"/>
                  <a:gd name="T71" fmla="*/ 105 h 4218"/>
                  <a:gd name="T72" fmla="*/ 669 w 3000"/>
                  <a:gd name="T73" fmla="*/ 10 h 4218"/>
                  <a:gd name="T74" fmla="*/ 1065 w 3000"/>
                  <a:gd name="T75" fmla="*/ 41 h 4218"/>
                  <a:gd name="T76" fmla="*/ 1487 w 3000"/>
                  <a:gd name="T77" fmla="*/ 246 h 4218"/>
                  <a:gd name="T78" fmla="*/ 1908 w 3000"/>
                  <a:gd name="T79" fmla="*/ 605 h 4218"/>
                  <a:gd name="T80" fmla="*/ 2301 w 3000"/>
                  <a:gd name="T81" fmla="*/ 1099 h 4218"/>
                  <a:gd name="T82" fmla="*/ 2589 w 3000"/>
                  <a:gd name="T83" fmla="*/ 1602 h 4218"/>
                  <a:gd name="T84" fmla="*/ 2872 w 3000"/>
                  <a:gd name="T85" fmla="*/ 2321 h 4218"/>
                  <a:gd name="T86" fmla="*/ 2999 w 3000"/>
                  <a:gd name="T87" fmla="*/ 3061 h 4218"/>
                  <a:gd name="T88" fmla="*/ 2983 w 3000"/>
                  <a:gd name="T89" fmla="*/ 3417 h 4218"/>
                  <a:gd name="T90" fmla="*/ 2921 w 3000"/>
                  <a:gd name="T91" fmla="*/ 3677 h 4218"/>
                  <a:gd name="T92" fmla="*/ 2829 w 3000"/>
                  <a:gd name="T93" fmla="*/ 3871 h 4218"/>
                  <a:gd name="T94" fmla="*/ 2671 w 3000"/>
                  <a:gd name="T95" fmla="*/ 4053 h 4218"/>
                  <a:gd name="T96" fmla="*/ 2511 w 3000"/>
                  <a:gd name="T97" fmla="*/ 4164 h 4218"/>
                  <a:gd name="T98" fmla="*/ 2409 w 3000"/>
                  <a:gd name="T99" fmla="*/ 4190 h 4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00" h="4218">
                    <a:moveTo>
                      <a:pt x="668" y="270"/>
                    </a:moveTo>
                    <a:lnTo>
                      <a:pt x="649" y="273"/>
                    </a:lnTo>
                    <a:lnTo>
                      <a:pt x="620" y="292"/>
                    </a:lnTo>
                    <a:lnTo>
                      <a:pt x="618" y="296"/>
                    </a:lnTo>
                    <a:lnTo>
                      <a:pt x="579" y="317"/>
                    </a:lnTo>
                    <a:lnTo>
                      <a:pt x="505" y="374"/>
                    </a:lnTo>
                    <a:lnTo>
                      <a:pt x="438" y="451"/>
                    </a:lnTo>
                    <a:lnTo>
                      <a:pt x="383" y="547"/>
                    </a:lnTo>
                    <a:lnTo>
                      <a:pt x="361" y="603"/>
                    </a:lnTo>
                    <a:lnTo>
                      <a:pt x="348" y="645"/>
                    </a:lnTo>
                    <a:lnTo>
                      <a:pt x="325" y="733"/>
                    </a:lnTo>
                    <a:lnTo>
                      <a:pt x="310" y="828"/>
                    </a:lnTo>
                    <a:lnTo>
                      <a:pt x="299" y="929"/>
                    </a:lnTo>
                    <a:lnTo>
                      <a:pt x="297" y="1090"/>
                    </a:lnTo>
                    <a:lnTo>
                      <a:pt x="314" y="1321"/>
                    </a:lnTo>
                    <a:lnTo>
                      <a:pt x="356" y="1566"/>
                    </a:lnTo>
                    <a:lnTo>
                      <a:pt x="417" y="1821"/>
                    </a:lnTo>
                    <a:lnTo>
                      <a:pt x="502" y="2082"/>
                    </a:lnTo>
                    <a:lnTo>
                      <a:pt x="608" y="2344"/>
                    </a:lnTo>
                    <a:lnTo>
                      <a:pt x="668" y="2474"/>
                    </a:lnTo>
                    <a:lnTo>
                      <a:pt x="716" y="2564"/>
                    </a:lnTo>
                    <a:lnTo>
                      <a:pt x="813" y="2739"/>
                    </a:lnTo>
                    <a:lnTo>
                      <a:pt x="917" y="2903"/>
                    </a:lnTo>
                    <a:lnTo>
                      <a:pt x="1025" y="3060"/>
                    </a:lnTo>
                    <a:lnTo>
                      <a:pt x="1137" y="3204"/>
                    </a:lnTo>
                    <a:lnTo>
                      <a:pt x="1253" y="3338"/>
                    </a:lnTo>
                    <a:lnTo>
                      <a:pt x="1371" y="3461"/>
                    </a:lnTo>
                    <a:lnTo>
                      <a:pt x="1489" y="3570"/>
                    </a:lnTo>
                    <a:lnTo>
                      <a:pt x="1608" y="3667"/>
                    </a:lnTo>
                    <a:lnTo>
                      <a:pt x="1726" y="3749"/>
                    </a:lnTo>
                    <a:lnTo>
                      <a:pt x="1843" y="3815"/>
                    </a:lnTo>
                    <a:lnTo>
                      <a:pt x="1957" y="3867"/>
                    </a:lnTo>
                    <a:lnTo>
                      <a:pt x="2066" y="3901"/>
                    </a:lnTo>
                    <a:lnTo>
                      <a:pt x="2171" y="3919"/>
                    </a:lnTo>
                    <a:lnTo>
                      <a:pt x="2272" y="3919"/>
                    </a:lnTo>
                    <a:lnTo>
                      <a:pt x="2365" y="3900"/>
                    </a:lnTo>
                    <a:lnTo>
                      <a:pt x="2409" y="3883"/>
                    </a:lnTo>
                    <a:lnTo>
                      <a:pt x="2409" y="3883"/>
                    </a:lnTo>
                    <a:lnTo>
                      <a:pt x="2448" y="3861"/>
                    </a:lnTo>
                    <a:lnTo>
                      <a:pt x="2522" y="3803"/>
                    </a:lnTo>
                    <a:lnTo>
                      <a:pt x="2589" y="3727"/>
                    </a:lnTo>
                    <a:lnTo>
                      <a:pt x="2645" y="3631"/>
                    </a:lnTo>
                    <a:lnTo>
                      <a:pt x="2665" y="3574"/>
                    </a:lnTo>
                    <a:lnTo>
                      <a:pt x="2679" y="3533"/>
                    </a:lnTo>
                    <a:lnTo>
                      <a:pt x="2701" y="3445"/>
                    </a:lnTo>
                    <a:lnTo>
                      <a:pt x="2717" y="3350"/>
                    </a:lnTo>
                    <a:lnTo>
                      <a:pt x="2727" y="3249"/>
                    </a:lnTo>
                    <a:lnTo>
                      <a:pt x="2730" y="3089"/>
                    </a:lnTo>
                    <a:lnTo>
                      <a:pt x="2712" y="2857"/>
                    </a:lnTo>
                    <a:lnTo>
                      <a:pt x="2672" y="2612"/>
                    </a:lnTo>
                    <a:lnTo>
                      <a:pt x="2609" y="2357"/>
                    </a:lnTo>
                    <a:lnTo>
                      <a:pt x="2524" y="2097"/>
                    </a:lnTo>
                    <a:lnTo>
                      <a:pt x="2419" y="1835"/>
                    </a:lnTo>
                    <a:lnTo>
                      <a:pt x="2358" y="1704"/>
                    </a:lnTo>
                    <a:lnTo>
                      <a:pt x="2312" y="1619"/>
                    </a:lnTo>
                    <a:lnTo>
                      <a:pt x="2216" y="1453"/>
                    </a:lnTo>
                    <a:lnTo>
                      <a:pt x="2114" y="1295"/>
                    </a:lnTo>
                    <a:lnTo>
                      <a:pt x="2008" y="1145"/>
                    </a:lnTo>
                    <a:lnTo>
                      <a:pt x="1899" y="1004"/>
                    </a:lnTo>
                    <a:lnTo>
                      <a:pt x="1788" y="873"/>
                    </a:lnTo>
                    <a:lnTo>
                      <a:pt x="1674" y="753"/>
                    </a:lnTo>
                    <a:lnTo>
                      <a:pt x="1561" y="644"/>
                    </a:lnTo>
                    <a:lnTo>
                      <a:pt x="1447" y="546"/>
                    </a:lnTo>
                    <a:lnTo>
                      <a:pt x="1333" y="462"/>
                    </a:lnTo>
                    <a:lnTo>
                      <a:pt x="1222" y="390"/>
                    </a:lnTo>
                    <a:lnTo>
                      <a:pt x="1111" y="334"/>
                    </a:lnTo>
                    <a:lnTo>
                      <a:pt x="1006" y="291"/>
                    </a:lnTo>
                    <a:lnTo>
                      <a:pt x="903" y="265"/>
                    </a:lnTo>
                    <a:lnTo>
                      <a:pt x="805" y="253"/>
                    </a:lnTo>
                    <a:lnTo>
                      <a:pt x="713" y="260"/>
                    </a:lnTo>
                    <a:lnTo>
                      <a:pt x="668" y="270"/>
                    </a:lnTo>
                    <a:close/>
                    <a:moveTo>
                      <a:pt x="2409" y="4190"/>
                    </a:moveTo>
                    <a:lnTo>
                      <a:pt x="2351" y="4204"/>
                    </a:lnTo>
                    <a:lnTo>
                      <a:pt x="2232" y="4218"/>
                    </a:lnTo>
                    <a:lnTo>
                      <a:pt x="2106" y="4214"/>
                    </a:lnTo>
                    <a:lnTo>
                      <a:pt x="1978" y="4191"/>
                    </a:lnTo>
                    <a:lnTo>
                      <a:pt x="1849" y="4151"/>
                    </a:lnTo>
                    <a:lnTo>
                      <a:pt x="1716" y="4093"/>
                    </a:lnTo>
                    <a:lnTo>
                      <a:pt x="1582" y="4020"/>
                    </a:lnTo>
                    <a:lnTo>
                      <a:pt x="1448" y="3930"/>
                    </a:lnTo>
                    <a:lnTo>
                      <a:pt x="1316" y="3825"/>
                    </a:lnTo>
                    <a:lnTo>
                      <a:pt x="1183" y="3707"/>
                    </a:lnTo>
                    <a:lnTo>
                      <a:pt x="1054" y="3574"/>
                    </a:lnTo>
                    <a:lnTo>
                      <a:pt x="927" y="3429"/>
                    </a:lnTo>
                    <a:lnTo>
                      <a:pt x="803" y="3270"/>
                    </a:lnTo>
                    <a:lnTo>
                      <a:pt x="685" y="3100"/>
                    </a:lnTo>
                    <a:lnTo>
                      <a:pt x="572" y="2919"/>
                    </a:lnTo>
                    <a:lnTo>
                      <a:pt x="464" y="2727"/>
                    </a:lnTo>
                    <a:lnTo>
                      <a:pt x="413" y="2626"/>
                    </a:lnTo>
                    <a:lnTo>
                      <a:pt x="343" y="2482"/>
                    </a:lnTo>
                    <a:lnTo>
                      <a:pt x="223" y="2194"/>
                    </a:lnTo>
                    <a:lnTo>
                      <a:pt x="128" y="1909"/>
                    </a:lnTo>
                    <a:lnTo>
                      <a:pt x="59" y="1629"/>
                    </a:lnTo>
                    <a:lnTo>
                      <a:pt x="16" y="1360"/>
                    </a:lnTo>
                    <a:lnTo>
                      <a:pt x="1" y="1168"/>
                    </a:lnTo>
                    <a:lnTo>
                      <a:pt x="0" y="1044"/>
                    </a:lnTo>
                    <a:lnTo>
                      <a:pt x="6" y="925"/>
                    </a:lnTo>
                    <a:lnTo>
                      <a:pt x="19" y="811"/>
                    </a:lnTo>
                    <a:lnTo>
                      <a:pt x="37" y="703"/>
                    </a:lnTo>
                    <a:lnTo>
                      <a:pt x="63" y="600"/>
                    </a:lnTo>
                    <a:lnTo>
                      <a:pt x="81" y="551"/>
                    </a:lnTo>
                    <a:lnTo>
                      <a:pt x="95" y="510"/>
                    </a:lnTo>
                    <a:lnTo>
                      <a:pt x="131" y="430"/>
                    </a:lnTo>
                    <a:lnTo>
                      <a:pt x="173" y="357"/>
                    </a:lnTo>
                    <a:lnTo>
                      <a:pt x="220" y="291"/>
                    </a:lnTo>
                    <a:lnTo>
                      <a:pt x="274" y="232"/>
                    </a:lnTo>
                    <a:lnTo>
                      <a:pt x="331" y="177"/>
                    </a:lnTo>
                    <a:lnTo>
                      <a:pt x="423" y="105"/>
                    </a:lnTo>
                    <a:lnTo>
                      <a:pt x="489" y="66"/>
                    </a:lnTo>
                    <a:lnTo>
                      <a:pt x="547" y="41"/>
                    </a:lnTo>
                    <a:lnTo>
                      <a:pt x="669" y="10"/>
                    </a:lnTo>
                    <a:lnTo>
                      <a:pt x="798" y="0"/>
                    </a:lnTo>
                    <a:lnTo>
                      <a:pt x="930" y="11"/>
                    </a:lnTo>
                    <a:lnTo>
                      <a:pt x="1065" y="41"/>
                    </a:lnTo>
                    <a:lnTo>
                      <a:pt x="1205" y="92"/>
                    </a:lnTo>
                    <a:lnTo>
                      <a:pt x="1346" y="159"/>
                    </a:lnTo>
                    <a:lnTo>
                      <a:pt x="1487" y="246"/>
                    </a:lnTo>
                    <a:lnTo>
                      <a:pt x="1628" y="348"/>
                    </a:lnTo>
                    <a:lnTo>
                      <a:pt x="1769" y="469"/>
                    </a:lnTo>
                    <a:lnTo>
                      <a:pt x="1908" y="605"/>
                    </a:lnTo>
                    <a:lnTo>
                      <a:pt x="2043" y="755"/>
                    </a:lnTo>
                    <a:lnTo>
                      <a:pt x="2174" y="920"/>
                    </a:lnTo>
                    <a:lnTo>
                      <a:pt x="2301" y="1099"/>
                    </a:lnTo>
                    <a:lnTo>
                      <a:pt x="2422" y="1291"/>
                    </a:lnTo>
                    <a:lnTo>
                      <a:pt x="2535" y="1495"/>
                    </a:lnTo>
                    <a:lnTo>
                      <a:pt x="2589" y="1602"/>
                    </a:lnTo>
                    <a:lnTo>
                      <a:pt x="2658" y="1746"/>
                    </a:lnTo>
                    <a:lnTo>
                      <a:pt x="2779" y="2036"/>
                    </a:lnTo>
                    <a:lnTo>
                      <a:pt x="2872" y="2321"/>
                    </a:lnTo>
                    <a:lnTo>
                      <a:pt x="2943" y="2600"/>
                    </a:lnTo>
                    <a:lnTo>
                      <a:pt x="2986" y="2870"/>
                    </a:lnTo>
                    <a:lnTo>
                      <a:pt x="2999" y="3061"/>
                    </a:lnTo>
                    <a:lnTo>
                      <a:pt x="3000" y="3185"/>
                    </a:lnTo>
                    <a:lnTo>
                      <a:pt x="2996" y="3303"/>
                    </a:lnTo>
                    <a:lnTo>
                      <a:pt x="2983" y="3417"/>
                    </a:lnTo>
                    <a:lnTo>
                      <a:pt x="2964" y="3527"/>
                    </a:lnTo>
                    <a:lnTo>
                      <a:pt x="2937" y="3629"/>
                    </a:lnTo>
                    <a:lnTo>
                      <a:pt x="2921" y="3677"/>
                    </a:lnTo>
                    <a:lnTo>
                      <a:pt x="2907" y="3720"/>
                    </a:lnTo>
                    <a:lnTo>
                      <a:pt x="2871" y="3799"/>
                    </a:lnTo>
                    <a:lnTo>
                      <a:pt x="2829" y="3871"/>
                    </a:lnTo>
                    <a:lnTo>
                      <a:pt x="2780" y="3937"/>
                    </a:lnTo>
                    <a:lnTo>
                      <a:pt x="2728" y="3998"/>
                    </a:lnTo>
                    <a:lnTo>
                      <a:pt x="2671" y="4053"/>
                    </a:lnTo>
                    <a:lnTo>
                      <a:pt x="2579" y="4123"/>
                    </a:lnTo>
                    <a:lnTo>
                      <a:pt x="2511" y="4164"/>
                    </a:lnTo>
                    <a:lnTo>
                      <a:pt x="2511" y="4164"/>
                    </a:lnTo>
                    <a:lnTo>
                      <a:pt x="2492" y="4164"/>
                    </a:lnTo>
                    <a:lnTo>
                      <a:pt x="2445" y="4174"/>
                    </a:lnTo>
                    <a:lnTo>
                      <a:pt x="2409" y="419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2" name="Freeform 68">
                <a:extLst>
                  <a:ext uri="{FF2B5EF4-FFF2-40B4-BE49-F238E27FC236}">
                    <a16:creationId xmlns:a16="http://schemas.microsoft.com/office/drawing/2014/main" xmlns="" id="{B465C84C-3328-4524-B1DA-291CD84294D7}"/>
                  </a:ext>
                </a:extLst>
              </p:cNvPr>
              <p:cNvSpPr>
                <a:spLocks/>
              </p:cNvSpPr>
              <p:nvPr/>
            </p:nvSpPr>
            <p:spPr bwMode="auto">
              <a:xfrm rot="591057">
                <a:off x="10347028" y="1670522"/>
                <a:ext cx="224348" cy="319722"/>
              </a:xfrm>
              <a:custGeom>
                <a:avLst/>
                <a:gdLst>
                  <a:gd name="T0" fmla="*/ 597 w 623"/>
                  <a:gd name="T1" fmla="*/ 780 h 886"/>
                  <a:gd name="T2" fmla="*/ 577 w 623"/>
                  <a:gd name="T3" fmla="*/ 816 h 886"/>
                  <a:gd name="T4" fmla="*/ 540 w 623"/>
                  <a:gd name="T5" fmla="*/ 863 h 886"/>
                  <a:gd name="T6" fmla="*/ 520 w 623"/>
                  <a:gd name="T7" fmla="*/ 882 h 886"/>
                  <a:gd name="T8" fmla="*/ 495 w 623"/>
                  <a:gd name="T9" fmla="*/ 882 h 886"/>
                  <a:gd name="T10" fmla="*/ 471 w 623"/>
                  <a:gd name="T11" fmla="*/ 886 h 886"/>
                  <a:gd name="T12" fmla="*/ 419 w 623"/>
                  <a:gd name="T13" fmla="*/ 882 h 886"/>
                  <a:gd name="T14" fmla="*/ 364 w 623"/>
                  <a:gd name="T15" fmla="*/ 863 h 886"/>
                  <a:gd name="T16" fmla="*/ 308 w 623"/>
                  <a:gd name="T17" fmla="*/ 833 h 886"/>
                  <a:gd name="T18" fmla="*/ 253 w 623"/>
                  <a:gd name="T19" fmla="*/ 790 h 886"/>
                  <a:gd name="T20" fmla="*/ 200 w 623"/>
                  <a:gd name="T21" fmla="*/ 735 h 886"/>
                  <a:gd name="T22" fmla="*/ 150 w 623"/>
                  <a:gd name="T23" fmla="*/ 669 h 886"/>
                  <a:gd name="T24" fmla="*/ 105 w 623"/>
                  <a:gd name="T25" fmla="*/ 592 h 886"/>
                  <a:gd name="T26" fmla="*/ 85 w 623"/>
                  <a:gd name="T27" fmla="*/ 549 h 886"/>
                  <a:gd name="T28" fmla="*/ 57 w 623"/>
                  <a:gd name="T29" fmla="*/ 491 h 886"/>
                  <a:gd name="T30" fmla="*/ 20 w 623"/>
                  <a:gd name="T31" fmla="*/ 378 h 886"/>
                  <a:gd name="T32" fmla="*/ 0 w 623"/>
                  <a:gd name="T33" fmla="*/ 267 h 886"/>
                  <a:gd name="T34" fmla="*/ 0 w 623"/>
                  <a:gd name="T35" fmla="*/ 163 h 886"/>
                  <a:gd name="T36" fmla="*/ 8 w 623"/>
                  <a:gd name="T37" fmla="*/ 114 h 886"/>
                  <a:gd name="T38" fmla="*/ 27 w 623"/>
                  <a:gd name="T39" fmla="*/ 79 h 886"/>
                  <a:gd name="T40" fmla="*/ 66 w 623"/>
                  <a:gd name="T41" fmla="*/ 30 h 886"/>
                  <a:gd name="T42" fmla="*/ 85 w 623"/>
                  <a:gd name="T43" fmla="*/ 12 h 886"/>
                  <a:gd name="T44" fmla="*/ 109 w 623"/>
                  <a:gd name="T45" fmla="*/ 3 h 886"/>
                  <a:gd name="T46" fmla="*/ 161 w 623"/>
                  <a:gd name="T47" fmla="*/ 0 h 886"/>
                  <a:gd name="T48" fmla="*/ 217 w 623"/>
                  <a:gd name="T49" fmla="*/ 13 h 886"/>
                  <a:gd name="T50" fmla="*/ 273 w 623"/>
                  <a:gd name="T51" fmla="*/ 42 h 886"/>
                  <a:gd name="T52" fmla="*/ 331 w 623"/>
                  <a:gd name="T53" fmla="*/ 85 h 886"/>
                  <a:gd name="T54" fmla="*/ 389 w 623"/>
                  <a:gd name="T55" fmla="*/ 143 h 886"/>
                  <a:gd name="T56" fmla="*/ 443 w 623"/>
                  <a:gd name="T57" fmla="*/ 213 h 886"/>
                  <a:gd name="T58" fmla="*/ 495 w 623"/>
                  <a:gd name="T59" fmla="*/ 297 h 886"/>
                  <a:gd name="T60" fmla="*/ 520 w 623"/>
                  <a:gd name="T61" fmla="*/ 345 h 886"/>
                  <a:gd name="T62" fmla="*/ 556 w 623"/>
                  <a:gd name="T63" fmla="*/ 411 h 886"/>
                  <a:gd name="T64" fmla="*/ 605 w 623"/>
                  <a:gd name="T65" fmla="*/ 535 h 886"/>
                  <a:gd name="T66" fmla="*/ 620 w 623"/>
                  <a:gd name="T67" fmla="*/ 618 h 886"/>
                  <a:gd name="T68" fmla="*/ 623 w 623"/>
                  <a:gd name="T69" fmla="*/ 670 h 886"/>
                  <a:gd name="T70" fmla="*/ 618 w 623"/>
                  <a:gd name="T71" fmla="*/ 718 h 886"/>
                  <a:gd name="T72" fmla="*/ 606 w 623"/>
                  <a:gd name="T73" fmla="*/ 761 h 886"/>
                  <a:gd name="T74" fmla="*/ 597 w 623"/>
                  <a:gd name="T75" fmla="*/ 78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3" h="886">
                    <a:moveTo>
                      <a:pt x="597" y="780"/>
                    </a:moveTo>
                    <a:lnTo>
                      <a:pt x="577" y="816"/>
                    </a:lnTo>
                    <a:lnTo>
                      <a:pt x="540" y="863"/>
                    </a:lnTo>
                    <a:lnTo>
                      <a:pt x="520" y="882"/>
                    </a:lnTo>
                    <a:lnTo>
                      <a:pt x="495" y="882"/>
                    </a:lnTo>
                    <a:lnTo>
                      <a:pt x="471" y="886"/>
                    </a:lnTo>
                    <a:lnTo>
                      <a:pt x="419" y="882"/>
                    </a:lnTo>
                    <a:lnTo>
                      <a:pt x="364" y="863"/>
                    </a:lnTo>
                    <a:lnTo>
                      <a:pt x="308" y="833"/>
                    </a:lnTo>
                    <a:lnTo>
                      <a:pt x="253" y="790"/>
                    </a:lnTo>
                    <a:lnTo>
                      <a:pt x="200" y="735"/>
                    </a:lnTo>
                    <a:lnTo>
                      <a:pt x="150" y="669"/>
                    </a:lnTo>
                    <a:lnTo>
                      <a:pt x="105" y="592"/>
                    </a:lnTo>
                    <a:lnTo>
                      <a:pt x="85" y="549"/>
                    </a:lnTo>
                    <a:lnTo>
                      <a:pt x="57" y="491"/>
                    </a:lnTo>
                    <a:lnTo>
                      <a:pt x="20" y="378"/>
                    </a:lnTo>
                    <a:lnTo>
                      <a:pt x="0" y="267"/>
                    </a:lnTo>
                    <a:lnTo>
                      <a:pt x="0" y="163"/>
                    </a:lnTo>
                    <a:lnTo>
                      <a:pt x="8" y="114"/>
                    </a:lnTo>
                    <a:lnTo>
                      <a:pt x="27" y="79"/>
                    </a:lnTo>
                    <a:lnTo>
                      <a:pt x="66" y="30"/>
                    </a:lnTo>
                    <a:lnTo>
                      <a:pt x="85" y="12"/>
                    </a:lnTo>
                    <a:lnTo>
                      <a:pt x="109" y="3"/>
                    </a:lnTo>
                    <a:lnTo>
                      <a:pt x="161" y="0"/>
                    </a:lnTo>
                    <a:lnTo>
                      <a:pt x="217" y="13"/>
                    </a:lnTo>
                    <a:lnTo>
                      <a:pt x="273" y="42"/>
                    </a:lnTo>
                    <a:lnTo>
                      <a:pt x="331" y="85"/>
                    </a:lnTo>
                    <a:lnTo>
                      <a:pt x="389" y="143"/>
                    </a:lnTo>
                    <a:lnTo>
                      <a:pt x="443" y="213"/>
                    </a:lnTo>
                    <a:lnTo>
                      <a:pt x="495" y="297"/>
                    </a:lnTo>
                    <a:lnTo>
                      <a:pt x="520" y="345"/>
                    </a:lnTo>
                    <a:lnTo>
                      <a:pt x="556" y="411"/>
                    </a:lnTo>
                    <a:lnTo>
                      <a:pt x="605" y="535"/>
                    </a:lnTo>
                    <a:lnTo>
                      <a:pt x="620" y="618"/>
                    </a:lnTo>
                    <a:lnTo>
                      <a:pt x="623" y="670"/>
                    </a:lnTo>
                    <a:lnTo>
                      <a:pt x="618" y="718"/>
                    </a:lnTo>
                    <a:lnTo>
                      <a:pt x="606" y="761"/>
                    </a:lnTo>
                    <a:lnTo>
                      <a:pt x="597" y="780"/>
                    </a:lnTo>
                    <a:close/>
                  </a:path>
                </a:pathLst>
              </a:custGeom>
              <a:solidFill>
                <a:srgbClr val="C0CC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3" name="Freeform 69">
                <a:extLst>
                  <a:ext uri="{FF2B5EF4-FFF2-40B4-BE49-F238E27FC236}">
                    <a16:creationId xmlns:a16="http://schemas.microsoft.com/office/drawing/2014/main" xmlns="" id="{8C55C8CE-E124-4D43-B474-DEE103004D74}"/>
                  </a:ext>
                </a:extLst>
              </p:cNvPr>
              <p:cNvSpPr>
                <a:spLocks/>
              </p:cNvSpPr>
              <p:nvPr/>
            </p:nvSpPr>
            <p:spPr bwMode="auto">
              <a:xfrm rot="591057">
                <a:off x="8728768" y="2436728"/>
                <a:ext cx="1025278" cy="1315737"/>
              </a:xfrm>
              <a:custGeom>
                <a:avLst/>
                <a:gdLst>
                  <a:gd name="T0" fmla="*/ 1808 w 2840"/>
                  <a:gd name="T1" fmla="*/ 582 h 3640"/>
                  <a:gd name="T2" fmla="*/ 1922 w 2840"/>
                  <a:gd name="T3" fmla="*/ 362 h 3640"/>
                  <a:gd name="T4" fmla="*/ 1945 w 2840"/>
                  <a:gd name="T5" fmla="*/ 336 h 3640"/>
                  <a:gd name="T6" fmla="*/ 2125 w 2840"/>
                  <a:gd name="T7" fmla="*/ 490 h 3640"/>
                  <a:gd name="T8" fmla="*/ 2189 w 2840"/>
                  <a:gd name="T9" fmla="*/ 454 h 3640"/>
                  <a:gd name="T10" fmla="*/ 2253 w 2840"/>
                  <a:gd name="T11" fmla="*/ 336 h 3640"/>
                  <a:gd name="T12" fmla="*/ 2282 w 2840"/>
                  <a:gd name="T13" fmla="*/ 190 h 3640"/>
                  <a:gd name="T14" fmla="*/ 2253 w 2840"/>
                  <a:gd name="T15" fmla="*/ 157 h 3640"/>
                  <a:gd name="T16" fmla="*/ 1843 w 2840"/>
                  <a:gd name="T17" fmla="*/ 3 h 3640"/>
                  <a:gd name="T18" fmla="*/ 1783 w 2840"/>
                  <a:gd name="T19" fmla="*/ 9 h 3640"/>
                  <a:gd name="T20" fmla="*/ 1688 w 2840"/>
                  <a:gd name="T21" fmla="*/ 79 h 3640"/>
                  <a:gd name="T22" fmla="*/ 1586 w 2840"/>
                  <a:gd name="T23" fmla="*/ 245 h 3640"/>
                  <a:gd name="T24" fmla="*/ 1408 w 2840"/>
                  <a:gd name="T25" fmla="*/ 566 h 3640"/>
                  <a:gd name="T26" fmla="*/ 1258 w 2840"/>
                  <a:gd name="T27" fmla="*/ 758 h 3640"/>
                  <a:gd name="T28" fmla="*/ 1203 w 2840"/>
                  <a:gd name="T29" fmla="*/ 873 h 3640"/>
                  <a:gd name="T30" fmla="*/ 1235 w 2840"/>
                  <a:gd name="T31" fmla="*/ 1186 h 3640"/>
                  <a:gd name="T32" fmla="*/ 1303 w 2840"/>
                  <a:gd name="T33" fmla="*/ 1731 h 3640"/>
                  <a:gd name="T34" fmla="*/ 1304 w 2840"/>
                  <a:gd name="T35" fmla="*/ 1820 h 3640"/>
                  <a:gd name="T36" fmla="*/ 1278 w 2840"/>
                  <a:gd name="T37" fmla="*/ 1925 h 3640"/>
                  <a:gd name="T38" fmla="*/ 1222 w 2840"/>
                  <a:gd name="T39" fmla="*/ 2024 h 3640"/>
                  <a:gd name="T40" fmla="*/ 1144 w 2840"/>
                  <a:gd name="T41" fmla="*/ 2101 h 3640"/>
                  <a:gd name="T42" fmla="*/ 1075 w 2840"/>
                  <a:gd name="T43" fmla="*/ 2130 h 3640"/>
                  <a:gd name="T44" fmla="*/ 930 w 2840"/>
                  <a:gd name="T45" fmla="*/ 2189 h 3640"/>
                  <a:gd name="T46" fmla="*/ 118 w 2840"/>
                  <a:gd name="T47" fmla="*/ 2625 h 3640"/>
                  <a:gd name="T48" fmla="*/ 384 w 2840"/>
                  <a:gd name="T49" fmla="*/ 3640 h 3640"/>
                  <a:gd name="T50" fmla="*/ 1126 w 2840"/>
                  <a:gd name="T51" fmla="*/ 3076 h 3640"/>
                  <a:gd name="T52" fmla="*/ 1339 w 2840"/>
                  <a:gd name="T53" fmla="*/ 2932 h 3640"/>
                  <a:gd name="T54" fmla="*/ 1786 w 2840"/>
                  <a:gd name="T55" fmla="*/ 2671 h 3640"/>
                  <a:gd name="T56" fmla="*/ 2034 w 2840"/>
                  <a:gd name="T57" fmla="*/ 2500 h 3640"/>
                  <a:gd name="T58" fmla="*/ 2110 w 2840"/>
                  <a:gd name="T59" fmla="*/ 2424 h 3640"/>
                  <a:gd name="T60" fmla="*/ 2215 w 2840"/>
                  <a:gd name="T61" fmla="*/ 2277 h 3640"/>
                  <a:gd name="T62" fmla="*/ 2299 w 2840"/>
                  <a:gd name="T63" fmla="*/ 2076 h 3640"/>
                  <a:gd name="T64" fmla="*/ 2405 w 2840"/>
                  <a:gd name="T65" fmla="*/ 1745 h 3640"/>
                  <a:gd name="T66" fmla="*/ 2500 w 2840"/>
                  <a:gd name="T67" fmla="*/ 1465 h 3640"/>
                  <a:gd name="T68" fmla="*/ 2560 w 2840"/>
                  <a:gd name="T69" fmla="*/ 1334 h 3640"/>
                  <a:gd name="T70" fmla="*/ 2693 w 2840"/>
                  <a:gd name="T71" fmla="*/ 1287 h 3640"/>
                  <a:gd name="T72" fmla="*/ 2737 w 2840"/>
                  <a:gd name="T73" fmla="*/ 1359 h 3640"/>
                  <a:gd name="T74" fmla="*/ 2745 w 2840"/>
                  <a:gd name="T75" fmla="*/ 1389 h 3640"/>
                  <a:gd name="T76" fmla="*/ 2804 w 2840"/>
                  <a:gd name="T77" fmla="*/ 1360 h 3640"/>
                  <a:gd name="T78" fmla="*/ 2824 w 2840"/>
                  <a:gd name="T79" fmla="*/ 1301 h 3640"/>
                  <a:gd name="T80" fmla="*/ 2840 w 2840"/>
                  <a:gd name="T81" fmla="*/ 1056 h 3640"/>
                  <a:gd name="T82" fmla="*/ 2837 w 2840"/>
                  <a:gd name="T83" fmla="*/ 1014 h 3640"/>
                  <a:gd name="T84" fmla="*/ 2777 w 2840"/>
                  <a:gd name="T85" fmla="*/ 934 h 3640"/>
                  <a:gd name="T86" fmla="*/ 2738 w 2840"/>
                  <a:gd name="T87" fmla="*/ 925 h 3640"/>
                  <a:gd name="T88" fmla="*/ 2738 w 2840"/>
                  <a:gd name="T89" fmla="*/ 826 h 3640"/>
                  <a:gd name="T90" fmla="*/ 2701 w 2840"/>
                  <a:gd name="T91" fmla="*/ 756 h 3640"/>
                  <a:gd name="T92" fmla="*/ 2673 w 2840"/>
                  <a:gd name="T93" fmla="*/ 736 h 3640"/>
                  <a:gd name="T94" fmla="*/ 2588 w 2840"/>
                  <a:gd name="T95" fmla="*/ 722 h 3640"/>
                  <a:gd name="T96" fmla="*/ 2483 w 2840"/>
                  <a:gd name="T97" fmla="*/ 746 h 3640"/>
                  <a:gd name="T98" fmla="*/ 2529 w 2840"/>
                  <a:gd name="T99" fmla="*/ 625 h 3640"/>
                  <a:gd name="T100" fmla="*/ 2535 w 2840"/>
                  <a:gd name="T101" fmla="*/ 542 h 3640"/>
                  <a:gd name="T102" fmla="*/ 2508 w 2840"/>
                  <a:gd name="T103" fmla="*/ 490 h 3640"/>
                  <a:gd name="T104" fmla="*/ 2413 w 2840"/>
                  <a:gd name="T105" fmla="*/ 432 h 3640"/>
                  <a:gd name="T106" fmla="*/ 2264 w 2840"/>
                  <a:gd name="T107" fmla="*/ 429 h 3640"/>
                  <a:gd name="T108" fmla="*/ 2181 w 2840"/>
                  <a:gd name="T109" fmla="*/ 452 h 3640"/>
                  <a:gd name="T110" fmla="*/ 1832 w 2840"/>
                  <a:gd name="T111" fmla="*/ 598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0" h="3640">
                    <a:moveTo>
                      <a:pt x="1792" y="618"/>
                    </a:moveTo>
                    <a:lnTo>
                      <a:pt x="1808" y="582"/>
                    </a:lnTo>
                    <a:lnTo>
                      <a:pt x="1886" y="424"/>
                    </a:lnTo>
                    <a:lnTo>
                      <a:pt x="1922" y="362"/>
                    </a:lnTo>
                    <a:lnTo>
                      <a:pt x="1939" y="339"/>
                    </a:lnTo>
                    <a:lnTo>
                      <a:pt x="1945" y="336"/>
                    </a:lnTo>
                    <a:lnTo>
                      <a:pt x="2022" y="336"/>
                    </a:lnTo>
                    <a:lnTo>
                      <a:pt x="2125" y="490"/>
                    </a:lnTo>
                    <a:lnTo>
                      <a:pt x="2133" y="490"/>
                    </a:lnTo>
                    <a:lnTo>
                      <a:pt x="2189" y="454"/>
                    </a:lnTo>
                    <a:lnTo>
                      <a:pt x="2233" y="389"/>
                    </a:lnTo>
                    <a:lnTo>
                      <a:pt x="2253" y="336"/>
                    </a:lnTo>
                    <a:lnTo>
                      <a:pt x="2272" y="252"/>
                    </a:lnTo>
                    <a:lnTo>
                      <a:pt x="2282" y="190"/>
                    </a:lnTo>
                    <a:lnTo>
                      <a:pt x="2269" y="166"/>
                    </a:lnTo>
                    <a:lnTo>
                      <a:pt x="2253" y="157"/>
                    </a:lnTo>
                    <a:lnTo>
                      <a:pt x="2022" y="66"/>
                    </a:lnTo>
                    <a:lnTo>
                      <a:pt x="1843" y="3"/>
                    </a:lnTo>
                    <a:lnTo>
                      <a:pt x="1837" y="0"/>
                    </a:lnTo>
                    <a:lnTo>
                      <a:pt x="1783" y="9"/>
                    </a:lnTo>
                    <a:lnTo>
                      <a:pt x="1726" y="45"/>
                    </a:lnTo>
                    <a:lnTo>
                      <a:pt x="1688" y="79"/>
                    </a:lnTo>
                    <a:lnTo>
                      <a:pt x="1658" y="123"/>
                    </a:lnTo>
                    <a:lnTo>
                      <a:pt x="1586" y="245"/>
                    </a:lnTo>
                    <a:lnTo>
                      <a:pt x="1471" y="454"/>
                    </a:lnTo>
                    <a:lnTo>
                      <a:pt x="1408" y="566"/>
                    </a:lnTo>
                    <a:lnTo>
                      <a:pt x="1347" y="643"/>
                    </a:lnTo>
                    <a:lnTo>
                      <a:pt x="1258" y="758"/>
                    </a:lnTo>
                    <a:lnTo>
                      <a:pt x="1215" y="836"/>
                    </a:lnTo>
                    <a:lnTo>
                      <a:pt x="1203" y="873"/>
                    </a:lnTo>
                    <a:lnTo>
                      <a:pt x="1206" y="938"/>
                    </a:lnTo>
                    <a:lnTo>
                      <a:pt x="1235" y="1186"/>
                    </a:lnTo>
                    <a:lnTo>
                      <a:pt x="1274" y="1484"/>
                    </a:lnTo>
                    <a:lnTo>
                      <a:pt x="1303" y="1731"/>
                    </a:lnTo>
                    <a:lnTo>
                      <a:pt x="1305" y="1795"/>
                    </a:lnTo>
                    <a:lnTo>
                      <a:pt x="1304" y="1820"/>
                    </a:lnTo>
                    <a:lnTo>
                      <a:pt x="1295" y="1872"/>
                    </a:lnTo>
                    <a:lnTo>
                      <a:pt x="1278" y="1925"/>
                    </a:lnTo>
                    <a:lnTo>
                      <a:pt x="1254" y="1977"/>
                    </a:lnTo>
                    <a:lnTo>
                      <a:pt x="1222" y="2024"/>
                    </a:lnTo>
                    <a:lnTo>
                      <a:pt x="1185" y="2066"/>
                    </a:lnTo>
                    <a:lnTo>
                      <a:pt x="1144" y="2101"/>
                    </a:lnTo>
                    <a:lnTo>
                      <a:pt x="1098" y="2122"/>
                    </a:lnTo>
                    <a:lnTo>
                      <a:pt x="1075" y="2130"/>
                    </a:lnTo>
                    <a:lnTo>
                      <a:pt x="1045" y="2138"/>
                    </a:lnTo>
                    <a:lnTo>
                      <a:pt x="930" y="2189"/>
                    </a:lnTo>
                    <a:lnTo>
                      <a:pt x="681" y="2317"/>
                    </a:lnTo>
                    <a:lnTo>
                      <a:pt x="118" y="2625"/>
                    </a:lnTo>
                    <a:lnTo>
                      <a:pt x="0" y="2693"/>
                    </a:lnTo>
                    <a:lnTo>
                      <a:pt x="384" y="3640"/>
                    </a:lnTo>
                    <a:lnTo>
                      <a:pt x="563" y="3500"/>
                    </a:lnTo>
                    <a:lnTo>
                      <a:pt x="1126" y="3076"/>
                    </a:lnTo>
                    <a:lnTo>
                      <a:pt x="1197" y="3026"/>
                    </a:lnTo>
                    <a:lnTo>
                      <a:pt x="1339" y="2932"/>
                    </a:lnTo>
                    <a:lnTo>
                      <a:pt x="1542" y="2811"/>
                    </a:lnTo>
                    <a:lnTo>
                      <a:pt x="1786" y="2671"/>
                    </a:lnTo>
                    <a:lnTo>
                      <a:pt x="1943" y="2571"/>
                    </a:lnTo>
                    <a:lnTo>
                      <a:pt x="2034" y="2500"/>
                    </a:lnTo>
                    <a:lnTo>
                      <a:pt x="2073" y="2462"/>
                    </a:lnTo>
                    <a:lnTo>
                      <a:pt x="2110" y="2424"/>
                    </a:lnTo>
                    <a:lnTo>
                      <a:pt x="2169" y="2350"/>
                    </a:lnTo>
                    <a:lnTo>
                      <a:pt x="2215" y="2277"/>
                    </a:lnTo>
                    <a:lnTo>
                      <a:pt x="2253" y="2202"/>
                    </a:lnTo>
                    <a:lnTo>
                      <a:pt x="2299" y="2076"/>
                    </a:lnTo>
                    <a:lnTo>
                      <a:pt x="2362" y="1873"/>
                    </a:lnTo>
                    <a:lnTo>
                      <a:pt x="2405" y="1745"/>
                    </a:lnTo>
                    <a:lnTo>
                      <a:pt x="2443" y="1628"/>
                    </a:lnTo>
                    <a:lnTo>
                      <a:pt x="2500" y="1465"/>
                    </a:lnTo>
                    <a:lnTo>
                      <a:pt x="2552" y="1344"/>
                    </a:lnTo>
                    <a:lnTo>
                      <a:pt x="2560" y="1334"/>
                    </a:lnTo>
                    <a:lnTo>
                      <a:pt x="2688" y="1284"/>
                    </a:lnTo>
                    <a:lnTo>
                      <a:pt x="2693" y="1287"/>
                    </a:lnTo>
                    <a:lnTo>
                      <a:pt x="2722" y="1320"/>
                    </a:lnTo>
                    <a:lnTo>
                      <a:pt x="2737" y="1359"/>
                    </a:lnTo>
                    <a:lnTo>
                      <a:pt x="2738" y="1386"/>
                    </a:lnTo>
                    <a:lnTo>
                      <a:pt x="2745" y="1389"/>
                    </a:lnTo>
                    <a:lnTo>
                      <a:pt x="2780" y="1386"/>
                    </a:lnTo>
                    <a:lnTo>
                      <a:pt x="2804" y="1360"/>
                    </a:lnTo>
                    <a:lnTo>
                      <a:pt x="2816" y="1334"/>
                    </a:lnTo>
                    <a:lnTo>
                      <a:pt x="2824" y="1301"/>
                    </a:lnTo>
                    <a:lnTo>
                      <a:pt x="2835" y="1205"/>
                    </a:lnTo>
                    <a:lnTo>
                      <a:pt x="2840" y="1056"/>
                    </a:lnTo>
                    <a:lnTo>
                      <a:pt x="2840" y="1027"/>
                    </a:lnTo>
                    <a:lnTo>
                      <a:pt x="2837" y="1014"/>
                    </a:lnTo>
                    <a:lnTo>
                      <a:pt x="2806" y="957"/>
                    </a:lnTo>
                    <a:lnTo>
                      <a:pt x="2777" y="934"/>
                    </a:lnTo>
                    <a:lnTo>
                      <a:pt x="2752" y="927"/>
                    </a:lnTo>
                    <a:lnTo>
                      <a:pt x="2738" y="925"/>
                    </a:lnTo>
                    <a:lnTo>
                      <a:pt x="2742" y="909"/>
                    </a:lnTo>
                    <a:lnTo>
                      <a:pt x="2738" y="826"/>
                    </a:lnTo>
                    <a:lnTo>
                      <a:pt x="2721" y="781"/>
                    </a:lnTo>
                    <a:lnTo>
                      <a:pt x="2701" y="756"/>
                    </a:lnTo>
                    <a:lnTo>
                      <a:pt x="2688" y="746"/>
                    </a:lnTo>
                    <a:lnTo>
                      <a:pt x="2673" y="736"/>
                    </a:lnTo>
                    <a:lnTo>
                      <a:pt x="2640" y="726"/>
                    </a:lnTo>
                    <a:lnTo>
                      <a:pt x="2588" y="722"/>
                    </a:lnTo>
                    <a:lnTo>
                      <a:pt x="2499" y="739"/>
                    </a:lnTo>
                    <a:lnTo>
                      <a:pt x="2483" y="746"/>
                    </a:lnTo>
                    <a:lnTo>
                      <a:pt x="2495" y="723"/>
                    </a:lnTo>
                    <a:lnTo>
                      <a:pt x="2529" y="625"/>
                    </a:lnTo>
                    <a:lnTo>
                      <a:pt x="2536" y="584"/>
                    </a:lnTo>
                    <a:lnTo>
                      <a:pt x="2535" y="542"/>
                    </a:lnTo>
                    <a:lnTo>
                      <a:pt x="2521" y="504"/>
                    </a:lnTo>
                    <a:lnTo>
                      <a:pt x="2508" y="490"/>
                    </a:lnTo>
                    <a:lnTo>
                      <a:pt x="2479" y="463"/>
                    </a:lnTo>
                    <a:lnTo>
                      <a:pt x="2413" y="432"/>
                    </a:lnTo>
                    <a:lnTo>
                      <a:pt x="2341" y="422"/>
                    </a:lnTo>
                    <a:lnTo>
                      <a:pt x="2264" y="429"/>
                    </a:lnTo>
                    <a:lnTo>
                      <a:pt x="2227" y="438"/>
                    </a:lnTo>
                    <a:lnTo>
                      <a:pt x="2181" y="452"/>
                    </a:lnTo>
                    <a:lnTo>
                      <a:pt x="2044" y="506"/>
                    </a:lnTo>
                    <a:lnTo>
                      <a:pt x="1832" y="598"/>
                    </a:lnTo>
                    <a:lnTo>
                      <a:pt x="1792" y="618"/>
                    </a:lnTo>
                    <a:close/>
                  </a:path>
                </a:pathLst>
              </a:custGeom>
              <a:solidFill>
                <a:srgbClr val="FACF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4" name="Freeform 70">
                <a:extLst>
                  <a:ext uri="{FF2B5EF4-FFF2-40B4-BE49-F238E27FC236}">
                    <a16:creationId xmlns:a16="http://schemas.microsoft.com/office/drawing/2014/main" xmlns="" id="{F8B1CA29-B4AB-41E1-BFD9-F11131627CBA}"/>
                  </a:ext>
                </a:extLst>
              </p:cNvPr>
              <p:cNvSpPr>
                <a:spLocks/>
              </p:cNvSpPr>
              <p:nvPr/>
            </p:nvSpPr>
            <p:spPr bwMode="auto">
              <a:xfrm rot="591057">
                <a:off x="8555582" y="3254242"/>
                <a:ext cx="352236" cy="527813"/>
              </a:xfrm>
              <a:custGeom>
                <a:avLst/>
                <a:gdLst>
                  <a:gd name="T0" fmla="*/ 589 w 974"/>
                  <a:gd name="T1" fmla="*/ 0 h 1461"/>
                  <a:gd name="T2" fmla="*/ 605 w 974"/>
                  <a:gd name="T3" fmla="*/ 84 h 1461"/>
                  <a:gd name="T4" fmla="*/ 707 w 974"/>
                  <a:gd name="T5" fmla="*/ 519 h 1461"/>
                  <a:gd name="T6" fmla="*/ 775 w 974"/>
                  <a:gd name="T7" fmla="*/ 743 h 1461"/>
                  <a:gd name="T8" fmla="*/ 821 w 974"/>
                  <a:gd name="T9" fmla="*/ 872 h 1461"/>
                  <a:gd name="T10" fmla="*/ 845 w 974"/>
                  <a:gd name="T11" fmla="*/ 922 h 1461"/>
                  <a:gd name="T12" fmla="*/ 974 w 974"/>
                  <a:gd name="T13" fmla="*/ 1179 h 1461"/>
                  <a:gd name="T14" fmla="*/ 0 w 974"/>
                  <a:gd name="T15" fmla="*/ 1461 h 1461"/>
                  <a:gd name="T16" fmla="*/ 0 w 974"/>
                  <a:gd name="T17" fmla="*/ 282 h 1461"/>
                  <a:gd name="T18" fmla="*/ 589 w 974"/>
                  <a:gd name="T19" fmla="*/ 0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461">
                    <a:moveTo>
                      <a:pt x="589" y="0"/>
                    </a:moveTo>
                    <a:lnTo>
                      <a:pt x="605" y="84"/>
                    </a:lnTo>
                    <a:lnTo>
                      <a:pt x="707" y="519"/>
                    </a:lnTo>
                    <a:lnTo>
                      <a:pt x="775" y="743"/>
                    </a:lnTo>
                    <a:lnTo>
                      <a:pt x="821" y="872"/>
                    </a:lnTo>
                    <a:lnTo>
                      <a:pt x="845" y="922"/>
                    </a:lnTo>
                    <a:lnTo>
                      <a:pt x="974" y="1179"/>
                    </a:lnTo>
                    <a:lnTo>
                      <a:pt x="0" y="1461"/>
                    </a:lnTo>
                    <a:lnTo>
                      <a:pt x="0" y="282"/>
                    </a:lnTo>
                    <a:lnTo>
                      <a:pt x="589" y="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5" name="자유형: 도형 93">
                <a:extLst>
                  <a:ext uri="{FF2B5EF4-FFF2-40B4-BE49-F238E27FC236}">
                    <a16:creationId xmlns:a16="http://schemas.microsoft.com/office/drawing/2014/main" xmlns="" id="{6D32C0D4-646A-4FD9-88ED-4191F42C53FE}"/>
                  </a:ext>
                </a:extLst>
              </p:cNvPr>
              <p:cNvSpPr>
                <a:spLocks/>
              </p:cNvSpPr>
              <p:nvPr/>
            </p:nvSpPr>
            <p:spPr bwMode="auto">
              <a:xfrm rot="591057">
                <a:off x="7711661" y="3214890"/>
                <a:ext cx="1011856" cy="835299"/>
              </a:xfrm>
              <a:custGeom>
                <a:avLst/>
                <a:gdLst>
                  <a:gd name="connsiteX0" fmla="*/ 946818 w 1011856"/>
                  <a:gd name="connsiteY0" fmla="*/ 0 h 835299"/>
                  <a:gd name="connsiteX1" fmla="*/ 942121 w 1011856"/>
                  <a:gd name="connsiteY1" fmla="*/ 38625 h 835299"/>
                  <a:gd name="connsiteX2" fmla="*/ 931642 w 1011856"/>
                  <a:gd name="connsiteY2" fmla="*/ 199259 h 835299"/>
                  <a:gd name="connsiteX3" fmla="*/ 930197 w 1011856"/>
                  <a:gd name="connsiteY3" fmla="*/ 267845 h 835299"/>
                  <a:gd name="connsiteX4" fmla="*/ 932727 w 1011856"/>
                  <a:gd name="connsiteY4" fmla="*/ 332459 h 835299"/>
                  <a:gd name="connsiteX5" fmla="*/ 940676 w 1011856"/>
                  <a:gd name="connsiteY5" fmla="*/ 386606 h 835299"/>
                  <a:gd name="connsiteX6" fmla="*/ 946818 w 1011856"/>
                  <a:gd name="connsiteY6" fmla="*/ 407181 h 835299"/>
                  <a:gd name="connsiteX7" fmla="*/ 957658 w 1011856"/>
                  <a:gd name="connsiteY7" fmla="*/ 443640 h 835299"/>
                  <a:gd name="connsiteX8" fmla="*/ 979698 w 1011856"/>
                  <a:gd name="connsiteY8" fmla="*/ 502479 h 835299"/>
                  <a:gd name="connsiteX9" fmla="*/ 1007159 w 1011856"/>
                  <a:gd name="connsiteY9" fmla="*/ 556986 h 835299"/>
                  <a:gd name="connsiteX10" fmla="*/ 1011856 w 1011856"/>
                  <a:gd name="connsiteY10" fmla="*/ 564567 h 835299"/>
                  <a:gd name="connsiteX11" fmla="*/ 886839 w 1011856"/>
                  <a:gd name="connsiteY11" fmla="*/ 606079 h 835299"/>
                  <a:gd name="connsiteX12" fmla="*/ 660289 w 1011856"/>
                  <a:gd name="connsiteY12" fmla="*/ 684411 h 835299"/>
                  <a:gd name="connsiteX13" fmla="*/ 640778 w 1011856"/>
                  <a:gd name="connsiteY13" fmla="*/ 691991 h 835299"/>
                  <a:gd name="connsiteX14" fmla="*/ 602478 w 1011856"/>
                  <a:gd name="connsiteY14" fmla="*/ 709679 h 835299"/>
                  <a:gd name="connsiteX15" fmla="*/ 542137 w 1011856"/>
                  <a:gd name="connsiteY15" fmla="*/ 740362 h 835299"/>
                  <a:gd name="connsiteX16" fmla="*/ 473847 w 1011856"/>
                  <a:gd name="connsiteY16" fmla="*/ 772850 h 835299"/>
                  <a:gd name="connsiteX17" fmla="*/ 423262 w 1011856"/>
                  <a:gd name="connsiteY17" fmla="*/ 793426 h 835299"/>
                  <a:gd name="connsiteX18" fmla="*/ 367618 w 1011856"/>
                  <a:gd name="connsiteY18" fmla="*/ 811836 h 835299"/>
                  <a:gd name="connsiteX19" fmla="*/ 305832 w 1011856"/>
                  <a:gd name="connsiteY19" fmla="*/ 826997 h 835299"/>
                  <a:gd name="connsiteX20" fmla="*/ 271506 w 1011856"/>
                  <a:gd name="connsiteY20" fmla="*/ 832411 h 835299"/>
                  <a:gd name="connsiteX21" fmla="*/ 232122 w 1011856"/>
                  <a:gd name="connsiteY21" fmla="*/ 835299 h 835299"/>
                  <a:gd name="connsiteX22" fmla="*/ 108189 w 1011856"/>
                  <a:gd name="connsiteY22" fmla="*/ 835299 h 835299"/>
                  <a:gd name="connsiteX23" fmla="*/ 101928 w 1011856"/>
                  <a:gd name="connsiteY23" fmla="*/ 835081 h 835299"/>
                  <a:gd name="connsiteX24" fmla="*/ 0 w 1011856"/>
                  <a:gd name="connsiteY24" fmla="*/ 248091 h 835299"/>
                  <a:gd name="connsiteX25" fmla="*/ 5573 w 1011856"/>
                  <a:gd name="connsiteY25" fmla="*/ 249074 h 835299"/>
                  <a:gd name="connsiteX26" fmla="*/ 52906 w 1011856"/>
                  <a:gd name="connsiteY26" fmla="*/ 262069 h 835299"/>
                  <a:gd name="connsiteX27" fmla="*/ 115415 w 1011856"/>
                  <a:gd name="connsiteY27" fmla="*/ 290225 h 835299"/>
                  <a:gd name="connsiteX28" fmla="*/ 123726 w 1011856"/>
                  <a:gd name="connsiteY28" fmla="*/ 296001 h 835299"/>
                  <a:gd name="connsiteX29" fmla="*/ 149379 w 1011856"/>
                  <a:gd name="connsiteY29" fmla="*/ 290225 h 835299"/>
                  <a:gd name="connsiteX30" fmla="*/ 300774 w 1011856"/>
                  <a:gd name="connsiteY30" fmla="*/ 251240 h 835299"/>
                  <a:gd name="connsiteX31" fmla="*/ 423985 w 1011856"/>
                  <a:gd name="connsiteY31" fmla="*/ 214781 h 835299"/>
                  <a:gd name="connsiteX32" fmla="*/ 484325 w 1011856"/>
                  <a:gd name="connsiteY32" fmla="*/ 194566 h 835299"/>
                  <a:gd name="connsiteX33" fmla="*/ 544666 w 1011856"/>
                  <a:gd name="connsiteY33" fmla="*/ 171103 h 835299"/>
                  <a:gd name="connsiteX34" fmla="*/ 691363 w 1011856"/>
                  <a:gd name="connsiteY34" fmla="*/ 108654 h 835299"/>
                  <a:gd name="connsiteX35" fmla="*/ 833363 w 1011856"/>
                  <a:gd name="connsiteY35" fmla="*/ 46205 h 835299"/>
                  <a:gd name="connsiteX36" fmla="*/ 931281 w 1011856"/>
                  <a:gd name="connsiteY36" fmla="*/ 4693 h 83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1856" h="835299">
                    <a:moveTo>
                      <a:pt x="946818" y="0"/>
                    </a:moveTo>
                    <a:lnTo>
                      <a:pt x="942121" y="38625"/>
                    </a:lnTo>
                    <a:lnTo>
                      <a:pt x="931642" y="199259"/>
                    </a:lnTo>
                    <a:lnTo>
                      <a:pt x="930197" y="267845"/>
                    </a:lnTo>
                    <a:lnTo>
                      <a:pt x="932727" y="332459"/>
                    </a:lnTo>
                    <a:lnTo>
                      <a:pt x="940676" y="386606"/>
                    </a:lnTo>
                    <a:lnTo>
                      <a:pt x="946818" y="407181"/>
                    </a:lnTo>
                    <a:lnTo>
                      <a:pt x="957658" y="443640"/>
                    </a:lnTo>
                    <a:lnTo>
                      <a:pt x="979698" y="502479"/>
                    </a:lnTo>
                    <a:lnTo>
                      <a:pt x="1007159" y="556986"/>
                    </a:lnTo>
                    <a:lnTo>
                      <a:pt x="1011856" y="564567"/>
                    </a:lnTo>
                    <a:lnTo>
                      <a:pt x="886839" y="606079"/>
                    </a:lnTo>
                    <a:lnTo>
                      <a:pt x="660289" y="684411"/>
                    </a:lnTo>
                    <a:lnTo>
                      <a:pt x="640778" y="691991"/>
                    </a:lnTo>
                    <a:lnTo>
                      <a:pt x="602478" y="709679"/>
                    </a:lnTo>
                    <a:lnTo>
                      <a:pt x="542137" y="740362"/>
                    </a:lnTo>
                    <a:lnTo>
                      <a:pt x="473847" y="772850"/>
                    </a:lnTo>
                    <a:lnTo>
                      <a:pt x="423262" y="793426"/>
                    </a:lnTo>
                    <a:lnTo>
                      <a:pt x="367618" y="811836"/>
                    </a:lnTo>
                    <a:lnTo>
                      <a:pt x="305832" y="826997"/>
                    </a:lnTo>
                    <a:lnTo>
                      <a:pt x="271506" y="832411"/>
                    </a:lnTo>
                    <a:lnTo>
                      <a:pt x="232122" y="835299"/>
                    </a:lnTo>
                    <a:lnTo>
                      <a:pt x="108189" y="835299"/>
                    </a:lnTo>
                    <a:lnTo>
                      <a:pt x="101928" y="835081"/>
                    </a:lnTo>
                    <a:lnTo>
                      <a:pt x="0" y="248091"/>
                    </a:lnTo>
                    <a:lnTo>
                      <a:pt x="5573" y="249074"/>
                    </a:lnTo>
                    <a:lnTo>
                      <a:pt x="52906" y="262069"/>
                    </a:lnTo>
                    <a:lnTo>
                      <a:pt x="115415" y="290225"/>
                    </a:lnTo>
                    <a:lnTo>
                      <a:pt x="123726" y="296001"/>
                    </a:lnTo>
                    <a:lnTo>
                      <a:pt x="149379" y="290225"/>
                    </a:lnTo>
                    <a:lnTo>
                      <a:pt x="300774" y="251240"/>
                    </a:lnTo>
                    <a:lnTo>
                      <a:pt x="423985" y="214781"/>
                    </a:lnTo>
                    <a:lnTo>
                      <a:pt x="484325" y="194566"/>
                    </a:lnTo>
                    <a:lnTo>
                      <a:pt x="544666" y="171103"/>
                    </a:lnTo>
                    <a:lnTo>
                      <a:pt x="691363" y="108654"/>
                    </a:lnTo>
                    <a:lnTo>
                      <a:pt x="833363" y="46205"/>
                    </a:lnTo>
                    <a:lnTo>
                      <a:pt x="931281" y="4693"/>
                    </a:lnTo>
                    <a:close/>
                  </a:path>
                </a:pathLst>
              </a:custGeom>
              <a:solidFill>
                <a:srgbClr val="3755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solidFill>
                    <a:prstClr val="black"/>
                  </a:solidFill>
                </a:endParaRPr>
              </a:p>
            </p:txBody>
          </p:sp>
        </p:grpSp>
        <p:sp>
          <p:nvSpPr>
            <p:cNvPr id="56" name="번개 55">
              <a:extLst>
                <a:ext uri="{FF2B5EF4-FFF2-40B4-BE49-F238E27FC236}">
                  <a16:creationId xmlns:a16="http://schemas.microsoft.com/office/drawing/2014/main" xmlns="" id="{30530932-A90C-4C1C-B3D8-381F447C9F2E}"/>
                </a:ext>
              </a:extLst>
            </p:cNvPr>
            <p:cNvSpPr/>
            <p:nvPr/>
          </p:nvSpPr>
          <p:spPr>
            <a:xfrm rot="3783619">
              <a:off x="4669723" y="1400558"/>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번개 56">
              <a:extLst>
                <a:ext uri="{FF2B5EF4-FFF2-40B4-BE49-F238E27FC236}">
                  <a16:creationId xmlns:a16="http://schemas.microsoft.com/office/drawing/2014/main" xmlns="" id="{47C3199B-1997-452C-B223-1EBC8214D7BE}"/>
                </a:ext>
              </a:extLst>
            </p:cNvPr>
            <p:cNvSpPr/>
            <p:nvPr/>
          </p:nvSpPr>
          <p:spPr>
            <a:xfrm rot="5078373">
              <a:off x="4977241" y="185124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번개 57">
              <a:extLst>
                <a:ext uri="{FF2B5EF4-FFF2-40B4-BE49-F238E27FC236}">
                  <a16:creationId xmlns:a16="http://schemas.microsoft.com/office/drawing/2014/main" xmlns="" id="{ACD16303-0B69-403D-9340-CF4268211CB7}"/>
                </a:ext>
              </a:extLst>
            </p:cNvPr>
            <p:cNvSpPr/>
            <p:nvPr/>
          </p:nvSpPr>
          <p:spPr>
            <a:xfrm rot="6234213">
              <a:off x="5136515" y="2366785"/>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번개 58">
              <a:extLst>
                <a:ext uri="{FF2B5EF4-FFF2-40B4-BE49-F238E27FC236}">
                  <a16:creationId xmlns:a16="http://schemas.microsoft.com/office/drawing/2014/main" xmlns="" id="{C09EE1B0-8A3E-43DB-9C8F-7382287EF034}"/>
                </a:ext>
              </a:extLst>
            </p:cNvPr>
            <p:cNvSpPr/>
            <p:nvPr/>
          </p:nvSpPr>
          <p:spPr>
            <a:xfrm rot="7730250">
              <a:off x="5163711" y="291072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0" name="번개 59">
              <a:extLst>
                <a:ext uri="{FF2B5EF4-FFF2-40B4-BE49-F238E27FC236}">
                  <a16:creationId xmlns:a16="http://schemas.microsoft.com/office/drawing/2014/main" xmlns="" id="{DCA5998A-D684-449B-9F4F-1839082A66C4}"/>
                </a:ext>
              </a:extLst>
            </p:cNvPr>
            <p:cNvSpPr/>
            <p:nvPr/>
          </p:nvSpPr>
          <p:spPr>
            <a:xfrm rot="9147376">
              <a:off x="4989484" y="3422566"/>
              <a:ext cx="348761" cy="73949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73" name="직사각형 72"/>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2" name="文字方塊 1">
            <a:extLst>
              <a:ext uri="{FF2B5EF4-FFF2-40B4-BE49-F238E27FC236}">
                <a16:creationId xmlns:a16="http://schemas.microsoft.com/office/drawing/2014/main" xmlns="" id="{5575B347-47F1-4467-8BD8-7422C113C364}"/>
              </a:ext>
            </a:extLst>
          </p:cNvPr>
          <p:cNvSpPr txBox="1"/>
          <p:nvPr/>
        </p:nvSpPr>
        <p:spPr>
          <a:xfrm>
            <a:off x="3966213" y="145166"/>
            <a:ext cx="4259573" cy="769441"/>
          </a:xfrm>
          <a:prstGeom prst="rect">
            <a:avLst/>
          </a:prstGeom>
          <a:noFill/>
        </p:spPr>
        <p:txBody>
          <a:bodyPr wrap="square" rtlCol="0">
            <a:spAutoFit/>
          </a:bodyPr>
          <a:lstStyle/>
          <a:p>
            <a:pPr algn="ctr"/>
            <a:r>
              <a:rPr lang="zh-TW" altLang="en-US" sz="4400" b="1" dirty="0">
                <a:solidFill>
                  <a:schemeClr val="bg1">
                    <a:lumMod val="95000"/>
                  </a:schemeClr>
                </a:solidFill>
                <a:latin typeface="微軟正黑體" panose="020B0604030504040204" pitchFamily="34" charset="-120"/>
                <a:ea typeface="微軟正黑體" panose="020B0604030504040204" pitchFamily="34" charset="-120"/>
              </a:rPr>
              <a:t>目錄</a:t>
            </a:r>
          </a:p>
        </p:txBody>
      </p:sp>
      <p:sp>
        <p:nvSpPr>
          <p:cNvPr id="39" name="圆角矩形 4">
            <a:extLst>
              <a:ext uri="{FF2B5EF4-FFF2-40B4-BE49-F238E27FC236}">
                <a16:creationId xmlns:a16="http://schemas.microsoft.com/office/drawing/2014/main" xmlns="" id="{44F86A34-5E85-46EB-8482-40E5D6DED287}"/>
              </a:ext>
            </a:extLst>
          </p:cNvPr>
          <p:cNvSpPr/>
          <p:nvPr/>
        </p:nvSpPr>
        <p:spPr>
          <a:xfrm>
            <a:off x="6685922" y="1644180"/>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1</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0" name="矩形 39">
            <a:extLst>
              <a:ext uri="{FF2B5EF4-FFF2-40B4-BE49-F238E27FC236}">
                <a16:creationId xmlns:a16="http://schemas.microsoft.com/office/drawing/2014/main" xmlns="" id="{25139F84-45C4-4488-BB0B-082AD80197FB}"/>
              </a:ext>
            </a:extLst>
          </p:cNvPr>
          <p:cNvSpPr/>
          <p:nvPr/>
        </p:nvSpPr>
        <p:spPr>
          <a:xfrm>
            <a:off x="8654325" y="1669376"/>
            <a:ext cx="800219"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緒論</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圆角矩形 6">
            <a:extLst>
              <a:ext uri="{FF2B5EF4-FFF2-40B4-BE49-F238E27FC236}">
                <a16:creationId xmlns:a16="http://schemas.microsoft.com/office/drawing/2014/main" xmlns="" id="{B4CEC302-06E1-4242-8BAB-5B4BB33606E4}"/>
              </a:ext>
            </a:extLst>
          </p:cNvPr>
          <p:cNvSpPr/>
          <p:nvPr/>
        </p:nvSpPr>
        <p:spPr>
          <a:xfrm>
            <a:off x="6684866" y="2507562"/>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2</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2" name="矩形 41">
            <a:extLst>
              <a:ext uri="{FF2B5EF4-FFF2-40B4-BE49-F238E27FC236}">
                <a16:creationId xmlns:a16="http://schemas.microsoft.com/office/drawing/2014/main" xmlns="" id="{7D060B73-092E-44E9-A225-C12645A4779C}"/>
              </a:ext>
            </a:extLst>
          </p:cNvPr>
          <p:cNvSpPr/>
          <p:nvPr/>
        </p:nvSpPr>
        <p:spPr>
          <a:xfrm>
            <a:off x="8412200" y="2525570"/>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文獻探討</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圆角矩形 8">
            <a:extLst>
              <a:ext uri="{FF2B5EF4-FFF2-40B4-BE49-F238E27FC236}">
                <a16:creationId xmlns:a16="http://schemas.microsoft.com/office/drawing/2014/main" xmlns="" id="{596D4677-E4B6-4043-BC5E-33AA875137D8}"/>
              </a:ext>
            </a:extLst>
          </p:cNvPr>
          <p:cNvSpPr/>
          <p:nvPr/>
        </p:nvSpPr>
        <p:spPr>
          <a:xfrm>
            <a:off x="6683809" y="3378613"/>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3</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4" name="矩形 43">
            <a:extLst>
              <a:ext uri="{FF2B5EF4-FFF2-40B4-BE49-F238E27FC236}">
                <a16:creationId xmlns:a16="http://schemas.microsoft.com/office/drawing/2014/main" xmlns="" id="{C416E27C-26D7-4F48-A154-B23FBCC0AD89}"/>
              </a:ext>
            </a:extLst>
          </p:cNvPr>
          <p:cNvSpPr/>
          <p:nvPr/>
        </p:nvSpPr>
        <p:spPr>
          <a:xfrm>
            <a:off x="8412200" y="3414664"/>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圆角矩形 10">
            <a:extLst>
              <a:ext uri="{FF2B5EF4-FFF2-40B4-BE49-F238E27FC236}">
                <a16:creationId xmlns:a16="http://schemas.microsoft.com/office/drawing/2014/main" xmlns="" id="{FE83B86F-FF89-46AA-8965-6172B1C62FB8}"/>
              </a:ext>
            </a:extLst>
          </p:cNvPr>
          <p:cNvSpPr/>
          <p:nvPr/>
        </p:nvSpPr>
        <p:spPr>
          <a:xfrm>
            <a:off x="6683809" y="4263584"/>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4</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6" name="矩形 45">
            <a:extLst>
              <a:ext uri="{FF2B5EF4-FFF2-40B4-BE49-F238E27FC236}">
                <a16:creationId xmlns:a16="http://schemas.microsoft.com/office/drawing/2014/main" xmlns="" id="{A3A69610-F8E3-493D-9333-3196BCBC4B4E}"/>
              </a:ext>
            </a:extLst>
          </p:cNvPr>
          <p:cNvSpPr/>
          <p:nvPr/>
        </p:nvSpPr>
        <p:spPr>
          <a:xfrm>
            <a:off x="8521946" y="4279594"/>
            <a:ext cx="1415772"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研究結果</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12">
            <a:extLst>
              <a:ext uri="{FF2B5EF4-FFF2-40B4-BE49-F238E27FC236}">
                <a16:creationId xmlns:a16="http://schemas.microsoft.com/office/drawing/2014/main" xmlns="" id="{8B9B8927-5FDC-41E8-960A-2C7D1589DE56}"/>
              </a:ext>
            </a:extLst>
          </p:cNvPr>
          <p:cNvSpPr/>
          <p:nvPr/>
        </p:nvSpPr>
        <p:spPr>
          <a:xfrm>
            <a:off x="6683809" y="5180119"/>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5</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67" name="矩形 66">
            <a:extLst>
              <a:ext uri="{FF2B5EF4-FFF2-40B4-BE49-F238E27FC236}">
                <a16:creationId xmlns:a16="http://schemas.microsoft.com/office/drawing/2014/main" xmlns="" id="{519948C3-DCD6-49D7-9CE2-2F0794300137}"/>
              </a:ext>
            </a:extLst>
          </p:cNvPr>
          <p:cNvSpPr/>
          <p:nvPr/>
        </p:nvSpPr>
        <p:spPr>
          <a:xfrm>
            <a:off x="8819048" y="5223279"/>
            <a:ext cx="800219"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結論</a:t>
            </a:r>
          </a:p>
        </p:txBody>
      </p:sp>
    </p:spTree>
    <p:extLst>
      <p:ext uri="{BB962C8B-B14F-4D97-AF65-F5344CB8AC3E}">
        <p14:creationId xmlns:p14="http://schemas.microsoft.com/office/powerpoint/2010/main" val="19563845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結論</a:t>
            </a:r>
          </a:p>
        </p:txBody>
      </p:sp>
      <p:graphicFrame>
        <p:nvGraphicFramePr>
          <p:cNvPr id="7" name="表格 6">
            <a:extLst>
              <a:ext uri="{FF2B5EF4-FFF2-40B4-BE49-F238E27FC236}">
                <a16:creationId xmlns:a16="http://schemas.microsoft.com/office/drawing/2014/main" xmlns="" id="{05E5586F-B55F-4A83-885F-396D7D632425}"/>
              </a:ext>
            </a:extLst>
          </p:cNvPr>
          <p:cNvGraphicFramePr>
            <a:graphicFrameLocks noGrp="1"/>
          </p:cNvGraphicFramePr>
          <p:nvPr>
            <p:extLst>
              <p:ext uri="{D42A27DB-BD31-4B8C-83A1-F6EECF244321}">
                <p14:modId xmlns:p14="http://schemas.microsoft.com/office/powerpoint/2010/main" val="442374060"/>
              </p:ext>
            </p:extLst>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accent1">
                        <a:lumMod val="50000"/>
                      </a:schemeClr>
                    </a:solidFill>
                  </a:tcPr>
                </a:tc>
                <a:extLst>
                  <a:ext uri="{0D108BD9-81ED-4DB2-BD59-A6C34878D82A}">
                    <a16:rowId xmlns:a16="http://schemas.microsoft.com/office/drawing/2014/main" xmlns="" val="2921660002"/>
                  </a:ext>
                </a:extLst>
              </a:tr>
            </a:tbl>
          </a:graphicData>
        </a:graphic>
      </p:graphicFrame>
      <p:sp>
        <p:nvSpPr>
          <p:cNvPr id="2" name="流程圖 1">
            <a:extLst>
              <a:ext uri="{FF2B5EF4-FFF2-40B4-BE49-F238E27FC236}">
                <a16:creationId xmlns:a16="http://schemas.microsoft.com/office/drawing/2014/main" xmlns="" id="{713B9A68-BD7E-AD43-89A4-022A2B9E6E85}"/>
              </a:ext>
            </a:extLst>
          </p:cNvPr>
          <p:cNvSpPr/>
          <p:nvPr/>
        </p:nvSpPr>
        <p:spPr>
          <a:xfrm>
            <a:off x="1743462" y="2757488"/>
            <a:ext cx="10448538" cy="2071687"/>
          </a:xfrm>
          <a:prstGeom prst="flowChartProcess">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xmlns="" id="{389C091E-1D64-4A9A-A29E-E70C106FD167}"/>
              </a:ext>
            </a:extLst>
          </p:cNvPr>
          <p:cNvSpPr txBox="1"/>
          <p:nvPr/>
        </p:nvSpPr>
        <p:spPr>
          <a:xfrm>
            <a:off x="2404393" y="3054667"/>
            <a:ext cx="9126676" cy="1477328"/>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本研究使用機器學習的五種演算法來預測店家的星級</a:t>
            </a:r>
            <a:r>
              <a:rPr lang="zh-TW" altLang="zh-TW" sz="2000" dirty="0"/>
              <a:t>，</a:t>
            </a:r>
            <a:r>
              <a:rPr lang="zh-TW" altLang="en-US" sz="2000" b="1" dirty="0">
                <a:latin typeface="微軟正黑體" panose="020B0604030504040204" pitchFamily="34" charset="-120"/>
                <a:ea typeface="微軟正黑體" panose="020B0604030504040204" pitchFamily="34" charset="-120"/>
              </a:rPr>
              <a:t>其機器學習演算法分別為</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邏輯迴歸、決策樹、隨機森林、</a:t>
            </a:r>
            <a:r>
              <a:rPr lang="en-US" altLang="zh-TW" sz="2000" b="1" dirty="0" err="1">
                <a:latin typeface="微軟正黑體" panose="020B0604030504040204" pitchFamily="34" charset="-120"/>
                <a:ea typeface="微軟正黑體" panose="020B0604030504040204" pitchFamily="34" charset="-120"/>
              </a:rPr>
              <a:t>XGBoost</a:t>
            </a:r>
            <a:r>
              <a:rPr lang="zh-TW" altLang="en-US"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Lightgbm</a:t>
            </a:r>
            <a:r>
              <a:rPr lang="zh-TW" altLang="zh-TW" sz="2000" dirty="0"/>
              <a:t> ，</a:t>
            </a:r>
            <a:r>
              <a:rPr lang="zh-TW" altLang="en-US" sz="2000" b="1" dirty="0">
                <a:latin typeface="微軟正黑體" panose="020B0604030504040204" pitchFamily="34" charset="-120"/>
                <a:ea typeface="微軟正黑體" panose="020B0604030504040204" pitchFamily="34" charset="-120"/>
              </a:rPr>
              <a:t>準確度最高之模型為邏輯迴歸</a:t>
            </a:r>
            <a:r>
              <a:rPr lang="zh-TW" altLang="zh-TW" sz="2000" dirty="0"/>
              <a:t>，</a:t>
            </a:r>
            <a:r>
              <a:rPr lang="zh-TW" altLang="en-US" sz="2000" b="1" dirty="0">
                <a:latin typeface="微軟正黑體" panose="020B0604030504040204" pitchFamily="34" charset="-120"/>
                <a:ea typeface="微軟正黑體" panose="020B0604030504040204" pitchFamily="34" charset="-120"/>
              </a:rPr>
              <a:t>其準確度為</a:t>
            </a:r>
            <a:r>
              <a:rPr lang="en-US" altLang="zh-TW" sz="2000" b="1" dirty="0">
                <a:latin typeface="微軟正黑體" panose="020B0604030504040204" pitchFamily="34" charset="-120"/>
                <a:ea typeface="微軟正黑體" panose="020B0604030504040204" pitchFamily="34" charset="-120"/>
              </a:rPr>
              <a:t>70.6%</a:t>
            </a:r>
            <a:r>
              <a:rPr lang="zh-TW" altLang="zh-TW" sz="2000" dirty="0"/>
              <a:t> ，</a:t>
            </a:r>
            <a:r>
              <a:rPr lang="zh-TW" altLang="en-US" sz="2000" b="1" dirty="0">
                <a:latin typeface="微軟正黑體" panose="020B0604030504040204" pitchFamily="34" charset="-120"/>
                <a:ea typeface="微軟正黑體" panose="020B0604030504040204" pitchFamily="34" charset="-120"/>
              </a:rPr>
              <a:t>次高之模型為</a:t>
            </a:r>
            <a:r>
              <a:rPr lang="en-US" altLang="zh-TW" sz="2000" b="1" dirty="0" err="1">
                <a:latin typeface="微軟正黑體" panose="020B0604030504040204" pitchFamily="34" charset="-120"/>
                <a:ea typeface="微軟正黑體" panose="020B0604030504040204" pitchFamily="34" charset="-120"/>
              </a:rPr>
              <a:t>Lightgbm</a:t>
            </a:r>
            <a:r>
              <a:rPr lang="zh-TW" altLang="zh-TW" sz="2000" dirty="0"/>
              <a:t> ，</a:t>
            </a:r>
            <a:r>
              <a:rPr lang="zh-TW" altLang="en-US" sz="2000" b="1" dirty="0">
                <a:latin typeface="微軟正黑體" panose="020B0604030504040204" pitchFamily="34" charset="-120"/>
                <a:ea typeface="微軟正黑體" panose="020B0604030504040204" pitchFamily="34" charset="-120"/>
              </a:rPr>
              <a:t>其準確度為</a:t>
            </a:r>
            <a:r>
              <a:rPr lang="en-US" altLang="zh-TW" sz="2000" b="1" dirty="0">
                <a:latin typeface="微軟正黑體" panose="020B0604030504040204" pitchFamily="34" charset="-120"/>
                <a:ea typeface="微軟正黑體" panose="020B0604030504040204" pitchFamily="34" charset="-120"/>
              </a:rPr>
              <a:t>70.1%</a:t>
            </a:r>
            <a:r>
              <a:rPr lang="zh-TW" altLang="en-US" sz="20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6729298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3475"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研究貢獻</a:t>
            </a:r>
          </a:p>
        </p:txBody>
      </p:sp>
      <p:graphicFrame>
        <p:nvGraphicFramePr>
          <p:cNvPr id="7" name="表格 6">
            <a:extLst>
              <a:ext uri="{FF2B5EF4-FFF2-40B4-BE49-F238E27FC236}">
                <a16:creationId xmlns:a16="http://schemas.microsoft.com/office/drawing/2014/main" xmlns="" id="{05E5586F-B55F-4A83-885F-396D7D632425}"/>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accent1">
                        <a:lumMod val="50000"/>
                      </a:schemeClr>
                    </a:solidFill>
                  </a:tcPr>
                </a:tc>
                <a:extLst>
                  <a:ext uri="{0D108BD9-81ED-4DB2-BD59-A6C34878D82A}">
                    <a16:rowId xmlns:a16="http://schemas.microsoft.com/office/drawing/2014/main" xmlns="" val="2921660002"/>
                  </a:ext>
                </a:extLst>
              </a:tr>
            </a:tbl>
          </a:graphicData>
        </a:graphic>
      </p:graphicFrame>
      <p:sp>
        <p:nvSpPr>
          <p:cNvPr id="9" name="流程圖 8">
            <a:extLst>
              <a:ext uri="{FF2B5EF4-FFF2-40B4-BE49-F238E27FC236}">
                <a16:creationId xmlns:a16="http://schemas.microsoft.com/office/drawing/2014/main" xmlns="" id="{3CAE547D-F434-1147-97C3-1B4E55EE61B4}"/>
              </a:ext>
            </a:extLst>
          </p:cNvPr>
          <p:cNvSpPr/>
          <p:nvPr/>
        </p:nvSpPr>
        <p:spPr>
          <a:xfrm>
            <a:off x="1743462" y="2757488"/>
            <a:ext cx="10448538" cy="2071687"/>
          </a:xfrm>
          <a:prstGeom prst="flowChartProcess">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xmlns="" id="{389C091E-1D64-4A9A-A29E-E70C106FD167}"/>
              </a:ext>
            </a:extLst>
          </p:cNvPr>
          <p:cNvSpPr txBox="1"/>
          <p:nvPr/>
        </p:nvSpPr>
        <p:spPr>
          <a:xfrm>
            <a:off x="2134562" y="3082944"/>
            <a:ext cx="9791694"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透過分析可得知本研究在準確度是可靠且準確的預測出店家之星級評價</a:t>
            </a:r>
            <a:r>
              <a:rPr lang="zh-TW" altLang="zh-TW" sz="2000" dirty="0"/>
              <a:t>，</a:t>
            </a:r>
            <a:r>
              <a:rPr lang="zh-TW" altLang="en-US" sz="2000" b="1" dirty="0">
                <a:latin typeface="微軟正黑體" panose="020B0604030504040204" pitchFamily="34" charset="-120"/>
                <a:ea typeface="微軟正黑體" panose="020B0604030504040204" pitchFamily="34" charset="-120"/>
              </a:rPr>
              <a:t>並將此相關研究資料結果提供於店家進行消費者偏好之調整</a:t>
            </a:r>
            <a:r>
              <a:rPr lang="zh-TW" altLang="zh-TW" sz="2000" dirty="0"/>
              <a:t>，</a:t>
            </a:r>
            <a:r>
              <a:rPr lang="zh-TW" altLang="en-US" sz="2000" b="1" dirty="0">
                <a:latin typeface="微軟正黑體" panose="020B0604030504040204" pitchFamily="34" charset="-120"/>
                <a:ea typeface="微軟正黑體" panose="020B0604030504040204" pitchFamily="34" charset="-120"/>
              </a:rPr>
              <a:t>亦可將本研究結果提供於店家研發新菜色之擺盤參考與建議。</a:t>
            </a:r>
          </a:p>
        </p:txBody>
      </p:sp>
    </p:spTree>
    <p:extLst>
      <p:ext uri="{BB962C8B-B14F-4D97-AF65-F5344CB8AC3E}">
        <p14:creationId xmlns:p14="http://schemas.microsoft.com/office/powerpoint/2010/main" val="32148578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流程圖 11">
            <a:extLst>
              <a:ext uri="{FF2B5EF4-FFF2-40B4-BE49-F238E27FC236}">
                <a16:creationId xmlns:a16="http://schemas.microsoft.com/office/drawing/2014/main" xmlns="" id="{B1414EDB-5291-7442-8712-4791ABA97A96}"/>
              </a:ext>
            </a:extLst>
          </p:cNvPr>
          <p:cNvSpPr/>
          <p:nvPr/>
        </p:nvSpPr>
        <p:spPr>
          <a:xfrm>
            <a:off x="1743460" y="4000856"/>
            <a:ext cx="10448538" cy="1628420"/>
          </a:xfrm>
          <a:prstGeom prst="flowChartProcess">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流程圖 10">
            <a:extLst>
              <a:ext uri="{FF2B5EF4-FFF2-40B4-BE49-F238E27FC236}">
                <a16:creationId xmlns:a16="http://schemas.microsoft.com/office/drawing/2014/main" xmlns="" id="{385B19FF-DDB2-DB44-A73E-A64595838812}"/>
              </a:ext>
            </a:extLst>
          </p:cNvPr>
          <p:cNvSpPr/>
          <p:nvPr/>
        </p:nvSpPr>
        <p:spPr>
          <a:xfrm>
            <a:off x="1743460" y="1880814"/>
            <a:ext cx="10448538" cy="1626488"/>
          </a:xfrm>
          <a:prstGeom prst="flowChartProcess">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0" y="1854807"/>
            <a:ext cx="1273985" cy="43254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73766" y="1880814"/>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未來規劃</a:t>
            </a:r>
          </a:p>
        </p:txBody>
      </p:sp>
      <p:graphicFrame>
        <p:nvGraphicFramePr>
          <p:cNvPr id="7" name="表格 6">
            <a:extLst>
              <a:ext uri="{FF2B5EF4-FFF2-40B4-BE49-F238E27FC236}">
                <a16:creationId xmlns:a16="http://schemas.microsoft.com/office/drawing/2014/main" xmlns="" id="{05E5586F-B55F-4A83-885F-396D7D632425}"/>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accent1">
                        <a:lumMod val="50000"/>
                      </a:schemeClr>
                    </a:solidFill>
                  </a:tcPr>
                </a:tc>
                <a:extLst>
                  <a:ext uri="{0D108BD9-81ED-4DB2-BD59-A6C34878D82A}">
                    <a16:rowId xmlns:a16="http://schemas.microsoft.com/office/drawing/2014/main" xmlns="" val="2921660002"/>
                  </a:ext>
                </a:extLst>
              </a:tr>
            </a:tbl>
          </a:graphicData>
        </a:graphic>
      </p:graphicFrame>
      <p:sp>
        <p:nvSpPr>
          <p:cNvPr id="8" name="文字方塊 7">
            <a:extLst>
              <a:ext uri="{FF2B5EF4-FFF2-40B4-BE49-F238E27FC236}">
                <a16:creationId xmlns:a16="http://schemas.microsoft.com/office/drawing/2014/main" xmlns="" id="{389C091E-1D64-4A9A-A29E-E70C106FD167}"/>
              </a:ext>
            </a:extLst>
          </p:cNvPr>
          <p:cNvSpPr txBox="1"/>
          <p:nvPr/>
        </p:nvSpPr>
        <p:spPr>
          <a:xfrm>
            <a:off x="2702378" y="4336612"/>
            <a:ext cx="9791694" cy="499367"/>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目前只抓取台中市之美食圖片</a:t>
            </a:r>
            <a:r>
              <a:rPr lang="zh-TW" altLang="zh-TW" sz="2000" dirty="0"/>
              <a:t>，</a:t>
            </a:r>
            <a:r>
              <a:rPr lang="zh-TW" altLang="en-US" sz="2000" b="1" dirty="0">
                <a:latin typeface="微軟正黑體" panose="020B0604030504040204" pitchFamily="34" charset="-120"/>
                <a:ea typeface="微軟正黑體" panose="020B0604030504040204" pitchFamily="34" charset="-120"/>
              </a:rPr>
              <a:t>能透過修改爬蟲程式來爬取全國美食之圖片。</a:t>
            </a:r>
          </a:p>
        </p:txBody>
      </p:sp>
      <p:sp>
        <p:nvSpPr>
          <p:cNvPr id="10" name="文字方塊 9">
            <a:extLst>
              <a:ext uri="{FF2B5EF4-FFF2-40B4-BE49-F238E27FC236}">
                <a16:creationId xmlns:a16="http://schemas.microsoft.com/office/drawing/2014/main" xmlns="" id="{8C6F348F-9B0F-4F8A-8EA1-7212ED6D6D37}"/>
              </a:ext>
            </a:extLst>
          </p:cNvPr>
          <p:cNvSpPr txBox="1"/>
          <p:nvPr/>
        </p:nvSpPr>
        <p:spPr>
          <a:xfrm>
            <a:off x="2217228" y="2382307"/>
            <a:ext cx="9791694" cy="499367"/>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因</a:t>
            </a:r>
            <a:r>
              <a:rPr lang="en-US" altLang="zh-TW" sz="2000" b="1" dirty="0">
                <a:latin typeface="微軟正黑體" panose="020B0604030504040204" pitchFamily="34" charset="-120"/>
                <a:ea typeface="微軟正黑體" panose="020B0604030504040204" pitchFamily="34" charset="-120"/>
              </a:rPr>
              <a:t>Google Map</a:t>
            </a:r>
            <a:r>
              <a:rPr lang="zh-TW" altLang="en-US" sz="2000" b="1" dirty="0">
                <a:latin typeface="微軟正黑體" panose="020B0604030504040204" pitchFamily="34" charset="-120"/>
                <a:ea typeface="微軟正黑體" panose="020B0604030504040204" pitchFamily="34" charset="-120"/>
              </a:rPr>
              <a:t>之圖片較為雜亂</a:t>
            </a:r>
            <a:r>
              <a:rPr lang="zh-TW" altLang="zh-TW" sz="2000" dirty="0"/>
              <a:t>，</a:t>
            </a:r>
            <a:r>
              <a:rPr lang="zh-TW" altLang="en-US" sz="2000" b="1" dirty="0">
                <a:latin typeface="微軟正黑體" panose="020B0604030504040204" pitchFamily="34" charset="-120"/>
                <a:ea typeface="微軟正黑體" panose="020B0604030504040204" pitchFamily="34" charset="-120"/>
              </a:rPr>
              <a:t>目前只能透過人工篩選之方式來剔除不符合的圖片。</a:t>
            </a:r>
          </a:p>
        </p:txBody>
      </p:sp>
      <p:sp>
        <p:nvSpPr>
          <p:cNvPr id="3" name="圓角矩形 2">
            <a:extLst>
              <a:ext uri="{FF2B5EF4-FFF2-40B4-BE49-F238E27FC236}">
                <a16:creationId xmlns:a16="http://schemas.microsoft.com/office/drawing/2014/main" xmlns="" id="{B5FF9872-12AB-5A44-A19D-AE7571378DD6}"/>
              </a:ext>
            </a:extLst>
          </p:cNvPr>
          <p:cNvSpPr/>
          <p:nvPr/>
        </p:nvSpPr>
        <p:spPr>
          <a:xfrm>
            <a:off x="5467542" y="1632356"/>
            <a:ext cx="3000375" cy="42783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研究限制</a:t>
            </a:r>
          </a:p>
        </p:txBody>
      </p:sp>
      <p:sp>
        <p:nvSpPr>
          <p:cNvPr id="14" name="圓角矩形 13">
            <a:extLst>
              <a:ext uri="{FF2B5EF4-FFF2-40B4-BE49-F238E27FC236}">
                <a16:creationId xmlns:a16="http://schemas.microsoft.com/office/drawing/2014/main" xmlns="" id="{5ACD0B42-65AC-8046-9FF9-9B87C57DD7D4}"/>
              </a:ext>
            </a:extLst>
          </p:cNvPr>
          <p:cNvSpPr/>
          <p:nvPr/>
        </p:nvSpPr>
        <p:spPr>
          <a:xfrm>
            <a:off x="5467541" y="3803614"/>
            <a:ext cx="3000375" cy="4278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未來研究建議</a:t>
            </a:r>
          </a:p>
        </p:txBody>
      </p:sp>
    </p:spTree>
    <p:extLst>
      <p:ext uri="{BB962C8B-B14F-4D97-AF65-F5344CB8AC3E}">
        <p14:creationId xmlns:p14="http://schemas.microsoft.com/office/powerpoint/2010/main" val="2203946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40242" y="2141297"/>
            <a:ext cx="11536325" cy="1436347"/>
          </a:xfrm>
          <a:prstGeom prst="rect">
            <a:avLst/>
          </a:prstGeom>
        </p:spPr>
        <p:txBody>
          <a:bodyPr wrap="square" lIns="91432" tIns="45716" rIns="91432" bIns="45716">
            <a:spAutoFit/>
          </a:bodyPr>
          <a:lstStyle/>
          <a:p>
            <a:pPr algn="ctr">
              <a:lnSpc>
                <a:spcPct val="150000"/>
              </a:lnSpc>
            </a:pPr>
            <a:r>
              <a:rPr lang="en-US" altLang="zh-CN" sz="6600" b="1" dirty="0">
                <a:solidFill>
                  <a:schemeClr val="accent1">
                    <a:lumMod val="75000"/>
                  </a:schemeClr>
                </a:solidFill>
                <a:latin typeface="微软雅黑" panose="020B0503020204020204" pitchFamily="34" charset="-122"/>
                <a:ea typeface="微软雅黑" panose="020B0503020204020204" pitchFamily="34" charset="-122"/>
              </a:rPr>
              <a:t>The End</a:t>
            </a:r>
            <a:endParaRPr lang="zh-CN" altLang="en-US" sz="6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318976" y="3633068"/>
            <a:ext cx="11525693" cy="743978"/>
          </a:xfrm>
          <a:prstGeom prst="rect">
            <a:avLst/>
          </a:prstGeom>
        </p:spPr>
        <p:txBody>
          <a:bodyPr wrap="square" lIns="91432" tIns="45716" rIns="91432" bIns="45716">
            <a:spAutoFit/>
          </a:bodyPr>
          <a:lstStyle/>
          <a:p>
            <a:pPr algn="ctr">
              <a:lnSpc>
                <a:spcPct val="150000"/>
              </a:lnSpc>
            </a:pPr>
            <a:r>
              <a:rPr lang="zh-TW" altLang="en-US" sz="3200" dirty="0">
                <a:solidFill>
                  <a:srgbClr val="414455"/>
                </a:solidFill>
                <a:latin typeface="微软雅黑" panose="020B0503020204020204" pitchFamily="34" charset="-122"/>
                <a:ea typeface="微软雅黑" panose="020B0503020204020204" pitchFamily="34" charset="-122"/>
              </a:rPr>
              <a:t>感謝口試委員們的指教與建議</a:t>
            </a:r>
            <a:endParaRPr lang="zh-CN" altLang="en-US" sz="3200" dirty="0">
              <a:solidFill>
                <a:srgbClr val="414455"/>
              </a:solidFill>
              <a:latin typeface="微软雅黑" panose="020B0503020204020204" pitchFamily="34" charset="-122"/>
              <a:ea typeface="微软雅黑" panose="020B0503020204020204" pitchFamily="34" charset="-122"/>
            </a:endParaRPr>
          </a:p>
        </p:txBody>
      </p:sp>
      <p:sp>
        <p:nvSpPr>
          <p:cNvPr id="5" name="矩形 4"/>
          <p:cNvSpPr/>
          <p:nvPr/>
        </p:nvSpPr>
        <p:spPr>
          <a:xfrm>
            <a:off x="1" y="1"/>
            <a:ext cx="12192000" cy="11247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
        <p:nvSpPr>
          <p:cNvPr id="16" name="矩形 15"/>
          <p:cNvSpPr/>
          <p:nvPr/>
        </p:nvSpPr>
        <p:spPr>
          <a:xfrm>
            <a:off x="1" y="5733256"/>
            <a:ext cx="12192000" cy="11247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Tree>
    <p:extLst>
      <p:ext uri="{BB962C8B-B14F-4D97-AF65-F5344CB8AC3E}">
        <p14:creationId xmlns:p14="http://schemas.microsoft.com/office/powerpoint/2010/main" val="91183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40752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34896" y="2086640"/>
            <a:ext cx="861774" cy="4325452"/>
          </a:xfrm>
          <a:prstGeom prst="rect">
            <a:avLst/>
          </a:prstGeom>
          <a:noFill/>
        </p:spPr>
        <p:txBody>
          <a:bodyPr vert="eaVert" wrap="square" rtlCol="0">
            <a:spAutoFit/>
          </a:bodyPr>
          <a:lstStyle/>
          <a:p>
            <a:r>
              <a:rPr lang="zh-TW" altLang="en-US" sz="4400" b="1" dirty="0">
                <a:latin typeface="微軟正黑體" panose="020B0604030504040204" pitchFamily="34" charset="-120"/>
                <a:ea typeface="微軟正黑體" panose="020B0604030504040204" pitchFamily="34" charset="-120"/>
              </a:rPr>
              <a:t>研究背景與動機</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grpSp>
        <p:nvGrpSpPr>
          <p:cNvPr id="12" name="群組 11"/>
          <p:cNvGrpSpPr/>
          <p:nvPr/>
        </p:nvGrpSpPr>
        <p:grpSpPr>
          <a:xfrm>
            <a:off x="5778682" y="2571937"/>
            <a:ext cx="2521127" cy="3235834"/>
            <a:chOff x="5778682" y="2571937"/>
            <a:chExt cx="2521127" cy="3235834"/>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201" y="2571937"/>
              <a:ext cx="1509863" cy="905918"/>
            </a:xfrm>
            <a:prstGeom prst="rect">
              <a:avLst/>
            </a:prstGeom>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682" y="3497171"/>
              <a:ext cx="2392750" cy="1254200"/>
            </a:xfrm>
            <a:prstGeom prst="rect">
              <a:avLst/>
            </a:prstGeom>
          </p:spPr>
        </p:pic>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4189" y="4170691"/>
              <a:ext cx="2455620" cy="1637080"/>
            </a:xfrm>
            <a:prstGeom prst="rect">
              <a:avLst/>
            </a:prstGeom>
          </p:spPr>
        </p:pic>
      </p:grpSp>
      <p:sp>
        <p:nvSpPr>
          <p:cNvPr id="14" name="文字方塊 13">
            <a:extLst>
              <a:ext uri="{FF2B5EF4-FFF2-40B4-BE49-F238E27FC236}">
                <a16:creationId xmlns:a16="http://schemas.microsoft.com/office/drawing/2014/main" xmlns="" id="{55D8C289-FCD2-4915-B7A4-0C5A31DB2677}"/>
              </a:ext>
            </a:extLst>
          </p:cNvPr>
          <p:cNvSpPr txBox="1"/>
          <p:nvPr/>
        </p:nvSpPr>
        <p:spPr>
          <a:xfrm>
            <a:off x="2432599" y="1873188"/>
            <a:ext cx="1743462" cy="461665"/>
          </a:xfrm>
          <a:prstGeom prst="rect">
            <a:avLst/>
          </a:prstGeom>
          <a:noFill/>
        </p:spPr>
        <p:txBody>
          <a:bodyPr wrap="square" rtlCol="0">
            <a:spAutoFit/>
          </a:bodyPr>
          <a:lstStyle/>
          <a:p>
            <a:pPr algn="ctr"/>
            <a:r>
              <a:rPr lang="en-US" altLang="zh-TW" sz="2400" b="1" dirty="0">
                <a:solidFill>
                  <a:schemeClr val="accent1">
                    <a:lumMod val="75000"/>
                  </a:schemeClr>
                </a:solidFill>
              </a:rPr>
              <a:t>Before</a:t>
            </a:r>
            <a:endParaRPr lang="zh-TW" altLang="en-US" sz="2400" b="1" dirty="0">
              <a:solidFill>
                <a:schemeClr val="accent1">
                  <a:lumMod val="75000"/>
                </a:schemeClr>
              </a:solidFill>
            </a:endParaRPr>
          </a:p>
        </p:txBody>
      </p:sp>
      <p:sp>
        <p:nvSpPr>
          <p:cNvPr id="15" name="矩形 14">
            <a:extLst>
              <a:ext uri="{FF2B5EF4-FFF2-40B4-BE49-F238E27FC236}">
                <a16:creationId xmlns:a16="http://schemas.microsoft.com/office/drawing/2014/main" xmlns="" id="{4ECC08C8-F841-4CC0-8482-8B142E609741}"/>
              </a:ext>
            </a:extLst>
          </p:cNvPr>
          <p:cNvSpPr/>
          <p:nvPr/>
        </p:nvSpPr>
        <p:spPr>
          <a:xfrm>
            <a:off x="2130641" y="2317072"/>
            <a:ext cx="2293241" cy="350667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xmlns="" id="{7DCAFBB6-0C63-4902-A366-ED4CC33ABCB2}"/>
              </a:ext>
            </a:extLst>
          </p:cNvPr>
          <p:cNvSpPr txBox="1"/>
          <p:nvPr/>
        </p:nvSpPr>
        <p:spPr>
          <a:xfrm>
            <a:off x="2443543" y="5315299"/>
            <a:ext cx="1340925" cy="369332"/>
          </a:xfrm>
          <a:prstGeom prst="rect">
            <a:avLst/>
          </a:prstGeom>
          <a:solidFill>
            <a:schemeClr val="accent6">
              <a:lumMod val="40000"/>
              <a:lumOff val="60000"/>
            </a:schemeClr>
          </a:solid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傳統機房</a:t>
            </a:r>
          </a:p>
        </p:txBody>
      </p:sp>
      <p:sp>
        <p:nvSpPr>
          <p:cNvPr id="18" name="文字方塊 17">
            <a:extLst>
              <a:ext uri="{FF2B5EF4-FFF2-40B4-BE49-F238E27FC236}">
                <a16:creationId xmlns:a16="http://schemas.microsoft.com/office/drawing/2014/main" xmlns="" id="{8C37AC74-0426-45E7-9538-768025208D0C}"/>
              </a:ext>
            </a:extLst>
          </p:cNvPr>
          <p:cNvSpPr txBox="1"/>
          <p:nvPr/>
        </p:nvSpPr>
        <p:spPr>
          <a:xfrm>
            <a:off x="4270214" y="1979179"/>
            <a:ext cx="4989251" cy="584775"/>
          </a:xfrm>
          <a:prstGeom prst="rect">
            <a:avLst/>
          </a:prstGeom>
          <a:noFill/>
        </p:spPr>
        <p:txBody>
          <a:bodyPr wrap="square" rtlCol="0">
            <a:spAutoFit/>
          </a:bodyPr>
          <a:lstStyle/>
          <a:p>
            <a:pPr algn="ctr"/>
            <a:r>
              <a:rPr lang="zh-TW" altLang="en-US" sz="3200" b="1" dirty="0">
                <a:latin typeface="微軟正黑體" panose="020B0604030504040204" pitchFamily="34" charset="-120"/>
                <a:ea typeface="微軟正黑體" panose="020B0604030504040204" pitchFamily="34" charset="-120"/>
              </a:rPr>
              <a:t>雲端計算的蓬勃發展</a:t>
            </a:r>
          </a:p>
        </p:txBody>
      </p:sp>
      <p:sp>
        <p:nvSpPr>
          <p:cNvPr id="19" name="箭號: 有線條的向右箭號 29">
            <a:extLst>
              <a:ext uri="{FF2B5EF4-FFF2-40B4-BE49-F238E27FC236}">
                <a16:creationId xmlns:a16="http://schemas.microsoft.com/office/drawing/2014/main" xmlns="" id="{2608D936-6ABA-4439-A1D3-EF08936752A7}"/>
              </a:ext>
            </a:extLst>
          </p:cNvPr>
          <p:cNvSpPr/>
          <p:nvPr/>
        </p:nvSpPr>
        <p:spPr>
          <a:xfrm>
            <a:off x="4569199" y="5499965"/>
            <a:ext cx="4554245" cy="369332"/>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xmlns="" id="{C815645F-B451-429B-ACD3-31CF09B28400}"/>
              </a:ext>
            </a:extLst>
          </p:cNvPr>
          <p:cNvSpPr txBox="1"/>
          <p:nvPr/>
        </p:nvSpPr>
        <p:spPr>
          <a:xfrm>
            <a:off x="9714422" y="1890171"/>
            <a:ext cx="1743462" cy="461665"/>
          </a:xfrm>
          <a:prstGeom prst="rect">
            <a:avLst/>
          </a:prstGeom>
          <a:noFill/>
        </p:spPr>
        <p:txBody>
          <a:bodyPr wrap="square" rtlCol="0">
            <a:spAutoFit/>
          </a:bodyPr>
          <a:lstStyle/>
          <a:p>
            <a:pPr algn="ctr"/>
            <a:r>
              <a:rPr lang="en-US" altLang="zh-TW" sz="2400" b="1" dirty="0">
                <a:solidFill>
                  <a:schemeClr val="accent2">
                    <a:lumMod val="75000"/>
                  </a:schemeClr>
                </a:solidFill>
              </a:rPr>
              <a:t>After</a:t>
            </a:r>
            <a:endParaRPr lang="zh-TW" altLang="en-US" sz="2400" b="1" dirty="0">
              <a:solidFill>
                <a:schemeClr val="accent2">
                  <a:lumMod val="75000"/>
                </a:schemeClr>
              </a:solidFill>
            </a:endParaRPr>
          </a:p>
        </p:txBody>
      </p:sp>
      <p:sp>
        <p:nvSpPr>
          <p:cNvPr id="21" name="矩形 20">
            <a:extLst>
              <a:ext uri="{FF2B5EF4-FFF2-40B4-BE49-F238E27FC236}">
                <a16:creationId xmlns:a16="http://schemas.microsoft.com/office/drawing/2014/main" xmlns="" id="{31AC79EF-3B98-4B65-8793-5E1058514EA7}"/>
              </a:ext>
            </a:extLst>
          </p:cNvPr>
          <p:cNvSpPr/>
          <p:nvPr/>
        </p:nvSpPr>
        <p:spPr>
          <a:xfrm>
            <a:off x="9246170" y="2351836"/>
            <a:ext cx="2566626" cy="350667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xmlns="" id="{805A477E-D6A3-4B23-B456-8E3CA279D393}"/>
              </a:ext>
            </a:extLst>
          </p:cNvPr>
          <p:cNvSpPr txBox="1"/>
          <p:nvPr/>
        </p:nvSpPr>
        <p:spPr>
          <a:xfrm>
            <a:off x="9575710" y="5315299"/>
            <a:ext cx="1894240" cy="369332"/>
          </a:xfrm>
          <a:prstGeom prst="rect">
            <a:avLst/>
          </a:prstGeom>
          <a:solidFill>
            <a:schemeClr val="accent2">
              <a:lumMod val="40000"/>
              <a:lumOff val="60000"/>
            </a:schemeClr>
          </a:solid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雲端計算</a:t>
            </a:r>
          </a:p>
        </p:txBody>
      </p:sp>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6146" y="3102080"/>
            <a:ext cx="2162229" cy="1511149"/>
          </a:xfrm>
          <a:prstGeom prst="rect">
            <a:avLst/>
          </a:prstGeom>
        </p:spPr>
      </p:pic>
      <p:pic>
        <p:nvPicPr>
          <p:cNvPr id="11" name="圖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81281" y="3174090"/>
            <a:ext cx="2083098" cy="1466501"/>
          </a:xfrm>
          <a:prstGeom prst="rect">
            <a:avLst/>
          </a:prstGeom>
        </p:spPr>
      </p:pic>
    </p:spTree>
    <p:extLst>
      <p:ext uri="{BB962C8B-B14F-4D97-AF65-F5344CB8AC3E}">
        <p14:creationId xmlns:p14="http://schemas.microsoft.com/office/powerpoint/2010/main" val="2983097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40752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文字方塊 8">
            <a:extLst>
              <a:ext uri="{FF2B5EF4-FFF2-40B4-BE49-F238E27FC236}">
                <a16:creationId xmlns:a16="http://schemas.microsoft.com/office/drawing/2014/main" xmlns="" id="{9243550C-AE3F-4F4F-9C6C-8AA879A2234D}"/>
              </a:ext>
            </a:extLst>
          </p:cNvPr>
          <p:cNvSpPr txBox="1"/>
          <p:nvPr/>
        </p:nvSpPr>
        <p:spPr>
          <a:xfrm>
            <a:off x="433046" y="2753004"/>
            <a:ext cx="861774" cy="3659088"/>
          </a:xfrm>
          <a:prstGeom prst="rect">
            <a:avLst/>
          </a:prstGeom>
          <a:noFill/>
        </p:spPr>
        <p:txBody>
          <a:bodyPr vert="eaVert" wrap="square" rtlCol="0">
            <a:spAutoFit/>
          </a:bodyPr>
          <a:lstStyle/>
          <a:p>
            <a:r>
              <a:rPr lang="zh-TW" altLang="en-US" sz="4400" b="1" dirty="0">
                <a:solidFill>
                  <a:schemeClr val="accent1">
                    <a:lumMod val="75000"/>
                  </a:schemeClr>
                </a:solidFill>
                <a:latin typeface="微軟正黑體" panose="020B0604030504040204" pitchFamily="34" charset="-120"/>
                <a:ea typeface="微軟正黑體" panose="020B0604030504040204" pitchFamily="34" charset="-120"/>
              </a:rPr>
              <a:t>研究</a:t>
            </a:r>
            <a:r>
              <a:rPr lang="zh-TW" altLang="en-US" sz="4400" b="1" dirty="0">
                <a:solidFill>
                  <a:schemeClr val="tx1">
                    <a:lumMod val="95000"/>
                    <a:lumOff val="5000"/>
                  </a:schemeClr>
                </a:solidFill>
                <a:latin typeface="微軟正黑體" panose="020B0604030504040204" pitchFamily="34" charset="-120"/>
                <a:ea typeface="微軟正黑體" panose="020B0604030504040204" pitchFamily="34" charset="-120"/>
              </a:rPr>
              <a:t>目的</a:t>
            </a:r>
          </a:p>
        </p:txBody>
      </p:sp>
      <p:sp>
        <p:nvSpPr>
          <p:cNvPr id="8" name="文字方塊 7">
            <a:extLst>
              <a:ext uri="{FF2B5EF4-FFF2-40B4-BE49-F238E27FC236}">
                <a16:creationId xmlns:a16="http://schemas.microsoft.com/office/drawing/2014/main" xmlns="" id="{389C091E-1D64-4A9A-A29E-E70C106FD167}"/>
              </a:ext>
            </a:extLst>
          </p:cNvPr>
          <p:cNvSpPr txBox="1"/>
          <p:nvPr/>
        </p:nvSpPr>
        <p:spPr>
          <a:xfrm>
            <a:off x="2122666" y="1321843"/>
            <a:ext cx="8827003"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本研究想要透過網路爬蟲的技術來爬取</a:t>
            </a:r>
            <a:r>
              <a:rPr lang="en-US" altLang="zh-TW" sz="2000" b="1" dirty="0">
                <a:latin typeface="微軟正黑體" panose="020B0604030504040204" pitchFamily="34" charset="-120"/>
                <a:ea typeface="微軟正黑體" panose="020B0604030504040204" pitchFamily="34" charset="-120"/>
              </a:rPr>
              <a:t>Google Map </a:t>
            </a:r>
            <a:r>
              <a:rPr lang="zh-TW" altLang="en-US" sz="2000" b="1" dirty="0">
                <a:latin typeface="微軟正黑體" panose="020B0604030504040204" pitchFamily="34" charset="-120"/>
                <a:ea typeface="微軟正黑體" panose="020B0604030504040204" pitchFamily="34" charset="-120"/>
              </a:rPr>
              <a:t>的美食圖片來進行分析</a:t>
            </a:r>
            <a:r>
              <a:rPr lang="zh-TW" altLang="zh-TW" sz="2000" dirty="0"/>
              <a:t>，</a:t>
            </a:r>
            <a:r>
              <a:rPr lang="zh-TW" altLang="en-US" sz="2000" b="1" dirty="0">
                <a:latin typeface="微軟正黑體" panose="020B0604030504040204" pitchFamily="34" charset="-120"/>
                <a:ea typeface="微軟正黑體" panose="020B0604030504040204" pitchFamily="34" charset="-120"/>
              </a:rPr>
              <a:t>本研究所探討的問題目的：</a:t>
            </a:r>
            <a:endParaRPr lang="en-US" altLang="zh-TW" sz="2000" b="1" dirty="0">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xmlns="" id="{BCB1A6C9-33AC-AD45-BBD5-9056B8A5CC59}"/>
              </a:ext>
            </a:extLst>
          </p:cNvPr>
          <p:cNvGrpSpPr/>
          <p:nvPr/>
        </p:nvGrpSpPr>
        <p:grpSpPr>
          <a:xfrm>
            <a:off x="3628879" y="2769996"/>
            <a:ext cx="6677706" cy="642937"/>
            <a:chOff x="4271963" y="2753004"/>
            <a:chExt cx="6677706" cy="642937"/>
          </a:xfrm>
        </p:grpSpPr>
        <p:sp>
          <p:nvSpPr>
            <p:cNvPr id="2" name="矩形 1">
              <a:extLst>
                <a:ext uri="{FF2B5EF4-FFF2-40B4-BE49-F238E27FC236}">
                  <a16:creationId xmlns:a16="http://schemas.microsoft.com/office/drawing/2014/main" xmlns="" id="{4CA67FD7-BB35-184A-B053-A343F00FEC95}"/>
                </a:ext>
              </a:extLst>
            </p:cNvPr>
            <p:cNvSpPr/>
            <p:nvPr/>
          </p:nvSpPr>
          <p:spPr>
            <a:xfrm>
              <a:off x="4271963" y="2753004"/>
              <a:ext cx="6677706" cy="64293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xmlns="" id="{3FBBA7FA-65FF-DC42-B5CA-EF04CC4B6876}"/>
                </a:ext>
              </a:extLst>
            </p:cNvPr>
            <p:cNvSpPr txBox="1"/>
            <p:nvPr/>
          </p:nvSpPr>
          <p:spPr>
            <a:xfrm>
              <a:off x="5024778" y="2889806"/>
              <a:ext cx="5172075"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分析各台中地區的美食圖片之美食顏色喜好</a:t>
              </a:r>
            </a:p>
          </p:txBody>
        </p:sp>
      </p:grpSp>
      <p:grpSp>
        <p:nvGrpSpPr>
          <p:cNvPr id="11" name="群組 10">
            <a:extLst>
              <a:ext uri="{FF2B5EF4-FFF2-40B4-BE49-F238E27FC236}">
                <a16:creationId xmlns:a16="http://schemas.microsoft.com/office/drawing/2014/main" xmlns="" id="{5AFDCA85-BF9B-FC40-B105-3D9D6FBA08C9}"/>
              </a:ext>
            </a:extLst>
          </p:cNvPr>
          <p:cNvGrpSpPr/>
          <p:nvPr/>
        </p:nvGrpSpPr>
        <p:grpSpPr>
          <a:xfrm>
            <a:off x="3628879" y="3846051"/>
            <a:ext cx="6677706" cy="642937"/>
            <a:chOff x="4271963" y="2753004"/>
            <a:chExt cx="6677706" cy="642937"/>
          </a:xfrm>
        </p:grpSpPr>
        <p:sp>
          <p:nvSpPr>
            <p:cNvPr id="12" name="矩形 11">
              <a:extLst>
                <a:ext uri="{FF2B5EF4-FFF2-40B4-BE49-F238E27FC236}">
                  <a16:creationId xmlns:a16="http://schemas.microsoft.com/office/drawing/2014/main" xmlns="" id="{1F9C5BD8-88CC-8846-BFF1-328AE36CA3CF}"/>
                </a:ext>
              </a:extLst>
            </p:cNvPr>
            <p:cNvSpPr/>
            <p:nvPr/>
          </p:nvSpPr>
          <p:spPr>
            <a:xfrm>
              <a:off x="4271963" y="2753004"/>
              <a:ext cx="6677706" cy="64293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xmlns="" id="{0AC24A4D-A72F-6644-AB65-AAF5DBE15526}"/>
                </a:ext>
              </a:extLst>
            </p:cNvPr>
            <p:cNvSpPr txBox="1"/>
            <p:nvPr/>
          </p:nvSpPr>
          <p:spPr>
            <a:xfrm>
              <a:off x="4743960" y="2889806"/>
              <a:ext cx="5733710"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將此研究之結果提供於店家進行消費者菜色偏好之調整</a:t>
              </a:r>
            </a:p>
          </p:txBody>
        </p:sp>
      </p:grpSp>
      <p:grpSp>
        <p:nvGrpSpPr>
          <p:cNvPr id="14" name="群組 13">
            <a:extLst>
              <a:ext uri="{FF2B5EF4-FFF2-40B4-BE49-F238E27FC236}">
                <a16:creationId xmlns:a16="http://schemas.microsoft.com/office/drawing/2014/main" xmlns="" id="{2FA214A9-61D3-F042-9C38-7F6586818479}"/>
              </a:ext>
            </a:extLst>
          </p:cNvPr>
          <p:cNvGrpSpPr/>
          <p:nvPr/>
        </p:nvGrpSpPr>
        <p:grpSpPr>
          <a:xfrm>
            <a:off x="3628878" y="4987701"/>
            <a:ext cx="6677706" cy="646331"/>
            <a:chOff x="4271963" y="2753004"/>
            <a:chExt cx="6677706" cy="646331"/>
          </a:xfrm>
        </p:grpSpPr>
        <p:sp>
          <p:nvSpPr>
            <p:cNvPr id="15" name="矩形 14">
              <a:extLst>
                <a:ext uri="{FF2B5EF4-FFF2-40B4-BE49-F238E27FC236}">
                  <a16:creationId xmlns:a16="http://schemas.microsoft.com/office/drawing/2014/main" xmlns="" id="{2B2065FA-1A4D-334B-A6BD-74AF0650D5EA}"/>
                </a:ext>
              </a:extLst>
            </p:cNvPr>
            <p:cNvSpPr/>
            <p:nvPr/>
          </p:nvSpPr>
          <p:spPr>
            <a:xfrm>
              <a:off x="4271963" y="2753004"/>
              <a:ext cx="6677706" cy="64293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xmlns="" id="{B5D09DAA-B635-A143-8783-9BD87BA828B3}"/>
                </a:ext>
              </a:extLst>
            </p:cNvPr>
            <p:cNvSpPr txBox="1"/>
            <p:nvPr/>
          </p:nvSpPr>
          <p:spPr>
            <a:xfrm>
              <a:off x="5024778" y="2753004"/>
              <a:ext cx="5172075" cy="646331"/>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透過機器學習模型來分析各個模型之重要特徵，進而提供店家進行開發新菜色之參考</a:t>
              </a:r>
            </a:p>
          </p:txBody>
        </p:sp>
      </p:grpSp>
    </p:spTree>
    <p:extLst>
      <p:ext uri="{BB962C8B-B14F-4D97-AF65-F5344CB8AC3E}">
        <p14:creationId xmlns:p14="http://schemas.microsoft.com/office/powerpoint/2010/main" val="2834802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5" name="矩形: 圓角 74">
            <a:extLst>
              <a:ext uri="{FF2B5EF4-FFF2-40B4-BE49-F238E27FC236}">
                <a16:creationId xmlns:a16="http://schemas.microsoft.com/office/drawing/2014/main" xmlns="" id="{168081D6-DE0A-443E-878A-5BF9F13D0A7F}"/>
              </a:ext>
            </a:extLst>
          </p:cNvPr>
          <p:cNvSpPr/>
          <p:nvPr/>
        </p:nvSpPr>
        <p:spPr>
          <a:xfrm>
            <a:off x="6809171" y="51915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xmlns="" id="{B8B664E9-0871-4636-A1F6-0D665FD6A1AB}"/>
              </a:ext>
            </a:extLst>
          </p:cNvPr>
          <p:cNvSpPr/>
          <p:nvPr/>
        </p:nvSpPr>
        <p:spPr>
          <a:xfrm>
            <a:off x="6834972" y="4267911"/>
            <a:ext cx="4438923" cy="504825"/>
          </a:xfrm>
          <a:prstGeom prst="round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9" name="矩形: 圓角 68">
            <a:extLst>
              <a:ext uri="{FF2B5EF4-FFF2-40B4-BE49-F238E27FC236}">
                <a16:creationId xmlns:a16="http://schemas.microsoft.com/office/drawing/2014/main" xmlns="" id="{1629F7DF-0271-4D38-9B28-70ADF259DD0C}"/>
              </a:ext>
            </a:extLst>
          </p:cNvPr>
          <p:cNvSpPr/>
          <p:nvPr/>
        </p:nvSpPr>
        <p:spPr>
          <a:xfrm>
            <a:off x="6809171" y="3395758"/>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xmlns="" id="{66A82DD7-2ECD-418A-BD51-276B1758C3F7}"/>
              </a:ext>
            </a:extLst>
          </p:cNvPr>
          <p:cNvSpPr/>
          <p:nvPr/>
        </p:nvSpPr>
        <p:spPr>
          <a:xfrm>
            <a:off x="6834972" y="2525570"/>
            <a:ext cx="4438923" cy="504825"/>
          </a:xfrm>
          <a:prstGeom prst="roundRect">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xmlns="" id="{C97A5899-5D05-4F34-9EA9-A8B96A5B05E3}"/>
              </a:ext>
            </a:extLst>
          </p:cNvPr>
          <p:cNvSpPr/>
          <p:nvPr/>
        </p:nvSpPr>
        <p:spPr>
          <a:xfrm>
            <a:off x="6809173" y="1644180"/>
            <a:ext cx="4438923" cy="504825"/>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4" name="그룹 3"/>
          <p:cNvGrpSpPr/>
          <p:nvPr/>
        </p:nvGrpSpPr>
        <p:grpSpPr>
          <a:xfrm>
            <a:off x="1483894" y="1595922"/>
            <a:ext cx="4223942" cy="4487378"/>
            <a:chOff x="1483894" y="1595922"/>
            <a:chExt cx="4223942" cy="4487378"/>
          </a:xfrm>
        </p:grpSpPr>
        <p:grpSp>
          <p:nvGrpSpPr>
            <p:cNvPr id="22" name="그룹 21">
              <a:extLst>
                <a:ext uri="{FF2B5EF4-FFF2-40B4-BE49-F238E27FC236}">
                  <a16:creationId xmlns:a16="http://schemas.microsoft.com/office/drawing/2014/main" xmlns="" id="{DBF28466-7EB7-4145-B2EB-9EE6F3586F7B}"/>
                </a:ext>
              </a:extLst>
            </p:cNvPr>
            <p:cNvGrpSpPr/>
            <p:nvPr/>
          </p:nvGrpSpPr>
          <p:grpSpPr>
            <a:xfrm>
              <a:off x="1483894" y="1846389"/>
              <a:ext cx="2412845" cy="4236911"/>
              <a:chOff x="6701757" y="346983"/>
              <a:chExt cx="2691684" cy="4726546"/>
            </a:xfrm>
            <a:scene3d>
              <a:camera prst="isometricOffAxis2Right">
                <a:rot lat="1012846" lon="19016511" rev="60000"/>
              </a:camera>
              <a:lightRig rig="threePt" dir="t"/>
            </a:scene3d>
          </p:grpSpPr>
          <p:sp>
            <p:nvSpPr>
              <p:cNvPr id="23" name="사각형: 둥근 모서리 1069">
                <a:extLst>
                  <a:ext uri="{FF2B5EF4-FFF2-40B4-BE49-F238E27FC236}">
                    <a16:creationId xmlns:a16="http://schemas.microsoft.com/office/drawing/2014/main" xmlns="" id="{BAE3C047-3014-48A5-962D-17BAA5E38FC0}"/>
                  </a:ext>
                </a:extLst>
              </p:cNvPr>
              <p:cNvSpPr/>
              <p:nvPr/>
            </p:nvSpPr>
            <p:spPr>
              <a:xfrm>
                <a:off x="6701757" y="346983"/>
                <a:ext cx="2691684" cy="4726546"/>
              </a:xfrm>
              <a:prstGeom prst="roundRect">
                <a:avLst>
                  <a:gd name="adj" fmla="val 7576"/>
                </a:avLst>
              </a:prstGeom>
              <a:solidFill>
                <a:schemeClr val="bg1"/>
              </a:solidFill>
              <a:ln w="8255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사각형: 둥근 위쪽 모서리 95">
                <a:extLst>
                  <a:ext uri="{FF2B5EF4-FFF2-40B4-BE49-F238E27FC236}">
                    <a16:creationId xmlns:a16="http://schemas.microsoft.com/office/drawing/2014/main" xmlns="" id="{B9C53F8A-F02C-44A8-BEDE-A97465D206ED}"/>
                  </a:ext>
                </a:extLst>
              </p:cNvPr>
              <p:cNvSpPr/>
              <p:nvPr/>
            </p:nvSpPr>
            <p:spPr>
              <a:xfrm>
                <a:off x="6701757" y="361152"/>
                <a:ext cx="2691684" cy="323419"/>
              </a:xfrm>
              <a:prstGeom prst="round2SameRect">
                <a:avLst>
                  <a:gd name="adj1" fmla="val 32865"/>
                  <a:gd name="adj2" fmla="val 0"/>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사각형: 둥근 위쪽 모서리 96">
                <a:extLst>
                  <a:ext uri="{FF2B5EF4-FFF2-40B4-BE49-F238E27FC236}">
                    <a16:creationId xmlns:a16="http://schemas.microsoft.com/office/drawing/2014/main" xmlns="" id="{E2FD219D-19E0-4217-B784-BEE17BC5A285}"/>
                  </a:ext>
                </a:extLst>
              </p:cNvPr>
              <p:cNvSpPr/>
              <p:nvPr/>
            </p:nvSpPr>
            <p:spPr>
              <a:xfrm>
                <a:off x="6701757" y="4702974"/>
                <a:ext cx="2691684" cy="362165"/>
              </a:xfrm>
              <a:prstGeom prst="round2SameRect">
                <a:avLst>
                  <a:gd name="adj1" fmla="val 0"/>
                  <a:gd name="adj2" fmla="val 30242"/>
                </a:avLst>
              </a:prstGeom>
              <a:solidFill>
                <a:schemeClr val="tx1">
                  <a:lumMod val="65000"/>
                  <a:lumOff val="35000"/>
                </a:schemeClr>
              </a:solidFill>
              <a:ln w="38100">
                <a:no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사각형: 둥근 모서리 97">
                <a:extLst>
                  <a:ext uri="{FF2B5EF4-FFF2-40B4-BE49-F238E27FC236}">
                    <a16:creationId xmlns:a16="http://schemas.microsoft.com/office/drawing/2014/main" xmlns="" id="{9BF81C2E-3E4C-4F4B-A2C1-F70AE7E8598B}"/>
                  </a:ext>
                </a:extLst>
              </p:cNvPr>
              <p:cNvSpPr/>
              <p:nvPr/>
            </p:nvSpPr>
            <p:spPr>
              <a:xfrm>
                <a:off x="7695004" y="479658"/>
                <a:ext cx="705190" cy="8640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사각형: 둥근 모서리 98">
                <a:extLst>
                  <a:ext uri="{FF2B5EF4-FFF2-40B4-BE49-F238E27FC236}">
                    <a16:creationId xmlns:a16="http://schemas.microsoft.com/office/drawing/2014/main" xmlns="" id="{8502DD83-D7F2-4D8D-BEEB-123DBCECD230}"/>
                  </a:ext>
                </a:extLst>
              </p:cNvPr>
              <p:cNvSpPr/>
              <p:nvPr/>
            </p:nvSpPr>
            <p:spPr>
              <a:xfrm>
                <a:off x="7741707" y="4798895"/>
                <a:ext cx="611785" cy="205275"/>
              </a:xfrm>
              <a:prstGeom prst="roundRect">
                <a:avLst>
                  <a:gd name="adj" fmla="val 50000"/>
                </a:avLst>
              </a:prstGeom>
              <a:solidFill>
                <a:schemeClr val="tx1">
                  <a:lumMod val="85000"/>
                  <a:lumOff val="15000"/>
                </a:schemeClr>
              </a:solidFill>
              <a:ln w="38100">
                <a:solidFill>
                  <a:schemeClr val="tx1">
                    <a:lumMod val="65000"/>
                    <a:lumOff val="35000"/>
                  </a:schemeClr>
                </a:solidFill>
              </a:ln>
              <a:sp3d extrusionH="304800">
                <a:extrusionClr>
                  <a:schemeClr val="tx1">
                    <a:lumMod val="65000"/>
                    <a:lumOff val="3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28" name="그룹 27">
              <a:extLst>
                <a:ext uri="{FF2B5EF4-FFF2-40B4-BE49-F238E27FC236}">
                  <a16:creationId xmlns:a16="http://schemas.microsoft.com/office/drawing/2014/main" xmlns="" id="{B389A23A-CBCD-4310-9B49-756FA9F32AA9}"/>
                </a:ext>
              </a:extLst>
            </p:cNvPr>
            <p:cNvGrpSpPr/>
            <p:nvPr/>
          </p:nvGrpSpPr>
          <p:grpSpPr>
            <a:xfrm>
              <a:off x="1790498" y="2265625"/>
              <a:ext cx="2943918" cy="2665282"/>
              <a:chOff x="7711661" y="1076896"/>
              <a:chExt cx="3284130" cy="2973293"/>
            </a:xfrm>
          </p:grpSpPr>
          <p:sp>
            <p:nvSpPr>
              <p:cNvPr id="29" name="Freeform 56">
                <a:extLst>
                  <a:ext uri="{FF2B5EF4-FFF2-40B4-BE49-F238E27FC236}">
                    <a16:creationId xmlns:a16="http://schemas.microsoft.com/office/drawing/2014/main" xmlns="" id="{2999341F-700D-4BF2-A9B7-602FB975832A}"/>
                  </a:ext>
                </a:extLst>
              </p:cNvPr>
              <p:cNvSpPr>
                <a:spLocks/>
              </p:cNvSpPr>
              <p:nvPr/>
            </p:nvSpPr>
            <p:spPr bwMode="auto">
              <a:xfrm rot="591057">
                <a:off x="8638360" y="3263337"/>
                <a:ext cx="300214" cy="425935"/>
              </a:xfrm>
              <a:custGeom>
                <a:avLst/>
                <a:gdLst>
                  <a:gd name="T0" fmla="*/ 357 w 832"/>
                  <a:gd name="T1" fmla="*/ 1050 h 1179"/>
                  <a:gd name="T2" fmla="*/ 768 w 832"/>
                  <a:gd name="T3" fmla="*/ 1179 h 1179"/>
                  <a:gd name="T4" fmla="*/ 775 w 832"/>
                  <a:gd name="T5" fmla="*/ 1176 h 1179"/>
                  <a:gd name="T6" fmla="*/ 808 w 832"/>
                  <a:gd name="T7" fmla="*/ 1133 h 1179"/>
                  <a:gd name="T8" fmla="*/ 828 w 832"/>
                  <a:gd name="T9" fmla="*/ 1075 h 1179"/>
                  <a:gd name="T10" fmla="*/ 832 w 832"/>
                  <a:gd name="T11" fmla="*/ 983 h 1179"/>
                  <a:gd name="T12" fmla="*/ 812 w 832"/>
                  <a:gd name="T13" fmla="*/ 853 h 1179"/>
                  <a:gd name="T14" fmla="*/ 759 w 832"/>
                  <a:gd name="T15" fmla="*/ 676 h 1179"/>
                  <a:gd name="T16" fmla="*/ 660 w 832"/>
                  <a:gd name="T17" fmla="*/ 447 h 1179"/>
                  <a:gd name="T18" fmla="*/ 588 w 832"/>
                  <a:gd name="T19" fmla="*/ 308 h 1179"/>
                  <a:gd name="T20" fmla="*/ 526 w 832"/>
                  <a:gd name="T21" fmla="*/ 195 h 1179"/>
                  <a:gd name="T22" fmla="*/ 444 w 832"/>
                  <a:gd name="T23" fmla="*/ 61 h 1179"/>
                  <a:gd name="T24" fmla="*/ 400 w 832"/>
                  <a:gd name="T25" fmla="*/ 9 h 1179"/>
                  <a:gd name="T26" fmla="*/ 385 w 832"/>
                  <a:gd name="T27" fmla="*/ 0 h 1179"/>
                  <a:gd name="T28" fmla="*/ 383 w 832"/>
                  <a:gd name="T29" fmla="*/ 0 h 1179"/>
                  <a:gd name="T30" fmla="*/ 0 w 832"/>
                  <a:gd name="T31" fmla="*/ 615 h 1179"/>
                  <a:gd name="T32" fmla="*/ 357 w 832"/>
                  <a:gd name="T33" fmla="*/ 105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2" h="1179">
                    <a:moveTo>
                      <a:pt x="357" y="1050"/>
                    </a:moveTo>
                    <a:lnTo>
                      <a:pt x="768" y="1179"/>
                    </a:lnTo>
                    <a:lnTo>
                      <a:pt x="775" y="1176"/>
                    </a:lnTo>
                    <a:lnTo>
                      <a:pt x="808" y="1133"/>
                    </a:lnTo>
                    <a:lnTo>
                      <a:pt x="828" y="1075"/>
                    </a:lnTo>
                    <a:lnTo>
                      <a:pt x="832" y="983"/>
                    </a:lnTo>
                    <a:lnTo>
                      <a:pt x="812" y="853"/>
                    </a:lnTo>
                    <a:lnTo>
                      <a:pt x="759" y="676"/>
                    </a:lnTo>
                    <a:lnTo>
                      <a:pt x="660" y="447"/>
                    </a:lnTo>
                    <a:lnTo>
                      <a:pt x="588" y="308"/>
                    </a:lnTo>
                    <a:lnTo>
                      <a:pt x="526" y="195"/>
                    </a:lnTo>
                    <a:lnTo>
                      <a:pt x="444" y="61"/>
                    </a:lnTo>
                    <a:lnTo>
                      <a:pt x="400" y="9"/>
                    </a:lnTo>
                    <a:lnTo>
                      <a:pt x="385" y="0"/>
                    </a:lnTo>
                    <a:lnTo>
                      <a:pt x="383" y="0"/>
                    </a:lnTo>
                    <a:lnTo>
                      <a:pt x="0" y="615"/>
                    </a:lnTo>
                    <a:lnTo>
                      <a:pt x="357" y="1050"/>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0" name="Freeform 57">
                <a:extLst>
                  <a:ext uri="{FF2B5EF4-FFF2-40B4-BE49-F238E27FC236}">
                    <a16:creationId xmlns:a16="http://schemas.microsoft.com/office/drawing/2014/main" xmlns="" id="{790FC6AF-4DFC-4D8A-BFD0-B2D2A805628F}"/>
                  </a:ext>
                </a:extLst>
              </p:cNvPr>
              <p:cNvSpPr>
                <a:spLocks/>
              </p:cNvSpPr>
              <p:nvPr/>
            </p:nvSpPr>
            <p:spPr bwMode="auto">
              <a:xfrm rot="591057">
                <a:off x="8480659" y="3285610"/>
                <a:ext cx="315387" cy="564662"/>
              </a:xfrm>
              <a:custGeom>
                <a:avLst/>
                <a:gdLst>
                  <a:gd name="T0" fmla="*/ 539 w 874"/>
                  <a:gd name="T1" fmla="*/ 0 h 1564"/>
                  <a:gd name="T2" fmla="*/ 559 w 874"/>
                  <a:gd name="T3" fmla="*/ 41 h 1564"/>
                  <a:gd name="T4" fmla="*/ 668 w 874"/>
                  <a:gd name="T5" fmla="*/ 304 h 1564"/>
                  <a:gd name="T6" fmla="*/ 753 w 874"/>
                  <a:gd name="T7" fmla="*/ 543 h 1564"/>
                  <a:gd name="T8" fmla="*/ 810 w 874"/>
                  <a:gd name="T9" fmla="*/ 744 h 1564"/>
                  <a:gd name="T10" fmla="*/ 841 w 874"/>
                  <a:gd name="T11" fmla="*/ 878 h 1564"/>
                  <a:gd name="T12" fmla="*/ 863 w 874"/>
                  <a:gd name="T13" fmla="*/ 1012 h 1564"/>
                  <a:gd name="T14" fmla="*/ 874 w 874"/>
                  <a:gd name="T15" fmla="*/ 1140 h 1564"/>
                  <a:gd name="T16" fmla="*/ 871 w 874"/>
                  <a:gd name="T17" fmla="*/ 1260 h 1564"/>
                  <a:gd name="T18" fmla="*/ 853 w 874"/>
                  <a:gd name="T19" fmla="*/ 1368 h 1564"/>
                  <a:gd name="T20" fmla="*/ 825 w 874"/>
                  <a:gd name="T21" fmla="*/ 1438 h 1564"/>
                  <a:gd name="T22" fmla="*/ 802 w 874"/>
                  <a:gd name="T23" fmla="*/ 1480 h 1564"/>
                  <a:gd name="T24" fmla="*/ 774 w 874"/>
                  <a:gd name="T25" fmla="*/ 1517 h 1564"/>
                  <a:gd name="T26" fmla="*/ 739 w 874"/>
                  <a:gd name="T27" fmla="*/ 1549 h 1564"/>
                  <a:gd name="T28" fmla="*/ 719 w 874"/>
                  <a:gd name="T29" fmla="*/ 1564 h 1564"/>
                  <a:gd name="T30" fmla="*/ 2 w 874"/>
                  <a:gd name="T31" fmla="*/ 1153 h 1564"/>
                  <a:gd name="T32" fmla="*/ 0 w 874"/>
                  <a:gd name="T33" fmla="*/ 1146 h 1564"/>
                  <a:gd name="T34" fmla="*/ 28 w 874"/>
                  <a:gd name="T35" fmla="*/ 1061 h 1564"/>
                  <a:gd name="T36" fmla="*/ 117 w 874"/>
                  <a:gd name="T37" fmla="*/ 827 h 1564"/>
                  <a:gd name="T38" fmla="*/ 248 w 874"/>
                  <a:gd name="T39" fmla="*/ 522 h 1564"/>
                  <a:gd name="T40" fmla="*/ 342 w 874"/>
                  <a:gd name="T41" fmla="*/ 323 h 1564"/>
                  <a:gd name="T42" fmla="*/ 431 w 874"/>
                  <a:gd name="T43" fmla="*/ 153 h 1564"/>
                  <a:gd name="T44" fmla="*/ 490 w 874"/>
                  <a:gd name="T45" fmla="*/ 58 h 1564"/>
                  <a:gd name="T46" fmla="*/ 524 w 874"/>
                  <a:gd name="T47" fmla="*/ 15 h 1564"/>
                  <a:gd name="T48" fmla="*/ 539 w 874"/>
                  <a:gd name="T49" fmla="*/ 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4" h="1564">
                    <a:moveTo>
                      <a:pt x="539" y="0"/>
                    </a:moveTo>
                    <a:lnTo>
                      <a:pt x="559" y="41"/>
                    </a:lnTo>
                    <a:lnTo>
                      <a:pt x="668" y="304"/>
                    </a:lnTo>
                    <a:lnTo>
                      <a:pt x="753" y="543"/>
                    </a:lnTo>
                    <a:lnTo>
                      <a:pt x="810" y="744"/>
                    </a:lnTo>
                    <a:lnTo>
                      <a:pt x="841" y="878"/>
                    </a:lnTo>
                    <a:lnTo>
                      <a:pt x="863" y="1012"/>
                    </a:lnTo>
                    <a:lnTo>
                      <a:pt x="874" y="1140"/>
                    </a:lnTo>
                    <a:lnTo>
                      <a:pt x="871" y="1260"/>
                    </a:lnTo>
                    <a:lnTo>
                      <a:pt x="853" y="1368"/>
                    </a:lnTo>
                    <a:lnTo>
                      <a:pt x="825" y="1438"/>
                    </a:lnTo>
                    <a:lnTo>
                      <a:pt x="802" y="1480"/>
                    </a:lnTo>
                    <a:lnTo>
                      <a:pt x="774" y="1517"/>
                    </a:lnTo>
                    <a:lnTo>
                      <a:pt x="739" y="1549"/>
                    </a:lnTo>
                    <a:lnTo>
                      <a:pt x="719" y="1564"/>
                    </a:lnTo>
                    <a:lnTo>
                      <a:pt x="2" y="1153"/>
                    </a:lnTo>
                    <a:lnTo>
                      <a:pt x="0" y="1146"/>
                    </a:lnTo>
                    <a:lnTo>
                      <a:pt x="28" y="1061"/>
                    </a:lnTo>
                    <a:lnTo>
                      <a:pt x="117" y="827"/>
                    </a:lnTo>
                    <a:lnTo>
                      <a:pt x="248" y="522"/>
                    </a:lnTo>
                    <a:lnTo>
                      <a:pt x="342" y="323"/>
                    </a:lnTo>
                    <a:lnTo>
                      <a:pt x="431" y="153"/>
                    </a:lnTo>
                    <a:lnTo>
                      <a:pt x="490" y="58"/>
                    </a:lnTo>
                    <a:lnTo>
                      <a:pt x="524" y="15"/>
                    </a:lnTo>
                    <a:lnTo>
                      <a:pt x="539" y="0"/>
                    </a:lnTo>
                    <a:close/>
                  </a:path>
                </a:pathLst>
              </a:custGeom>
              <a:solidFill>
                <a:srgbClr val="3145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1" name="Freeform 62">
                <a:extLst>
                  <a:ext uri="{FF2B5EF4-FFF2-40B4-BE49-F238E27FC236}">
                    <a16:creationId xmlns:a16="http://schemas.microsoft.com/office/drawing/2014/main" xmlns="" id="{B6135755-37C3-43E4-A37C-0F2F9A7771C3}"/>
                  </a:ext>
                </a:extLst>
              </p:cNvPr>
              <p:cNvSpPr>
                <a:spLocks/>
              </p:cNvSpPr>
              <p:nvPr/>
            </p:nvSpPr>
            <p:spPr bwMode="auto">
              <a:xfrm rot="591057">
                <a:off x="8978506" y="2308014"/>
                <a:ext cx="785758" cy="943993"/>
              </a:xfrm>
              <a:custGeom>
                <a:avLst/>
                <a:gdLst>
                  <a:gd name="T0" fmla="*/ 2177 w 2177"/>
                  <a:gd name="T1" fmla="*/ 1766 h 2612"/>
                  <a:gd name="T2" fmla="*/ 2099 w 2177"/>
                  <a:gd name="T3" fmla="*/ 2253 h 2612"/>
                  <a:gd name="T4" fmla="*/ 1510 w 2177"/>
                  <a:gd name="T5" fmla="*/ 2612 h 2612"/>
                  <a:gd name="T6" fmla="*/ 1421 w 2177"/>
                  <a:gd name="T7" fmla="*/ 2452 h 2612"/>
                  <a:gd name="T8" fmla="*/ 1000 w 2177"/>
                  <a:gd name="T9" fmla="*/ 1719 h 2612"/>
                  <a:gd name="T10" fmla="*/ 817 w 2177"/>
                  <a:gd name="T11" fmla="*/ 1419 h 2612"/>
                  <a:gd name="T12" fmla="*/ 737 w 2177"/>
                  <a:gd name="T13" fmla="*/ 1299 h 2612"/>
                  <a:gd name="T14" fmla="*/ 717 w 2177"/>
                  <a:gd name="T15" fmla="*/ 1279 h 2612"/>
                  <a:gd name="T16" fmla="*/ 686 w 2177"/>
                  <a:gd name="T17" fmla="*/ 1263 h 2612"/>
                  <a:gd name="T18" fmla="*/ 613 w 2177"/>
                  <a:gd name="T19" fmla="*/ 1243 h 2612"/>
                  <a:gd name="T20" fmla="*/ 532 w 2177"/>
                  <a:gd name="T21" fmla="*/ 1224 h 2612"/>
                  <a:gd name="T22" fmla="*/ 469 w 2177"/>
                  <a:gd name="T23" fmla="*/ 1197 h 2612"/>
                  <a:gd name="T24" fmla="*/ 429 w 2177"/>
                  <a:gd name="T25" fmla="*/ 1170 h 2612"/>
                  <a:gd name="T26" fmla="*/ 410 w 2177"/>
                  <a:gd name="T27" fmla="*/ 1152 h 2612"/>
                  <a:gd name="T28" fmla="*/ 365 w 2177"/>
                  <a:gd name="T29" fmla="*/ 1101 h 2612"/>
                  <a:gd name="T30" fmla="*/ 236 w 2177"/>
                  <a:gd name="T31" fmla="*/ 913 h 2612"/>
                  <a:gd name="T32" fmla="*/ 39 w 2177"/>
                  <a:gd name="T33" fmla="*/ 601 h 2612"/>
                  <a:gd name="T34" fmla="*/ 0 w 2177"/>
                  <a:gd name="T35" fmla="*/ 537 h 2612"/>
                  <a:gd name="T36" fmla="*/ 999 w 2177"/>
                  <a:gd name="T37" fmla="*/ 0 h 2612"/>
                  <a:gd name="T38" fmla="*/ 1056 w 2177"/>
                  <a:gd name="T39" fmla="*/ 54 h 2612"/>
                  <a:gd name="T40" fmla="*/ 1180 w 2177"/>
                  <a:gd name="T41" fmla="*/ 151 h 2612"/>
                  <a:gd name="T42" fmla="*/ 1310 w 2177"/>
                  <a:gd name="T43" fmla="*/ 227 h 2612"/>
                  <a:gd name="T44" fmla="*/ 1444 w 2177"/>
                  <a:gd name="T45" fmla="*/ 285 h 2612"/>
                  <a:gd name="T46" fmla="*/ 1510 w 2177"/>
                  <a:gd name="T47" fmla="*/ 307 h 2612"/>
                  <a:gd name="T48" fmla="*/ 1507 w 2177"/>
                  <a:gd name="T49" fmla="*/ 309 h 2612"/>
                  <a:gd name="T50" fmla="*/ 1488 w 2177"/>
                  <a:gd name="T51" fmla="*/ 338 h 2612"/>
                  <a:gd name="T52" fmla="*/ 1485 w 2177"/>
                  <a:gd name="T53" fmla="*/ 357 h 2612"/>
                  <a:gd name="T54" fmla="*/ 1471 w 2177"/>
                  <a:gd name="T55" fmla="*/ 382 h 2612"/>
                  <a:gd name="T56" fmla="*/ 1449 w 2177"/>
                  <a:gd name="T57" fmla="*/ 432 h 2612"/>
                  <a:gd name="T58" fmla="*/ 1437 w 2177"/>
                  <a:gd name="T59" fmla="*/ 482 h 2612"/>
                  <a:gd name="T60" fmla="*/ 1429 w 2177"/>
                  <a:gd name="T61" fmla="*/ 534 h 2612"/>
                  <a:gd name="T62" fmla="*/ 1432 w 2177"/>
                  <a:gd name="T63" fmla="*/ 585 h 2612"/>
                  <a:gd name="T64" fmla="*/ 1444 w 2177"/>
                  <a:gd name="T65" fmla="*/ 634 h 2612"/>
                  <a:gd name="T66" fmla="*/ 1462 w 2177"/>
                  <a:gd name="T67" fmla="*/ 680 h 2612"/>
                  <a:gd name="T68" fmla="*/ 1493 w 2177"/>
                  <a:gd name="T69" fmla="*/ 723 h 2612"/>
                  <a:gd name="T70" fmla="*/ 1510 w 2177"/>
                  <a:gd name="T71" fmla="*/ 742 h 2612"/>
                  <a:gd name="T72" fmla="*/ 2177 w 2177"/>
                  <a:gd name="T73" fmla="*/ 1766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7" h="2612">
                    <a:moveTo>
                      <a:pt x="2177" y="1766"/>
                    </a:moveTo>
                    <a:lnTo>
                      <a:pt x="2099" y="2253"/>
                    </a:lnTo>
                    <a:lnTo>
                      <a:pt x="1510" y="2612"/>
                    </a:lnTo>
                    <a:lnTo>
                      <a:pt x="1421" y="2452"/>
                    </a:lnTo>
                    <a:lnTo>
                      <a:pt x="1000" y="1719"/>
                    </a:lnTo>
                    <a:lnTo>
                      <a:pt x="817" y="1419"/>
                    </a:lnTo>
                    <a:lnTo>
                      <a:pt x="737" y="1299"/>
                    </a:lnTo>
                    <a:lnTo>
                      <a:pt x="717" y="1279"/>
                    </a:lnTo>
                    <a:lnTo>
                      <a:pt x="686" y="1263"/>
                    </a:lnTo>
                    <a:lnTo>
                      <a:pt x="613" y="1243"/>
                    </a:lnTo>
                    <a:lnTo>
                      <a:pt x="532" y="1224"/>
                    </a:lnTo>
                    <a:lnTo>
                      <a:pt x="469" y="1197"/>
                    </a:lnTo>
                    <a:lnTo>
                      <a:pt x="429" y="1170"/>
                    </a:lnTo>
                    <a:lnTo>
                      <a:pt x="410" y="1152"/>
                    </a:lnTo>
                    <a:lnTo>
                      <a:pt x="365" y="1101"/>
                    </a:lnTo>
                    <a:lnTo>
                      <a:pt x="236" y="913"/>
                    </a:lnTo>
                    <a:lnTo>
                      <a:pt x="39" y="601"/>
                    </a:lnTo>
                    <a:lnTo>
                      <a:pt x="0" y="537"/>
                    </a:lnTo>
                    <a:lnTo>
                      <a:pt x="999" y="0"/>
                    </a:lnTo>
                    <a:lnTo>
                      <a:pt x="1056" y="54"/>
                    </a:lnTo>
                    <a:lnTo>
                      <a:pt x="1180" y="151"/>
                    </a:lnTo>
                    <a:lnTo>
                      <a:pt x="1310" y="227"/>
                    </a:lnTo>
                    <a:lnTo>
                      <a:pt x="1444" y="285"/>
                    </a:lnTo>
                    <a:lnTo>
                      <a:pt x="1510" y="307"/>
                    </a:lnTo>
                    <a:lnTo>
                      <a:pt x="1507" y="309"/>
                    </a:lnTo>
                    <a:lnTo>
                      <a:pt x="1488" y="338"/>
                    </a:lnTo>
                    <a:lnTo>
                      <a:pt x="1485" y="357"/>
                    </a:lnTo>
                    <a:lnTo>
                      <a:pt x="1471" y="382"/>
                    </a:lnTo>
                    <a:lnTo>
                      <a:pt x="1449" y="432"/>
                    </a:lnTo>
                    <a:lnTo>
                      <a:pt x="1437" y="482"/>
                    </a:lnTo>
                    <a:lnTo>
                      <a:pt x="1429" y="534"/>
                    </a:lnTo>
                    <a:lnTo>
                      <a:pt x="1432" y="585"/>
                    </a:lnTo>
                    <a:lnTo>
                      <a:pt x="1444" y="634"/>
                    </a:lnTo>
                    <a:lnTo>
                      <a:pt x="1462" y="680"/>
                    </a:lnTo>
                    <a:lnTo>
                      <a:pt x="1493" y="723"/>
                    </a:lnTo>
                    <a:lnTo>
                      <a:pt x="1510" y="742"/>
                    </a:lnTo>
                    <a:lnTo>
                      <a:pt x="2177" y="176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32" name="Freeform 63">
                <a:extLst>
                  <a:ext uri="{FF2B5EF4-FFF2-40B4-BE49-F238E27FC236}">
                    <a16:creationId xmlns:a16="http://schemas.microsoft.com/office/drawing/2014/main" xmlns="" id="{AB6D7A28-EA54-45A0-B659-D2CCCB985D97}"/>
                  </a:ext>
                </a:extLst>
              </p:cNvPr>
              <p:cNvSpPr>
                <a:spLocks/>
              </p:cNvSpPr>
              <p:nvPr/>
            </p:nvSpPr>
            <p:spPr bwMode="auto">
              <a:xfrm rot="591057">
                <a:off x="9406451" y="1300420"/>
                <a:ext cx="1326576" cy="1206274"/>
              </a:xfrm>
              <a:custGeom>
                <a:avLst/>
                <a:gdLst>
                  <a:gd name="T0" fmla="*/ 3490 w 3672"/>
                  <a:gd name="T1" fmla="*/ 1639 h 3339"/>
                  <a:gd name="T2" fmla="*/ 3602 w 3672"/>
                  <a:gd name="T3" fmla="*/ 2164 h 3339"/>
                  <a:gd name="T4" fmla="*/ 3666 w 3672"/>
                  <a:gd name="T5" fmla="*/ 2676 h 3339"/>
                  <a:gd name="T6" fmla="*/ 3661 w 3672"/>
                  <a:gd name="T7" fmla="*/ 3020 h 3339"/>
                  <a:gd name="T8" fmla="*/ 3628 w 3672"/>
                  <a:gd name="T9" fmla="*/ 3143 h 3339"/>
                  <a:gd name="T10" fmla="*/ 3585 w 3672"/>
                  <a:gd name="T11" fmla="*/ 3186 h 3339"/>
                  <a:gd name="T12" fmla="*/ 2711 w 3672"/>
                  <a:gd name="T13" fmla="*/ 3098 h 3339"/>
                  <a:gd name="T14" fmla="*/ 2088 w 3672"/>
                  <a:gd name="T15" fmla="*/ 3082 h 3339"/>
                  <a:gd name="T16" fmla="*/ 1705 w 3672"/>
                  <a:gd name="T17" fmla="*/ 3124 h 3339"/>
                  <a:gd name="T18" fmla="*/ 1390 w 3672"/>
                  <a:gd name="T19" fmla="*/ 3195 h 3339"/>
                  <a:gd name="T20" fmla="*/ 1060 w 3672"/>
                  <a:gd name="T21" fmla="*/ 3304 h 3339"/>
                  <a:gd name="T22" fmla="*/ 926 w 3672"/>
                  <a:gd name="T23" fmla="*/ 3333 h 3339"/>
                  <a:gd name="T24" fmla="*/ 719 w 3672"/>
                  <a:gd name="T25" fmla="*/ 3245 h 3339"/>
                  <a:gd name="T26" fmla="*/ 505 w 3672"/>
                  <a:gd name="T27" fmla="*/ 3077 h 3339"/>
                  <a:gd name="T28" fmla="*/ 308 w 3672"/>
                  <a:gd name="T29" fmla="*/ 2839 h 3339"/>
                  <a:gd name="T30" fmla="*/ 180 w 3672"/>
                  <a:gd name="T31" fmla="*/ 2623 h 3339"/>
                  <a:gd name="T32" fmla="*/ 84 w 3672"/>
                  <a:gd name="T33" fmla="*/ 2392 h 3339"/>
                  <a:gd name="T34" fmla="*/ 12 w 3672"/>
                  <a:gd name="T35" fmla="*/ 2101 h 3339"/>
                  <a:gd name="T36" fmla="*/ 3 w 3672"/>
                  <a:gd name="T37" fmla="*/ 1843 h 3339"/>
                  <a:gd name="T38" fmla="*/ 56 w 3672"/>
                  <a:gd name="T39" fmla="*/ 1637 h 3339"/>
                  <a:gd name="T40" fmla="*/ 209 w 3672"/>
                  <a:gd name="T41" fmla="*/ 1523 h 3339"/>
                  <a:gd name="T42" fmla="*/ 651 w 3672"/>
                  <a:gd name="T43" fmla="*/ 1248 h 3339"/>
                  <a:gd name="T44" fmla="*/ 975 w 3672"/>
                  <a:gd name="T45" fmla="*/ 983 h 3339"/>
                  <a:gd name="T46" fmla="*/ 1152 w 3672"/>
                  <a:gd name="T47" fmla="*/ 804 h 3339"/>
                  <a:gd name="T48" fmla="*/ 1332 w 3672"/>
                  <a:gd name="T49" fmla="*/ 581 h 3339"/>
                  <a:gd name="T50" fmla="*/ 1690 w 3672"/>
                  <a:gd name="T51" fmla="*/ 9 h 3339"/>
                  <a:gd name="T52" fmla="*/ 1778 w 3672"/>
                  <a:gd name="T53" fmla="*/ 0 h 3339"/>
                  <a:gd name="T54" fmla="*/ 1958 w 3672"/>
                  <a:gd name="T55" fmla="*/ 48 h 3339"/>
                  <a:gd name="T56" fmla="*/ 2187 w 3672"/>
                  <a:gd name="T57" fmla="*/ 152 h 3339"/>
                  <a:gd name="T58" fmla="*/ 2642 w 3672"/>
                  <a:gd name="T59" fmla="*/ 427 h 3339"/>
                  <a:gd name="T60" fmla="*/ 2953 w 3672"/>
                  <a:gd name="T61" fmla="*/ 669 h 3339"/>
                  <a:gd name="T62" fmla="*/ 3159 w 3672"/>
                  <a:gd name="T63" fmla="*/ 869 h 3339"/>
                  <a:gd name="T64" fmla="*/ 3306 w 3672"/>
                  <a:gd name="T65" fmla="*/ 1065 h 3339"/>
                  <a:gd name="T66" fmla="*/ 3352 w 3672"/>
                  <a:gd name="T67" fmla="*/ 1190 h 3339"/>
                  <a:gd name="T68" fmla="*/ 3457 w 3672"/>
                  <a:gd name="T69" fmla="*/ 1520 h 3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2" h="3339">
                    <a:moveTo>
                      <a:pt x="3457" y="1520"/>
                    </a:moveTo>
                    <a:lnTo>
                      <a:pt x="3490" y="1639"/>
                    </a:lnTo>
                    <a:lnTo>
                      <a:pt x="3551" y="1895"/>
                    </a:lnTo>
                    <a:lnTo>
                      <a:pt x="3602" y="2164"/>
                    </a:lnTo>
                    <a:lnTo>
                      <a:pt x="3643" y="2430"/>
                    </a:lnTo>
                    <a:lnTo>
                      <a:pt x="3666" y="2676"/>
                    </a:lnTo>
                    <a:lnTo>
                      <a:pt x="3672" y="2891"/>
                    </a:lnTo>
                    <a:lnTo>
                      <a:pt x="3661" y="3020"/>
                    </a:lnTo>
                    <a:lnTo>
                      <a:pt x="3649" y="3089"/>
                    </a:lnTo>
                    <a:lnTo>
                      <a:pt x="3628" y="3143"/>
                    </a:lnTo>
                    <a:lnTo>
                      <a:pt x="3601" y="3176"/>
                    </a:lnTo>
                    <a:lnTo>
                      <a:pt x="3585" y="3186"/>
                    </a:lnTo>
                    <a:lnTo>
                      <a:pt x="3212" y="3146"/>
                    </a:lnTo>
                    <a:lnTo>
                      <a:pt x="2711" y="3098"/>
                    </a:lnTo>
                    <a:lnTo>
                      <a:pt x="2396" y="3081"/>
                    </a:lnTo>
                    <a:lnTo>
                      <a:pt x="2088" y="3082"/>
                    </a:lnTo>
                    <a:lnTo>
                      <a:pt x="1859" y="3102"/>
                    </a:lnTo>
                    <a:lnTo>
                      <a:pt x="1705" y="3124"/>
                    </a:lnTo>
                    <a:lnTo>
                      <a:pt x="1549" y="3154"/>
                    </a:lnTo>
                    <a:lnTo>
                      <a:pt x="1390" y="3195"/>
                    </a:lnTo>
                    <a:lnTo>
                      <a:pt x="1227" y="3244"/>
                    </a:lnTo>
                    <a:lnTo>
                      <a:pt x="1060" y="3304"/>
                    </a:lnTo>
                    <a:lnTo>
                      <a:pt x="975" y="3339"/>
                    </a:lnTo>
                    <a:lnTo>
                      <a:pt x="926" y="3333"/>
                    </a:lnTo>
                    <a:lnTo>
                      <a:pt x="824" y="3300"/>
                    </a:lnTo>
                    <a:lnTo>
                      <a:pt x="719" y="3245"/>
                    </a:lnTo>
                    <a:lnTo>
                      <a:pt x="612" y="3170"/>
                    </a:lnTo>
                    <a:lnTo>
                      <a:pt x="505" y="3077"/>
                    </a:lnTo>
                    <a:lnTo>
                      <a:pt x="403" y="2966"/>
                    </a:lnTo>
                    <a:lnTo>
                      <a:pt x="308" y="2839"/>
                    </a:lnTo>
                    <a:lnTo>
                      <a:pt x="220" y="2698"/>
                    </a:lnTo>
                    <a:lnTo>
                      <a:pt x="180" y="2623"/>
                    </a:lnTo>
                    <a:lnTo>
                      <a:pt x="144" y="2545"/>
                    </a:lnTo>
                    <a:lnTo>
                      <a:pt x="84" y="2392"/>
                    </a:lnTo>
                    <a:lnTo>
                      <a:pt x="40" y="2244"/>
                    </a:lnTo>
                    <a:lnTo>
                      <a:pt x="12" y="2101"/>
                    </a:lnTo>
                    <a:lnTo>
                      <a:pt x="0" y="1967"/>
                    </a:lnTo>
                    <a:lnTo>
                      <a:pt x="3" y="1843"/>
                    </a:lnTo>
                    <a:lnTo>
                      <a:pt x="22" y="1732"/>
                    </a:lnTo>
                    <a:lnTo>
                      <a:pt x="56" y="1637"/>
                    </a:lnTo>
                    <a:lnTo>
                      <a:pt x="78" y="1597"/>
                    </a:lnTo>
                    <a:lnTo>
                      <a:pt x="209" y="1523"/>
                    </a:lnTo>
                    <a:lnTo>
                      <a:pt x="439" y="1388"/>
                    </a:lnTo>
                    <a:lnTo>
                      <a:pt x="651" y="1248"/>
                    </a:lnTo>
                    <a:lnTo>
                      <a:pt x="861" y="1084"/>
                    </a:lnTo>
                    <a:lnTo>
                      <a:pt x="975" y="983"/>
                    </a:lnTo>
                    <a:lnTo>
                      <a:pt x="1040" y="921"/>
                    </a:lnTo>
                    <a:lnTo>
                      <a:pt x="1152" y="804"/>
                    </a:lnTo>
                    <a:lnTo>
                      <a:pt x="1248" y="692"/>
                    </a:lnTo>
                    <a:lnTo>
                      <a:pt x="1332" y="581"/>
                    </a:lnTo>
                    <a:lnTo>
                      <a:pt x="1518" y="294"/>
                    </a:lnTo>
                    <a:lnTo>
                      <a:pt x="1690" y="9"/>
                    </a:lnTo>
                    <a:lnTo>
                      <a:pt x="1715" y="2"/>
                    </a:lnTo>
                    <a:lnTo>
                      <a:pt x="1778" y="0"/>
                    </a:lnTo>
                    <a:lnTo>
                      <a:pt x="1860" y="16"/>
                    </a:lnTo>
                    <a:lnTo>
                      <a:pt x="1958" y="48"/>
                    </a:lnTo>
                    <a:lnTo>
                      <a:pt x="2068" y="94"/>
                    </a:lnTo>
                    <a:lnTo>
                      <a:pt x="2187" y="152"/>
                    </a:lnTo>
                    <a:lnTo>
                      <a:pt x="2379" y="257"/>
                    </a:lnTo>
                    <a:lnTo>
                      <a:pt x="2642" y="427"/>
                    </a:lnTo>
                    <a:lnTo>
                      <a:pt x="2834" y="569"/>
                    </a:lnTo>
                    <a:lnTo>
                      <a:pt x="2953" y="669"/>
                    </a:lnTo>
                    <a:lnTo>
                      <a:pt x="3063" y="770"/>
                    </a:lnTo>
                    <a:lnTo>
                      <a:pt x="3159" y="869"/>
                    </a:lnTo>
                    <a:lnTo>
                      <a:pt x="3241" y="969"/>
                    </a:lnTo>
                    <a:lnTo>
                      <a:pt x="3306" y="1065"/>
                    </a:lnTo>
                    <a:lnTo>
                      <a:pt x="3329" y="1111"/>
                    </a:lnTo>
                    <a:lnTo>
                      <a:pt x="3352" y="1190"/>
                    </a:lnTo>
                    <a:lnTo>
                      <a:pt x="3418" y="1392"/>
                    </a:lnTo>
                    <a:lnTo>
                      <a:pt x="3457" y="152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8" name="Freeform 64">
                <a:extLst>
                  <a:ext uri="{FF2B5EF4-FFF2-40B4-BE49-F238E27FC236}">
                    <a16:creationId xmlns:a16="http://schemas.microsoft.com/office/drawing/2014/main" xmlns="" id="{B01D5F28-7962-4AA4-97DC-3CC9839CF75F}"/>
                  </a:ext>
                </a:extLst>
              </p:cNvPr>
              <p:cNvSpPr>
                <a:spLocks/>
              </p:cNvSpPr>
              <p:nvPr/>
            </p:nvSpPr>
            <p:spPr bwMode="auto">
              <a:xfrm rot="591057">
                <a:off x="8852005" y="1735744"/>
                <a:ext cx="838864" cy="876797"/>
              </a:xfrm>
              <a:custGeom>
                <a:avLst/>
                <a:gdLst>
                  <a:gd name="T0" fmla="*/ 2321 w 2321"/>
                  <a:gd name="T1" fmla="*/ 1767 h 2428"/>
                  <a:gd name="T2" fmla="*/ 2039 w 2321"/>
                  <a:gd name="T3" fmla="*/ 1895 h 2428"/>
                  <a:gd name="T4" fmla="*/ 1758 w 2321"/>
                  <a:gd name="T5" fmla="*/ 2023 h 2428"/>
                  <a:gd name="T6" fmla="*/ 1041 w 2321"/>
                  <a:gd name="T7" fmla="*/ 2408 h 2428"/>
                  <a:gd name="T8" fmla="*/ 1019 w 2321"/>
                  <a:gd name="T9" fmla="*/ 2417 h 2428"/>
                  <a:gd name="T10" fmla="*/ 972 w 2321"/>
                  <a:gd name="T11" fmla="*/ 2427 h 2428"/>
                  <a:gd name="T12" fmla="*/ 923 w 2321"/>
                  <a:gd name="T13" fmla="*/ 2428 h 2428"/>
                  <a:gd name="T14" fmla="*/ 871 w 2321"/>
                  <a:gd name="T15" fmla="*/ 2422 h 2428"/>
                  <a:gd name="T16" fmla="*/ 789 w 2321"/>
                  <a:gd name="T17" fmla="*/ 2398 h 2428"/>
                  <a:gd name="T18" fmla="*/ 674 w 2321"/>
                  <a:gd name="T19" fmla="*/ 2337 h 2428"/>
                  <a:gd name="T20" fmla="*/ 556 w 2321"/>
                  <a:gd name="T21" fmla="*/ 2249 h 2428"/>
                  <a:gd name="T22" fmla="*/ 439 w 2321"/>
                  <a:gd name="T23" fmla="*/ 2133 h 2428"/>
                  <a:gd name="T24" fmla="*/ 325 w 2321"/>
                  <a:gd name="T25" fmla="*/ 1993 h 2428"/>
                  <a:gd name="T26" fmla="*/ 220 w 2321"/>
                  <a:gd name="T27" fmla="*/ 1832 h 2428"/>
                  <a:gd name="T28" fmla="*/ 170 w 2321"/>
                  <a:gd name="T29" fmla="*/ 1742 h 2428"/>
                  <a:gd name="T30" fmla="*/ 130 w 2321"/>
                  <a:gd name="T31" fmla="*/ 1650 h 2428"/>
                  <a:gd name="T32" fmla="*/ 65 w 2321"/>
                  <a:gd name="T33" fmla="*/ 1473 h 2428"/>
                  <a:gd name="T34" fmla="*/ 22 w 2321"/>
                  <a:gd name="T35" fmla="*/ 1301 h 2428"/>
                  <a:gd name="T36" fmla="*/ 0 w 2321"/>
                  <a:gd name="T37" fmla="*/ 1143 h 2428"/>
                  <a:gd name="T38" fmla="*/ 0 w 2321"/>
                  <a:gd name="T39" fmla="*/ 999 h 2428"/>
                  <a:gd name="T40" fmla="*/ 22 w 2321"/>
                  <a:gd name="T41" fmla="*/ 873 h 2428"/>
                  <a:gd name="T42" fmla="*/ 52 w 2321"/>
                  <a:gd name="T43" fmla="*/ 794 h 2428"/>
                  <a:gd name="T44" fmla="*/ 79 w 2321"/>
                  <a:gd name="T45" fmla="*/ 748 h 2428"/>
                  <a:gd name="T46" fmla="*/ 112 w 2321"/>
                  <a:gd name="T47" fmla="*/ 711 h 2428"/>
                  <a:gd name="T48" fmla="*/ 150 w 2321"/>
                  <a:gd name="T49" fmla="*/ 679 h 2428"/>
                  <a:gd name="T50" fmla="*/ 170 w 2321"/>
                  <a:gd name="T51" fmla="*/ 666 h 2428"/>
                  <a:gd name="T52" fmla="*/ 1271 w 2321"/>
                  <a:gd name="T53" fmla="*/ 103 h 2428"/>
                  <a:gd name="T54" fmla="*/ 1310 w 2321"/>
                  <a:gd name="T55" fmla="*/ 82 h 2428"/>
                  <a:gd name="T56" fmla="*/ 1387 w 2321"/>
                  <a:gd name="T57" fmla="*/ 35 h 2428"/>
                  <a:gd name="T58" fmla="*/ 1425 w 2321"/>
                  <a:gd name="T59" fmla="*/ 0 h 2428"/>
                  <a:gd name="T60" fmla="*/ 1402 w 2321"/>
                  <a:gd name="T61" fmla="*/ 39 h 2428"/>
                  <a:gd name="T62" fmla="*/ 1371 w 2321"/>
                  <a:gd name="T63" fmla="*/ 134 h 2428"/>
                  <a:gd name="T64" fmla="*/ 1355 w 2321"/>
                  <a:gd name="T65" fmla="*/ 245 h 2428"/>
                  <a:gd name="T66" fmla="*/ 1355 w 2321"/>
                  <a:gd name="T67" fmla="*/ 369 h 2428"/>
                  <a:gd name="T68" fmla="*/ 1369 w 2321"/>
                  <a:gd name="T69" fmla="*/ 503 h 2428"/>
                  <a:gd name="T70" fmla="*/ 1398 w 2321"/>
                  <a:gd name="T71" fmla="*/ 646 h 2428"/>
                  <a:gd name="T72" fmla="*/ 1440 w 2321"/>
                  <a:gd name="T73" fmla="*/ 796 h 2428"/>
                  <a:gd name="T74" fmla="*/ 1495 w 2321"/>
                  <a:gd name="T75" fmla="*/ 947 h 2428"/>
                  <a:gd name="T76" fmla="*/ 1528 w 2321"/>
                  <a:gd name="T77" fmla="*/ 1025 h 2428"/>
                  <a:gd name="T78" fmla="*/ 1566 w 2321"/>
                  <a:gd name="T79" fmla="*/ 1105 h 2428"/>
                  <a:gd name="T80" fmla="*/ 1654 w 2321"/>
                  <a:gd name="T81" fmla="*/ 1254 h 2428"/>
                  <a:gd name="T82" fmla="*/ 1751 w 2321"/>
                  <a:gd name="T83" fmla="*/ 1385 h 2428"/>
                  <a:gd name="T84" fmla="*/ 1852 w 2321"/>
                  <a:gd name="T85" fmla="*/ 1500 h 2428"/>
                  <a:gd name="T86" fmla="*/ 1958 w 2321"/>
                  <a:gd name="T87" fmla="*/ 1595 h 2428"/>
                  <a:gd name="T88" fmla="*/ 2065 w 2321"/>
                  <a:gd name="T89" fmla="*/ 1672 h 2428"/>
                  <a:gd name="T90" fmla="*/ 2170 w 2321"/>
                  <a:gd name="T91" fmla="*/ 1728 h 2428"/>
                  <a:gd name="T92" fmla="*/ 2272 w 2321"/>
                  <a:gd name="T93" fmla="*/ 1761 h 2428"/>
                  <a:gd name="T94" fmla="*/ 2321 w 2321"/>
                  <a:gd name="T95" fmla="*/ 1767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1" h="2428">
                    <a:moveTo>
                      <a:pt x="2321" y="1767"/>
                    </a:moveTo>
                    <a:lnTo>
                      <a:pt x="2039" y="1895"/>
                    </a:lnTo>
                    <a:lnTo>
                      <a:pt x="1758" y="2023"/>
                    </a:lnTo>
                    <a:lnTo>
                      <a:pt x="1041" y="2408"/>
                    </a:lnTo>
                    <a:lnTo>
                      <a:pt x="1019" y="2417"/>
                    </a:lnTo>
                    <a:lnTo>
                      <a:pt x="972" y="2427"/>
                    </a:lnTo>
                    <a:lnTo>
                      <a:pt x="923" y="2428"/>
                    </a:lnTo>
                    <a:lnTo>
                      <a:pt x="871" y="2422"/>
                    </a:lnTo>
                    <a:lnTo>
                      <a:pt x="789" y="2398"/>
                    </a:lnTo>
                    <a:lnTo>
                      <a:pt x="674" y="2337"/>
                    </a:lnTo>
                    <a:lnTo>
                      <a:pt x="556" y="2249"/>
                    </a:lnTo>
                    <a:lnTo>
                      <a:pt x="439" y="2133"/>
                    </a:lnTo>
                    <a:lnTo>
                      <a:pt x="325" y="1993"/>
                    </a:lnTo>
                    <a:lnTo>
                      <a:pt x="220" y="1832"/>
                    </a:lnTo>
                    <a:lnTo>
                      <a:pt x="170" y="1742"/>
                    </a:lnTo>
                    <a:lnTo>
                      <a:pt x="130" y="1650"/>
                    </a:lnTo>
                    <a:lnTo>
                      <a:pt x="65" y="1473"/>
                    </a:lnTo>
                    <a:lnTo>
                      <a:pt x="22" y="1301"/>
                    </a:lnTo>
                    <a:lnTo>
                      <a:pt x="0" y="1143"/>
                    </a:lnTo>
                    <a:lnTo>
                      <a:pt x="0" y="999"/>
                    </a:lnTo>
                    <a:lnTo>
                      <a:pt x="22" y="873"/>
                    </a:lnTo>
                    <a:lnTo>
                      <a:pt x="52" y="794"/>
                    </a:lnTo>
                    <a:lnTo>
                      <a:pt x="79" y="748"/>
                    </a:lnTo>
                    <a:lnTo>
                      <a:pt x="112" y="711"/>
                    </a:lnTo>
                    <a:lnTo>
                      <a:pt x="150" y="679"/>
                    </a:lnTo>
                    <a:lnTo>
                      <a:pt x="170" y="666"/>
                    </a:lnTo>
                    <a:lnTo>
                      <a:pt x="1271" y="103"/>
                    </a:lnTo>
                    <a:lnTo>
                      <a:pt x="1310" y="82"/>
                    </a:lnTo>
                    <a:lnTo>
                      <a:pt x="1387" y="35"/>
                    </a:lnTo>
                    <a:lnTo>
                      <a:pt x="1425" y="0"/>
                    </a:lnTo>
                    <a:lnTo>
                      <a:pt x="1402" y="39"/>
                    </a:lnTo>
                    <a:lnTo>
                      <a:pt x="1371" y="134"/>
                    </a:lnTo>
                    <a:lnTo>
                      <a:pt x="1355" y="245"/>
                    </a:lnTo>
                    <a:lnTo>
                      <a:pt x="1355" y="369"/>
                    </a:lnTo>
                    <a:lnTo>
                      <a:pt x="1369" y="503"/>
                    </a:lnTo>
                    <a:lnTo>
                      <a:pt x="1398" y="646"/>
                    </a:lnTo>
                    <a:lnTo>
                      <a:pt x="1440" y="796"/>
                    </a:lnTo>
                    <a:lnTo>
                      <a:pt x="1495" y="947"/>
                    </a:lnTo>
                    <a:lnTo>
                      <a:pt x="1528" y="1025"/>
                    </a:lnTo>
                    <a:lnTo>
                      <a:pt x="1566" y="1105"/>
                    </a:lnTo>
                    <a:lnTo>
                      <a:pt x="1654" y="1254"/>
                    </a:lnTo>
                    <a:lnTo>
                      <a:pt x="1751" y="1385"/>
                    </a:lnTo>
                    <a:lnTo>
                      <a:pt x="1852" y="1500"/>
                    </a:lnTo>
                    <a:lnTo>
                      <a:pt x="1958" y="1595"/>
                    </a:lnTo>
                    <a:lnTo>
                      <a:pt x="2065" y="1672"/>
                    </a:lnTo>
                    <a:lnTo>
                      <a:pt x="2170" y="1728"/>
                    </a:lnTo>
                    <a:lnTo>
                      <a:pt x="2272" y="1761"/>
                    </a:lnTo>
                    <a:lnTo>
                      <a:pt x="2321" y="176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49" name="Freeform 65">
                <a:extLst>
                  <a:ext uri="{FF2B5EF4-FFF2-40B4-BE49-F238E27FC236}">
                    <a16:creationId xmlns:a16="http://schemas.microsoft.com/office/drawing/2014/main" xmlns="" id="{309DD203-20E4-4E2F-AADE-E0209ECDCAEE}"/>
                  </a:ext>
                </a:extLst>
              </p:cNvPr>
              <p:cNvSpPr>
                <a:spLocks/>
              </p:cNvSpPr>
              <p:nvPr/>
            </p:nvSpPr>
            <p:spPr bwMode="auto">
              <a:xfrm rot="591057">
                <a:off x="9967443" y="1117480"/>
                <a:ext cx="979758" cy="1428453"/>
              </a:xfrm>
              <a:custGeom>
                <a:avLst/>
                <a:gdLst>
                  <a:gd name="T0" fmla="*/ 2262 w 2714"/>
                  <a:gd name="T1" fmla="*/ 3921 h 3954"/>
                  <a:gd name="T2" fmla="*/ 2040 w 2714"/>
                  <a:gd name="T3" fmla="*/ 3954 h 3954"/>
                  <a:gd name="T4" fmla="*/ 1800 w 2714"/>
                  <a:gd name="T5" fmla="*/ 3908 h 3954"/>
                  <a:gd name="T6" fmla="*/ 1547 w 2714"/>
                  <a:gd name="T7" fmla="*/ 3791 h 3954"/>
                  <a:gd name="T8" fmla="*/ 1287 w 2714"/>
                  <a:gd name="T9" fmla="*/ 3606 h 3954"/>
                  <a:gd name="T10" fmla="*/ 1031 w 2714"/>
                  <a:gd name="T11" fmla="*/ 3363 h 3954"/>
                  <a:gd name="T12" fmla="*/ 783 w 2714"/>
                  <a:gd name="T13" fmla="*/ 3068 h 3954"/>
                  <a:gd name="T14" fmla="*/ 552 w 2714"/>
                  <a:gd name="T15" fmla="*/ 2723 h 3954"/>
                  <a:gd name="T16" fmla="*/ 393 w 2714"/>
                  <a:gd name="T17" fmla="*/ 2438 h 3954"/>
                  <a:gd name="T18" fmla="*/ 255 w 2714"/>
                  <a:gd name="T19" fmla="*/ 2143 h 3954"/>
                  <a:gd name="T20" fmla="*/ 120 w 2714"/>
                  <a:gd name="T21" fmla="*/ 1753 h 3954"/>
                  <a:gd name="T22" fmla="*/ 35 w 2714"/>
                  <a:gd name="T23" fmla="*/ 1380 h 3954"/>
                  <a:gd name="T24" fmla="*/ 0 w 2714"/>
                  <a:gd name="T25" fmla="*/ 1032 h 3954"/>
                  <a:gd name="T26" fmla="*/ 15 w 2714"/>
                  <a:gd name="T27" fmla="*/ 716 h 3954"/>
                  <a:gd name="T28" fmla="*/ 78 w 2714"/>
                  <a:gd name="T29" fmla="*/ 447 h 3954"/>
                  <a:gd name="T30" fmla="*/ 189 w 2714"/>
                  <a:gd name="T31" fmla="*/ 232 h 3954"/>
                  <a:gd name="T32" fmla="*/ 346 w 2714"/>
                  <a:gd name="T33" fmla="*/ 82 h 3954"/>
                  <a:gd name="T34" fmla="*/ 444 w 2714"/>
                  <a:gd name="T35" fmla="*/ 33 h 3954"/>
                  <a:gd name="T36" fmla="*/ 664 w 2714"/>
                  <a:gd name="T37" fmla="*/ 0 h 3954"/>
                  <a:gd name="T38" fmla="*/ 906 w 2714"/>
                  <a:gd name="T39" fmla="*/ 46 h 3954"/>
                  <a:gd name="T40" fmla="*/ 1159 w 2714"/>
                  <a:gd name="T41" fmla="*/ 163 h 3954"/>
                  <a:gd name="T42" fmla="*/ 1417 w 2714"/>
                  <a:gd name="T43" fmla="*/ 347 h 3954"/>
                  <a:gd name="T44" fmla="*/ 1675 w 2714"/>
                  <a:gd name="T45" fmla="*/ 591 h 3954"/>
                  <a:gd name="T46" fmla="*/ 1922 w 2714"/>
                  <a:gd name="T47" fmla="*/ 888 h 3954"/>
                  <a:gd name="T48" fmla="*/ 2154 w 2714"/>
                  <a:gd name="T49" fmla="*/ 1230 h 3954"/>
                  <a:gd name="T50" fmla="*/ 2313 w 2714"/>
                  <a:gd name="T51" fmla="*/ 1516 h 3954"/>
                  <a:gd name="T52" fmla="*/ 2449 w 2714"/>
                  <a:gd name="T53" fmla="*/ 1818 h 3954"/>
                  <a:gd name="T54" fmla="*/ 2589 w 2714"/>
                  <a:gd name="T55" fmla="*/ 2213 h 3954"/>
                  <a:gd name="T56" fmla="*/ 2677 w 2714"/>
                  <a:gd name="T57" fmla="*/ 2591 h 3954"/>
                  <a:gd name="T58" fmla="*/ 2714 w 2714"/>
                  <a:gd name="T59" fmla="*/ 2942 h 3954"/>
                  <a:gd name="T60" fmla="*/ 2701 w 2714"/>
                  <a:gd name="T61" fmla="*/ 3256 h 3954"/>
                  <a:gd name="T62" fmla="*/ 2639 w 2714"/>
                  <a:gd name="T63" fmla="*/ 3523 h 3954"/>
                  <a:gd name="T64" fmla="*/ 2526 w 2714"/>
                  <a:gd name="T65" fmla="*/ 3732 h 3954"/>
                  <a:gd name="T66" fmla="*/ 2361 w 2714"/>
                  <a:gd name="T67" fmla="*/ 3874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4" h="3954">
                    <a:moveTo>
                      <a:pt x="2313" y="3898"/>
                    </a:moveTo>
                    <a:lnTo>
                      <a:pt x="2262" y="3921"/>
                    </a:lnTo>
                    <a:lnTo>
                      <a:pt x="2154" y="3946"/>
                    </a:lnTo>
                    <a:lnTo>
                      <a:pt x="2040" y="3954"/>
                    </a:lnTo>
                    <a:lnTo>
                      <a:pt x="1922" y="3941"/>
                    </a:lnTo>
                    <a:lnTo>
                      <a:pt x="1800" y="3908"/>
                    </a:lnTo>
                    <a:lnTo>
                      <a:pt x="1675" y="3859"/>
                    </a:lnTo>
                    <a:lnTo>
                      <a:pt x="1547" y="3791"/>
                    </a:lnTo>
                    <a:lnTo>
                      <a:pt x="1417" y="3706"/>
                    </a:lnTo>
                    <a:lnTo>
                      <a:pt x="1287" y="3606"/>
                    </a:lnTo>
                    <a:lnTo>
                      <a:pt x="1159" y="3493"/>
                    </a:lnTo>
                    <a:lnTo>
                      <a:pt x="1031" y="3363"/>
                    </a:lnTo>
                    <a:lnTo>
                      <a:pt x="906" y="3222"/>
                    </a:lnTo>
                    <a:lnTo>
                      <a:pt x="783" y="3068"/>
                    </a:lnTo>
                    <a:lnTo>
                      <a:pt x="664" y="2900"/>
                    </a:lnTo>
                    <a:lnTo>
                      <a:pt x="552" y="2723"/>
                    </a:lnTo>
                    <a:lnTo>
                      <a:pt x="444" y="2536"/>
                    </a:lnTo>
                    <a:lnTo>
                      <a:pt x="393" y="2438"/>
                    </a:lnTo>
                    <a:lnTo>
                      <a:pt x="343" y="2340"/>
                    </a:lnTo>
                    <a:lnTo>
                      <a:pt x="255" y="2143"/>
                    </a:lnTo>
                    <a:lnTo>
                      <a:pt x="182" y="1947"/>
                    </a:lnTo>
                    <a:lnTo>
                      <a:pt x="120" y="1753"/>
                    </a:lnTo>
                    <a:lnTo>
                      <a:pt x="71" y="1565"/>
                    </a:lnTo>
                    <a:lnTo>
                      <a:pt x="35" y="1380"/>
                    </a:lnTo>
                    <a:lnTo>
                      <a:pt x="10" y="1202"/>
                    </a:lnTo>
                    <a:lnTo>
                      <a:pt x="0" y="1032"/>
                    </a:lnTo>
                    <a:lnTo>
                      <a:pt x="0" y="869"/>
                    </a:lnTo>
                    <a:lnTo>
                      <a:pt x="15" y="716"/>
                    </a:lnTo>
                    <a:lnTo>
                      <a:pt x="39" y="576"/>
                    </a:lnTo>
                    <a:lnTo>
                      <a:pt x="78" y="447"/>
                    </a:lnTo>
                    <a:lnTo>
                      <a:pt x="127" y="333"/>
                    </a:lnTo>
                    <a:lnTo>
                      <a:pt x="189" y="232"/>
                    </a:lnTo>
                    <a:lnTo>
                      <a:pt x="261" y="148"/>
                    </a:lnTo>
                    <a:lnTo>
                      <a:pt x="346" y="82"/>
                    </a:lnTo>
                    <a:lnTo>
                      <a:pt x="393" y="56"/>
                    </a:lnTo>
                    <a:lnTo>
                      <a:pt x="444" y="33"/>
                    </a:lnTo>
                    <a:lnTo>
                      <a:pt x="552" y="7"/>
                    </a:lnTo>
                    <a:lnTo>
                      <a:pt x="664" y="0"/>
                    </a:lnTo>
                    <a:lnTo>
                      <a:pt x="783" y="14"/>
                    </a:lnTo>
                    <a:lnTo>
                      <a:pt x="906" y="46"/>
                    </a:lnTo>
                    <a:lnTo>
                      <a:pt x="1031" y="96"/>
                    </a:lnTo>
                    <a:lnTo>
                      <a:pt x="1159" y="163"/>
                    </a:lnTo>
                    <a:lnTo>
                      <a:pt x="1287" y="248"/>
                    </a:lnTo>
                    <a:lnTo>
                      <a:pt x="1417" y="347"/>
                    </a:lnTo>
                    <a:lnTo>
                      <a:pt x="1547" y="461"/>
                    </a:lnTo>
                    <a:lnTo>
                      <a:pt x="1675" y="591"/>
                    </a:lnTo>
                    <a:lnTo>
                      <a:pt x="1800" y="732"/>
                    </a:lnTo>
                    <a:lnTo>
                      <a:pt x="1922" y="888"/>
                    </a:lnTo>
                    <a:lnTo>
                      <a:pt x="2040" y="1053"/>
                    </a:lnTo>
                    <a:lnTo>
                      <a:pt x="2154" y="1230"/>
                    </a:lnTo>
                    <a:lnTo>
                      <a:pt x="2262" y="1418"/>
                    </a:lnTo>
                    <a:lnTo>
                      <a:pt x="2313" y="1516"/>
                    </a:lnTo>
                    <a:lnTo>
                      <a:pt x="2361" y="1617"/>
                    </a:lnTo>
                    <a:lnTo>
                      <a:pt x="2449" y="1818"/>
                    </a:lnTo>
                    <a:lnTo>
                      <a:pt x="2526" y="2017"/>
                    </a:lnTo>
                    <a:lnTo>
                      <a:pt x="2589" y="2213"/>
                    </a:lnTo>
                    <a:lnTo>
                      <a:pt x="2639" y="2405"/>
                    </a:lnTo>
                    <a:lnTo>
                      <a:pt x="2677" y="2591"/>
                    </a:lnTo>
                    <a:lnTo>
                      <a:pt x="2701" y="2771"/>
                    </a:lnTo>
                    <a:lnTo>
                      <a:pt x="2714" y="2942"/>
                    </a:lnTo>
                    <a:lnTo>
                      <a:pt x="2714" y="3104"/>
                    </a:lnTo>
                    <a:lnTo>
                      <a:pt x="2701" y="3256"/>
                    </a:lnTo>
                    <a:lnTo>
                      <a:pt x="2677" y="3396"/>
                    </a:lnTo>
                    <a:lnTo>
                      <a:pt x="2639" y="3523"/>
                    </a:lnTo>
                    <a:lnTo>
                      <a:pt x="2589" y="3635"/>
                    </a:lnTo>
                    <a:lnTo>
                      <a:pt x="2526" y="3732"/>
                    </a:lnTo>
                    <a:lnTo>
                      <a:pt x="2449" y="3812"/>
                    </a:lnTo>
                    <a:lnTo>
                      <a:pt x="2361" y="3874"/>
                    </a:lnTo>
                    <a:lnTo>
                      <a:pt x="2313" y="3898"/>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0" name="Freeform 66">
                <a:extLst>
                  <a:ext uri="{FF2B5EF4-FFF2-40B4-BE49-F238E27FC236}">
                    <a16:creationId xmlns:a16="http://schemas.microsoft.com/office/drawing/2014/main" xmlns="" id="{3214AFB1-3A2D-4256-AC18-C5747B9BA042}"/>
                  </a:ext>
                </a:extLst>
              </p:cNvPr>
              <p:cNvSpPr>
                <a:spLocks/>
              </p:cNvSpPr>
              <p:nvPr/>
            </p:nvSpPr>
            <p:spPr bwMode="auto">
              <a:xfrm rot="591057">
                <a:off x="10052456" y="1646313"/>
                <a:ext cx="509388" cy="466036"/>
              </a:xfrm>
              <a:custGeom>
                <a:avLst/>
                <a:gdLst>
                  <a:gd name="T0" fmla="*/ 1331 w 1410"/>
                  <a:gd name="T1" fmla="*/ 342 h 1290"/>
                  <a:gd name="T2" fmla="*/ 1306 w 1410"/>
                  <a:gd name="T3" fmla="*/ 298 h 1290"/>
                  <a:gd name="T4" fmla="*/ 1254 w 1410"/>
                  <a:gd name="T5" fmla="*/ 220 h 1290"/>
                  <a:gd name="T6" fmla="*/ 1199 w 1410"/>
                  <a:gd name="T7" fmla="*/ 151 h 1290"/>
                  <a:gd name="T8" fmla="*/ 1142 w 1410"/>
                  <a:gd name="T9" fmla="*/ 94 h 1290"/>
                  <a:gd name="T10" fmla="*/ 1084 w 1410"/>
                  <a:gd name="T11" fmla="*/ 48 h 1290"/>
                  <a:gd name="T12" fmla="*/ 1027 w 1410"/>
                  <a:gd name="T13" fmla="*/ 16 h 1290"/>
                  <a:gd name="T14" fmla="*/ 972 w 1410"/>
                  <a:gd name="T15" fmla="*/ 0 h 1290"/>
                  <a:gd name="T16" fmla="*/ 920 w 1410"/>
                  <a:gd name="T17" fmla="*/ 0 h 1290"/>
                  <a:gd name="T18" fmla="*/ 896 w 1410"/>
                  <a:gd name="T19" fmla="*/ 9 h 1290"/>
                  <a:gd name="T20" fmla="*/ 0 w 1410"/>
                  <a:gd name="T21" fmla="*/ 418 h 1290"/>
                  <a:gd name="T22" fmla="*/ 29 w 1410"/>
                  <a:gd name="T23" fmla="*/ 535 h 1290"/>
                  <a:gd name="T24" fmla="*/ 101 w 1410"/>
                  <a:gd name="T25" fmla="*/ 768 h 1290"/>
                  <a:gd name="T26" fmla="*/ 171 w 1410"/>
                  <a:gd name="T27" fmla="*/ 939 h 1290"/>
                  <a:gd name="T28" fmla="*/ 228 w 1410"/>
                  <a:gd name="T29" fmla="*/ 1048 h 1290"/>
                  <a:gd name="T30" fmla="*/ 292 w 1410"/>
                  <a:gd name="T31" fmla="*/ 1150 h 1290"/>
                  <a:gd name="T32" fmla="*/ 367 w 1410"/>
                  <a:gd name="T33" fmla="*/ 1245 h 1290"/>
                  <a:gd name="T34" fmla="*/ 409 w 1410"/>
                  <a:gd name="T35" fmla="*/ 1290 h 1290"/>
                  <a:gd name="T36" fmla="*/ 1305 w 1410"/>
                  <a:gd name="T37" fmla="*/ 879 h 1290"/>
                  <a:gd name="T38" fmla="*/ 1328 w 1410"/>
                  <a:gd name="T39" fmla="*/ 860 h 1290"/>
                  <a:gd name="T40" fmla="*/ 1365 w 1410"/>
                  <a:gd name="T41" fmla="*/ 826 h 1290"/>
                  <a:gd name="T42" fmla="*/ 1381 w 1410"/>
                  <a:gd name="T43" fmla="*/ 795 h 1290"/>
                  <a:gd name="T44" fmla="*/ 1382 w 1410"/>
                  <a:gd name="T45" fmla="*/ 777 h 1290"/>
                  <a:gd name="T46" fmla="*/ 1391 w 1410"/>
                  <a:gd name="T47" fmla="*/ 758 h 1290"/>
                  <a:gd name="T48" fmla="*/ 1403 w 1410"/>
                  <a:gd name="T49" fmla="*/ 715 h 1290"/>
                  <a:gd name="T50" fmla="*/ 1410 w 1410"/>
                  <a:gd name="T51" fmla="*/ 643 h 1290"/>
                  <a:gd name="T52" fmla="*/ 1395 w 1410"/>
                  <a:gd name="T53" fmla="*/ 532 h 1290"/>
                  <a:gd name="T54" fmla="*/ 1358 w 1410"/>
                  <a:gd name="T55" fmla="*/ 408 h 1290"/>
                  <a:gd name="T56" fmla="*/ 1331 w 1410"/>
                  <a:gd name="T57" fmla="*/ 34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0" h="1290">
                    <a:moveTo>
                      <a:pt x="1331" y="342"/>
                    </a:moveTo>
                    <a:lnTo>
                      <a:pt x="1306" y="298"/>
                    </a:lnTo>
                    <a:lnTo>
                      <a:pt x="1254" y="220"/>
                    </a:lnTo>
                    <a:lnTo>
                      <a:pt x="1199" y="151"/>
                    </a:lnTo>
                    <a:lnTo>
                      <a:pt x="1142" y="94"/>
                    </a:lnTo>
                    <a:lnTo>
                      <a:pt x="1084" y="48"/>
                    </a:lnTo>
                    <a:lnTo>
                      <a:pt x="1027" y="16"/>
                    </a:lnTo>
                    <a:lnTo>
                      <a:pt x="972" y="0"/>
                    </a:lnTo>
                    <a:lnTo>
                      <a:pt x="920" y="0"/>
                    </a:lnTo>
                    <a:lnTo>
                      <a:pt x="896" y="9"/>
                    </a:lnTo>
                    <a:lnTo>
                      <a:pt x="0" y="418"/>
                    </a:lnTo>
                    <a:lnTo>
                      <a:pt x="29" y="535"/>
                    </a:lnTo>
                    <a:lnTo>
                      <a:pt x="101" y="768"/>
                    </a:lnTo>
                    <a:lnTo>
                      <a:pt x="171" y="939"/>
                    </a:lnTo>
                    <a:lnTo>
                      <a:pt x="228" y="1048"/>
                    </a:lnTo>
                    <a:lnTo>
                      <a:pt x="292" y="1150"/>
                    </a:lnTo>
                    <a:lnTo>
                      <a:pt x="367" y="1245"/>
                    </a:lnTo>
                    <a:lnTo>
                      <a:pt x="409" y="1290"/>
                    </a:lnTo>
                    <a:lnTo>
                      <a:pt x="1305" y="879"/>
                    </a:lnTo>
                    <a:lnTo>
                      <a:pt x="1328" y="860"/>
                    </a:lnTo>
                    <a:lnTo>
                      <a:pt x="1365" y="826"/>
                    </a:lnTo>
                    <a:lnTo>
                      <a:pt x="1381" y="795"/>
                    </a:lnTo>
                    <a:lnTo>
                      <a:pt x="1382" y="777"/>
                    </a:lnTo>
                    <a:lnTo>
                      <a:pt x="1391" y="758"/>
                    </a:lnTo>
                    <a:lnTo>
                      <a:pt x="1403" y="715"/>
                    </a:lnTo>
                    <a:lnTo>
                      <a:pt x="1410" y="643"/>
                    </a:lnTo>
                    <a:lnTo>
                      <a:pt x="1395" y="532"/>
                    </a:lnTo>
                    <a:lnTo>
                      <a:pt x="1358" y="408"/>
                    </a:lnTo>
                    <a:lnTo>
                      <a:pt x="1331" y="342"/>
                    </a:lnTo>
                    <a:close/>
                  </a:path>
                </a:pathLst>
              </a:custGeom>
              <a:solidFill>
                <a:srgbClr val="9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1" name="Freeform 67">
                <a:extLst>
                  <a:ext uri="{FF2B5EF4-FFF2-40B4-BE49-F238E27FC236}">
                    <a16:creationId xmlns:a16="http://schemas.microsoft.com/office/drawing/2014/main" xmlns="" id="{54B5E4CC-380B-48C1-A925-66AAD323E211}"/>
                  </a:ext>
                </a:extLst>
              </p:cNvPr>
              <p:cNvSpPr>
                <a:spLocks noEditPoints="1"/>
              </p:cNvSpPr>
              <p:nvPr/>
            </p:nvSpPr>
            <p:spPr bwMode="auto">
              <a:xfrm rot="591057">
                <a:off x="9911987" y="1076896"/>
                <a:ext cx="1083804" cy="1523828"/>
              </a:xfrm>
              <a:custGeom>
                <a:avLst/>
                <a:gdLst>
                  <a:gd name="T0" fmla="*/ 620 w 3000"/>
                  <a:gd name="T1" fmla="*/ 292 h 4218"/>
                  <a:gd name="T2" fmla="*/ 505 w 3000"/>
                  <a:gd name="T3" fmla="*/ 374 h 4218"/>
                  <a:gd name="T4" fmla="*/ 361 w 3000"/>
                  <a:gd name="T5" fmla="*/ 603 h 4218"/>
                  <a:gd name="T6" fmla="*/ 310 w 3000"/>
                  <a:gd name="T7" fmla="*/ 828 h 4218"/>
                  <a:gd name="T8" fmla="*/ 314 w 3000"/>
                  <a:gd name="T9" fmla="*/ 1321 h 4218"/>
                  <a:gd name="T10" fmla="*/ 502 w 3000"/>
                  <a:gd name="T11" fmla="*/ 2082 h 4218"/>
                  <a:gd name="T12" fmla="*/ 716 w 3000"/>
                  <a:gd name="T13" fmla="*/ 2564 h 4218"/>
                  <a:gd name="T14" fmla="*/ 1025 w 3000"/>
                  <a:gd name="T15" fmla="*/ 3060 h 4218"/>
                  <a:gd name="T16" fmla="*/ 1371 w 3000"/>
                  <a:gd name="T17" fmla="*/ 3461 h 4218"/>
                  <a:gd name="T18" fmla="*/ 1726 w 3000"/>
                  <a:gd name="T19" fmla="*/ 3749 h 4218"/>
                  <a:gd name="T20" fmla="*/ 2066 w 3000"/>
                  <a:gd name="T21" fmla="*/ 3901 h 4218"/>
                  <a:gd name="T22" fmla="*/ 2365 w 3000"/>
                  <a:gd name="T23" fmla="*/ 3900 h 4218"/>
                  <a:gd name="T24" fmla="*/ 2448 w 3000"/>
                  <a:gd name="T25" fmla="*/ 3861 h 4218"/>
                  <a:gd name="T26" fmla="*/ 2645 w 3000"/>
                  <a:gd name="T27" fmla="*/ 3631 h 4218"/>
                  <a:gd name="T28" fmla="*/ 2701 w 3000"/>
                  <a:gd name="T29" fmla="*/ 3445 h 4218"/>
                  <a:gd name="T30" fmla="*/ 2730 w 3000"/>
                  <a:gd name="T31" fmla="*/ 3089 h 4218"/>
                  <a:gd name="T32" fmla="*/ 2609 w 3000"/>
                  <a:gd name="T33" fmla="*/ 2357 h 4218"/>
                  <a:gd name="T34" fmla="*/ 2358 w 3000"/>
                  <a:gd name="T35" fmla="*/ 1704 h 4218"/>
                  <a:gd name="T36" fmla="*/ 2114 w 3000"/>
                  <a:gd name="T37" fmla="*/ 1295 h 4218"/>
                  <a:gd name="T38" fmla="*/ 1788 w 3000"/>
                  <a:gd name="T39" fmla="*/ 873 h 4218"/>
                  <a:gd name="T40" fmla="*/ 1447 w 3000"/>
                  <a:gd name="T41" fmla="*/ 546 h 4218"/>
                  <a:gd name="T42" fmla="*/ 1111 w 3000"/>
                  <a:gd name="T43" fmla="*/ 334 h 4218"/>
                  <a:gd name="T44" fmla="*/ 805 w 3000"/>
                  <a:gd name="T45" fmla="*/ 253 h 4218"/>
                  <a:gd name="T46" fmla="*/ 2409 w 3000"/>
                  <a:gd name="T47" fmla="*/ 4190 h 4218"/>
                  <a:gd name="T48" fmla="*/ 2106 w 3000"/>
                  <a:gd name="T49" fmla="*/ 4214 h 4218"/>
                  <a:gd name="T50" fmla="*/ 1716 w 3000"/>
                  <a:gd name="T51" fmla="*/ 4093 h 4218"/>
                  <a:gd name="T52" fmla="*/ 1316 w 3000"/>
                  <a:gd name="T53" fmla="*/ 3825 h 4218"/>
                  <a:gd name="T54" fmla="*/ 927 w 3000"/>
                  <a:gd name="T55" fmla="*/ 3429 h 4218"/>
                  <a:gd name="T56" fmla="*/ 572 w 3000"/>
                  <a:gd name="T57" fmla="*/ 2919 h 4218"/>
                  <a:gd name="T58" fmla="*/ 343 w 3000"/>
                  <a:gd name="T59" fmla="*/ 2482 h 4218"/>
                  <a:gd name="T60" fmla="*/ 59 w 3000"/>
                  <a:gd name="T61" fmla="*/ 1629 h 4218"/>
                  <a:gd name="T62" fmla="*/ 0 w 3000"/>
                  <a:gd name="T63" fmla="*/ 1044 h 4218"/>
                  <a:gd name="T64" fmla="*/ 37 w 3000"/>
                  <a:gd name="T65" fmla="*/ 703 h 4218"/>
                  <a:gd name="T66" fmla="*/ 95 w 3000"/>
                  <a:gd name="T67" fmla="*/ 510 h 4218"/>
                  <a:gd name="T68" fmla="*/ 220 w 3000"/>
                  <a:gd name="T69" fmla="*/ 291 h 4218"/>
                  <a:gd name="T70" fmla="*/ 423 w 3000"/>
                  <a:gd name="T71" fmla="*/ 105 h 4218"/>
                  <a:gd name="T72" fmla="*/ 669 w 3000"/>
                  <a:gd name="T73" fmla="*/ 10 h 4218"/>
                  <a:gd name="T74" fmla="*/ 1065 w 3000"/>
                  <a:gd name="T75" fmla="*/ 41 h 4218"/>
                  <a:gd name="T76" fmla="*/ 1487 w 3000"/>
                  <a:gd name="T77" fmla="*/ 246 h 4218"/>
                  <a:gd name="T78" fmla="*/ 1908 w 3000"/>
                  <a:gd name="T79" fmla="*/ 605 h 4218"/>
                  <a:gd name="T80" fmla="*/ 2301 w 3000"/>
                  <a:gd name="T81" fmla="*/ 1099 h 4218"/>
                  <a:gd name="T82" fmla="*/ 2589 w 3000"/>
                  <a:gd name="T83" fmla="*/ 1602 h 4218"/>
                  <a:gd name="T84" fmla="*/ 2872 w 3000"/>
                  <a:gd name="T85" fmla="*/ 2321 h 4218"/>
                  <a:gd name="T86" fmla="*/ 2999 w 3000"/>
                  <a:gd name="T87" fmla="*/ 3061 h 4218"/>
                  <a:gd name="T88" fmla="*/ 2983 w 3000"/>
                  <a:gd name="T89" fmla="*/ 3417 h 4218"/>
                  <a:gd name="T90" fmla="*/ 2921 w 3000"/>
                  <a:gd name="T91" fmla="*/ 3677 h 4218"/>
                  <a:gd name="T92" fmla="*/ 2829 w 3000"/>
                  <a:gd name="T93" fmla="*/ 3871 h 4218"/>
                  <a:gd name="T94" fmla="*/ 2671 w 3000"/>
                  <a:gd name="T95" fmla="*/ 4053 h 4218"/>
                  <a:gd name="T96" fmla="*/ 2511 w 3000"/>
                  <a:gd name="T97" fmla="*/ 4164 h 4218"/>
                  <a:gd name="T98" fmla="*/ 2409 w 3000"/>
                  <a:gd name="T99" fmla="*/ 4190 h 4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00" h="4218">
                    <a:moveTo>
                      <a:pt x="668" y="270"/>
                    </a:moveTo>
                    <a:lnTo>
                      <a:pt x="649" y="273"/>
                    </a:lnTo>
                    <a:lnTo>
                      <a:pt x="620" y="292"/>
                    </a:lnTo>
                    <a:lnTo>
                      <a:pt x="618" y="296"/>
                    </a:lnTo>
                    <a:lnTo>
                      <a:pt x="579" y="317"/>
                    </a:lnTo>
                    <a:lnTo>
                      <a:pt x="505" y="374"/>
                    </a:lnTo>
                    <a:lnTo>
                      <a:pt x="438" y="451"/>
                    </a:lnTo>
                    <a:lnTo>
                      <a:pt x="383" y="547"/>
                    </a:lnTo>
                    <a:lnTo>
                      <a:pt x="361" y="603"/>
                    </a:lnTo>
                    <a:lnTo>
                      <a:pt x="348" y="645"/>
                    </a:lnTo>
                    <a:lnTo>
                      <a:pt x="325" y="733"/>
                    </a:lnTo>
                    <a:lnTo>
                      <a:pt x="310" y="828"/>
                    </a:lnTo>
                    <a:lnTo>
                      <a:pt x="299" y="929"/>
                    </a:lnTo>
                    <a:lnTo>
                      <a:pt x="297" y="1090"/>
                    </a:lnTo>
                    <a:lnTo>
                      <a:pt x="314" y="1321"/>
                    </a:lnTo>
                    <a:lnTo>
                      <a:pt x="356" y="1566"/>
                    </a:lnTo>
                    <a:lnTo>
                      <a:pt x="417" y="1821"/>
                    </a:lnTo>
                    <a:lnTo>
                      <a:pt x="502" y="2082"/>
                    </a:lnTo>
                    <a:lnTo>
                      <a:pt x="608" y="2344"/>
                    </a:lnTo>
                    <a:lnTo>
                      <a:pt x="668" y="2474"/>
                    </a:lnTo>
                    <a:lnTo>
                      <a:pt x="716" y="2564"/>
                    </a:lnTo>
                    <a:lnTo>
                      <a:pt x="813" y="2739"/>
                    </a:lnTo>
                    <a:lnTo>
                      <a:pt x="917" y="2903"/>
                    </a:lnTo>
                    <a:lnTo>
                      <a:pt x="1025" y="3060"/>
                    </a:lnTo>
                    <a:lnTo>
                      <a:pt x="1137" y="3204"/>
                    </a:lnTo>
                    <a:lnTo>
                      <a:pt x="1253" y="3338"/>
                    </a:lnTo>
                    <a:lnTo>
                      <a:pt x="1371" y="3461"/>
                    </a:lnTo>
                    <a:lnTo>
                      <a:pt x="1489" y="3570"/>
                    </a:lnTo>
                    <a:lnTo>
                      <a:pt x="1608" y="3667"/>
                    </a:lnTo>
                    <a:lnTo>
                      <a:pt x="1726" y="3749"/>
                    </a:lnTo>
                    <a:lnTo>
                      <a:pt x="1843" y="3815"/>
                    </a:lnTo>
                    <a:lnTo>
                      <a:pt x="1957" y="3867"/>
                    </a:lnTo>
                    <a:lnTo>
                      <a:pt x="2066" y="3901"/>
                    </a:lnTo>
                    <a:lnTo>
                      <a:pt x="2171" y="3919"/>
                    </a:lnTo>
                    <a:lnTo>
                      <a:pt x="2272" y="3919"/>
                    </a:lnTo>
                    <a:lnTo>
                      <a:pt x="2365" y="3900"/>
                    </a:lnTo>
                    <a:lnTo>
                      <a:pt x="2409" y="3883"/>
                    </a:lnTo>
                    <a:lnTo>
                      <a:pt x="2409" y="3883"/>
                    </a:lnTo>
                    <a:lnTo>
                      <a:pt x="2448" y="3861"/>
                    </a:lnTo>
                    <a:lnTo>
                      <a:pt x="2522" y="3803"/>
                    </a:lnTo>
                    <a:lnTo>
                      <a:pt x="2589" y="3727"/>
                    </a:lnTo>
                    <a:lnTo>
                      <a:pt x="2645" y="3631"/>
                    </a:lnTo>
                    <a:lnTo>
                      <a:pt x="2665" y="3574"/>
                    </a:lnTo>
                    <a:lnTo>
                      <a:pt x="2679" y="3533"/>
                    </a:lnTo>
                    <a:lnTo>
                      <a:pt x="2701" y="3445"/>
                    </a:lnTo>
                    <a:lnTo>
                      <a:pt x="2717" y="3350"/>
                    </a:lnTo>
                    <a:lnTo>
                      <a:pt x="2727" y="3249"/>
                    </a:lnTo>
                    <a:lnTo>
                      <a:pt x="2730" y="3089"/>
                    </a:lnTo>
                    <a:lnTo>
                      <a:pt x="2712" y="2857"/>
                    </a:lnTo>
                    <a:lnTo>
                      <a:pt x="2672" y="2612"/>
                    </a:lnTo>
                    <a:lnTo>
                      <a:pt x="2609" y="2357"/>
                    </a:lnTo>
                    <a:lnTo>
                      <a:pt x="2524" y="2097"/>
                    </a:lnTo>
                    <a:lnTo>
                      <a:pt x="2419" y="1835"/>
                    </a:lnTo>
                    <a:lnTo>
                      <a:pt x="2358" y="1704"/>
                    </a:lnTo>
                    <a:lnTo>
                      <a:pt x="2312" y="1619"/>
                    </a:lnTo>
                    <a:lnTo>
                      <a:pt x="2216" y="1453"/>
                    </a:lnTo>
                    <a:lnTo>
                      <a:pt x="2114" y="1295"/>
                    </a:lnTo>
                    <a:lnTo>
                      <a:pt x="2008" y="1145"/>
                    </a:lnTo>
                    <a:lnTo>
                      <a:pt x="1899" y="1004"/>
                    </a:lnTo>
                    <a:lnTo>
                      <a:pt x="1788" y="873"/>
                    </a:lnTo>
                    <a:lnTo>
                      <a:pt x="1674" y="753"/>
                    </a:lnTo>
                    <a:lnTo>
                      <a:pt x="1561" y="644"/>
                    </a:lnTo>
                    <a:lnTo>
                      <a:pt x="1447" y="546"/>
                    </a:lnTo>
                    <a:lnTo>
                      <a:pt x="1333" y="462"/>
                    </a:lnTo>
                    <a:lnTo>
                      <a:pt x="1222" y="390"/>
                    </a:lnTo>
                    <a:lnTo>
                      <a:pt x="1111" y="334"/>
                    </a:lnTo>
                    <a:lnTo>
                      <a:pt x="1006" y="291"/>
                    </a:lnTo>
                    <a:lnTo>
                      <a:pt x="903" y="265"/>
                    </a:lnTo>
                    <a:lnTo>
                      <a:pt x="805" y="253"/>
                    </a:lnTo>
                    <a:lnTo>
                      <a:pt x="713" y="260"/>
                    </a:lnTo>
                    <a:lnTo>
                      <a:pt x="668" y="270"/>
                    </a:lnTo>
                    <a:close/>
                    <a:moveTo>
                      <a:pt x="2409" y="4190"/>
                    </a:moveTo>
                    <a:lnTo>
                      <a:pt x="2351" y="4204"/>
                    </a:lnTo>
                    <a:lnTo>
                      <a:pt x="2232" y="4218"/>
                    </a:lnTo>
                    <a:lnTo>
                      <a:pt x="2106" y="4214"/>
                    </a:lnTo>
                    <a:lnTo>
                      <a:pt x="1978" y="4191"/>
                    </a:lnTo>
                    <a:lnTo>
                      <a:pt x="1849" y="4151"/>
                    </a:lnTo>
                    <a:lnTo>
                      <a:pt x="1716" y="4093"/>
                    </a:lnTo>
                    <a:lnTo>
                      <a:pt x="1582" y="4020"/>
                    </a:lnTo>
                    <a:lnTo>
                      <a:pt x="1448" y="3930"/>
                    </a:lnTo>
                    <a:lnTo>
                      <a:pt x="1316" y="3825"/>
                    </a:lnTo>
                    <a:lnTo>
                      <a:pt x="1183" y="3707"/>
                    </a:lnTo>
                    <a:lnTo>
                      <a:pt x="1054" y="3574"/>
                    </a:lnTo>
                    <a:lnTo>
                      <a:pt x="927" y="3429"/>
                    </a:lnTo>
                    <a:lnTo>
                      <a:pt x="803" y="3270"/>
                    </a:lnTo>
                    <a:lnTo>
                      <a:pt x="685" y="3100"/>
                    </a:lnTo>
                    <a:lnTo>
                      <a:pt x="572" y="2919"/>
                    </a:lnTo>
                    <a:lnTo>
                      <a:pt x="464" y="2727"/>
                    </a:lnTo>
                    <a:lnTo>
                      <a:pt x="413" y="2626"/>
                    </a:lnTo>
                    <a:lnTo>
                      <a:pt x="343" y="2482"/>
                    </a:lnTo>
                    <a:lnTo>
                      <a:pt x="223" y="2194"/>
                    </a:lnTo>
                    <a:lnTo>
                      <a:pt x="128" y="1909"/>
                    </a:lnTo>
                    <a:lnTo>
                      <a:pt x="59" y="1629"/>
                    </a:lnTo>
                    <a:lnTo>
                      <a:pt x="16" y="1360"/>
                    </a:lnTo>
                    <a:lnTo>
                      <a:pt x="1" y="1168"/>
                    </a:lnTo>
                    <a:lnTo>
                      <a:pt x="0" y="1044"/>
                    </a:lnTo>
                    <a:lnTo>
                      <a:pt x="6" y="925"/>
                    </a:lnTo>
                    <a:lnTo>
                      <a:pt x="19" y="811"/>
                    </a:lnTo>
                    <a:lnTo>
                      <a:pt x="37" y="703"/>
                    </a:lnTo>
                    <a:lnTo>
                      <a:pt x="63" y="600"/>
                    </a:lnTo>
                    <a:lnTo>
                      <a:pt x="81" y="551"/>
                    </a:lnTo>
                    <a:lnTo>
                      <a:pt x="95" y="510"/>
                    </a:lnTo>
                    <a:lnTo>
                      <a:pt x="131" y="430"/>
                    </a:lnTo>
                    <a:lnTo>
                      <a:pt x="173" y="357"/>
                    </a:lnTo>
                    <a:lnTo>
                      <a:pt x="220" y="291"/>
                    </a:lnTo>
                    <a:lnTo>
                      <a:pt x="274" y="232"/>
                    </a:lnTo>
                    <a:lnTo>
                      <a:pt x="331" y="177"/>
                    </a:lnTo>
                    <a:lnTo>
                      <a:pt x="423" y="105"/>
                    </a:lnTo>
                    <a:lnTo>
                      <a:pt x="489" y="66"/>
                    </a:lnTo>
                    <a:lnTo>
                      <a:pt x="547" y="41"/>
                    </a:lnTo>
                    <a:lnTo>
                      <a:pt x="669" y="10"/>
                    </a:lnTo>
                    <a:lnTo>
                      <a:pt x="798" y="0"/>
                    </a:lnTo>
                    <a:lnTo>
                      <a:pt x="930" y="11"/>
                    </a:lnTo>
                    <a:lnTo>
                      <a:pt x="1065" y="41"/>
                    </a:lnTo>
                    <a:lnTo>
                      <a:pt x="1205" y="92"/>
                    </a:lnTo>
                    <a:lnTo>
                      <a:pt x="1346" y="159"/>
                    </a:lnTo>
                    <a:lnTo>
                      <a:pt x="1487" y="246"/>
                    </a:lnTo>
                    <a:lnTo>
                      <a:pt x="1628" y="348"/>
                    </a:lnTo>
                    <a:lnTo>
                      <a:pt x="1769" y="469"/>
                    </a:lnTo>
                    <a:lnTo>
                      <a:pt x="1908" y="605"/>
                    </a:lnTo>
                    <a:lnTo>
                      <a:pt x="2043" y="755"/>
                    </a:lnTo>
                    <a:lnTo>
                      <a:pt x="2174" y="920"/>
                    </a:lnTo>
                    <a:lnTo>
                      <a:pt x="2301" y="1099"/>
                    </a:lnTo>
                    <a:lnTo>
                      <a:pt x="2422" y="1291"/>
                    </a:lnTo>
                    <a:lnTo>
                      <a:pt x="2535" y="1495"/>
                    </a:lnTo>
                    <a:lnTo>
                      <a:pt x="2589" y="1602"/>
                    </a:lnTo>
                    <a:lnTo>
                      <a:pt x="2658" y="1746"/>
                    </a:lnTo>
                    <a:lnTo>
                      <a:pt x="2779" y="2036"/>
                    </a:lnTo>
                    <a:lnTo>
                      <a:pt x="2872" y="2321"/>
                    </a:lnTo>
                    <a:lnTo>
                      <a:pt x="2943" y="2600"/>
                    </a:lnTo>
                    <a:lnTo>
                      <a:pt x="2986" y="2870"/>
                    </a:lnTo>
                    <a:lnTo>
                      <a:pt x="2999" y="3061"/>
                    </a:lnTo>
                    <a:lnTo>
                      <a:pt x="3000" y="3185"/>
                    </a:lnTo>
                    <a:lnTo>
                      <a:pt x="2996" y="3303"/>
                    </a:lnTo>
                    <a:lnTo>
                      <a:pt x="2983" y="3417"/>
                    </a:lnTo>
                    <a:lnTo>
                      <a:pt x="2964" y="3527"/>
                    </a:lnTo>
                    <a:lnTo>
                      <a:pt x="2937" y="3629"/>
                    </a:lnTo>
                    <a:lnTo>
                      <a:pt x="2921" y="3677"/>
                    </a:lnTo>
                    <a:lnTo>
                      <a:pt x="2907" y="3720"/>
                    </a:lnTo>
                    <a:lnTo>
                      <a:pt x="2871" y="3799"/>
                    </a:lnTo>
                    <a:lnTo>
                      <a:pt x="2829" y="3871"/>
                    </a:lnTo>
                    <a:lnTo>
                      <a:pt x="2780" y="3937"/>
                    </a:lnTo>
                    <a:lnTo>
                      <a:pt x="2728" y="3998"/>
                    </a:lnTo>
                    <a:lnTo>
                      <a:pt x="2671" y="4053"/>
                    </a:lnTo>
                    <a:lnTo>
                      <a:pt x="2579" y="4123"/>
                    </a:lnTo>
                    <a:lnTo>
                      <a:pt x="2511" y="4164"/>
                    </a:lnTo>
                    <a:lnTo>
                      <a:pt x="2511" y="4164"/>
                    </a:lnTo>
                    <a:lnTo>
                      <a:pt x="2492" y="4164"/>
                    </a:lnTo>
                    <a:lnTo>
                      <a:pt x="2445" y="4174"/>
                    </a:lnTo>
                    <a:lnTo>
                      <a:pt x="2409" y="419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2" name="Freeform 68">
                <a:extLst>
                  <a:ext uri="{FF2B5EF4-FFF2-40B4-BE49-F238E27FC236}">
                    <a16:creationId xmlns:a16="http://schemas.microsoft.com/office/drawing/2014/main" xmlns="" id="{B465C84C-3328-4524-B1DA-291CD84294D7}"/>
                  </a:ext>
                </a:extLst>
              </p:cNvPr>
              <p:cNvSpPr>
                <a:spLocks/>
              </p:cNvSpPr>
              <p:nvPr/>
            </p:nvSpPr>
            <p:spPr bwMode="auto">
              <a:xfrm rot="591057">
                <a:off x="10347028" y="1670522"/>
                <a:ext cx="224348" cy="319722"/>
              </a:xfrm>
              <a:custGeom>
                <a:avLst/>
                <a:gdLst>
                  <a:gd name="T0" fmla="*/ 597 w 623"/>
                  <a:gd name="T1" fmla="*/ 780 h 886"/>
                  <a:gd name="T2" fmla="*/ 577 w 623"/>
                  <a:gd name="T3" fmla="*/ 816 h 886"/>
                  <a:gd name="T4" fmla="*/ 540 w 623"/>
                  <a:gd name="T5" fmla="*/ 863 h 886"/>
                  <a:gd name="T6" fmla="*/ 520 w 623"/>
                  <a:gd name="T7" fmla="*/ 882 h 886"/>
                  <a:gd name="T8" fmla="*/ 495 w 623"/>
                  <a:gd name="T9" fmla="*/ 882 h 886"/>
                  <a:gd name="T10" fmla="*/ 471 w 623"/>
                  <a:gd name="T11" fmla="*/ 886 h 886"/>
                  <a:gd name="T12" fmla="*/ 419 w 623"/>
                  <a:gd name="T13" fmla="*/ 882 h 886"/>
                  <a:gd name="T14" fmla="*/ 364 w 623"/>
                  <a:gd name="T15" fmla="*/ 863 h 886"/>
                  <a:gd name="T16" fmla="*/ 308 w 623"/>
                  <a:gd name="T17" fmla="*/ 833 h 886"/>
                  <a:gd name="T18" fmla="*/ 253 w 623"/>
                  <a:gd name="T19" fmla="*/ 790 h 886"/>
                  <a:gd name="T20" fmla="*/ 200 w 623"/>
                  <a:gd name="T21" fmla="*/ 735 h 886"/>
                  <a:gd name="T22" fmla="*/ 150 w 623"/>
                  <a:gd name="T23" fmla="*/ 669 h 886"/>
                  <a:gd name="T24" fmla="*/ 105 w 623"/>
                  <a:gd name="T25" fmla="*/ 592 h 886"/>
                  <a:gd name="T26" fmla="*/ 85 w 623"/>
                  <a:gd name="T27" fmla="*/ 549 h 886"/>
                  <a:gd name="T28" fmla="*/ 57 w 623"/>
                  <a:gd name="T29" fmla="*/ 491 h 886"/>
                  <a:gd name="T30" fmla="*/ 20 w 623"/>
                  <a:gd name="T31" fmla="*/ 378 h 886"/>
                  <a:gd name="T32" fmla="*/ 0 w 623"/>
                  <a:gd name="T33" fmla="*/ 267 h 886"/>
                  <a:gd name="T34" fmla="*/ 0 w 623"/>
                  <a:gd name="T35" fmla="*/ 163 h 886"/>
                  <a:gd name="T36" fmla="*/ 8 w 623"/>
                  <a:gd name="T37" fmla="*/ 114 h 886"/>
                  <a:gd name="T38" fmla="*/ 27 w 623"/>
                  <a:gd name="T39" fmla="*/ 79 h 886"/>
                  <a:gd name="T40" fmla="*/ 66 w 623"/>
                  <a:gd name="T41" fmla="*/ 30 h 886"/>
                  <a:gd name="T42" fmla="*/ 85 w 623"/>
                  <a:gd name="T43" fmla="*/ 12 h 886"/>
                  <a:gd name="T44" fmla="*/ 109 w 623"/>
                  <a:gd name="T45" fmla="*/ 3 h 886"/>
                  <a:gd name="T46" fmla="*/ 161 w 623"/>
                  <a:gd name="T47" fmla="*/ 0 h 886"/>
                  <a:gd name="T48" fmla="*/ 217 w 623"/>
                  <a:gd name="T49" fmla="*/ 13 h 886"/>
                  <a:gd name="T50" fmla="*/ 273 w 623"/>
                  <a:gd name="T51" fmla="*/ 42 h 886"/>
                  <a:gd name="T52" fmla="*/ 331 w 623"/>
                  <a:gd name="T53" fmla="*/ 85 h 886"/>
                  <a:gd name="T54" fmla="*/ 389 w 623"/>
                  <a:gd name="T55" fmla="*/ 143 h 886"/>
                  <a:gd name="T56" fmla="*/ 443 w 623"/>
                  <a:gd name="T57" fmla="*/ 213 h 886"/>
                  <a:gd name="T58" fmla="*/ 495 w 623"/>
                  <a:gd name="T59" fmla="*/ 297 h 886"/>
                  <a:gd name="T60" fmla="*/ 520 w 623"/>
                  <a:gd name="T61" fmla="*/ 345 h 886"/>
                  <a:gd name="T62" fmla="*/ 556 w 623"/>
                  <a:gd name="T63" fmla="*/ 411 h 886"/>
                  <a:gd name="T64" fmla="*/ 605 w 623"/>
                  <a:gd name="T65" fmla="*/ 535 h 886"/>
                  <a:gd name="T66" fmla="*/ 620 w 623"/>
                  <a:gd name="T67" fmla="*/ 618 h 886"/>
                  <a:gd name="T68" fmla="*/ 623 w 623"/>
                  <a:gd name="T69" fmla="*/ 670 h 886"/>
                  <a:gd name="T70" fmla="*/ 618 w 623"/>
                  <a:gd name="T71" fmla="*/ 718 h 886"/>
                  <a:gd name="T72" fmla="*/ 606 w 623"/>
                  <a:gd name="T73" fmla="*/ 761 h 886"/>
                  <a:gd name="T74" fmla="*/ 597 w 623"/>
                  <a:gd name="T75" fmla="*/ 78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3" h="886">
                    <a:moveTo>
                      <a:pt x="597" y="780"/>
                    </a:moveTo>
                    <a:lnTo>
                      <a:pt x="577" y="816"/>
                    </a:lnTo>
                    <a:lnTo>
                      <a:pt x="540" y="863"/>
                    </a:lnTo>
                    <a:lnTo>
                      <a:pt x="520" y="882"/>
                    </a:lnTo>
                    <a:lnTo>
                      <a:pt x="495" y="882"/>
                    </a:lnTo>
                    <a:lnTo>
                      <a:pt x="471" y="886"/>
                    </a:lnTo>
                    <a:lnTo>
                      <a:pt x="419" y="882"/>
                    </a:lnTo>
                    <a:lnTo>
                      <a:pt x="364" y="863"/>
                    </a:lnTo>
                    <a:lnTo>
                      <a:pt x="308" y="833"/>
                    </a:lnTo>
                    <a:lnTo>
                      <a:pt x="253" y="790"/>
                    </a:lnTo>
                    <a:lnTo>
                      <a:pt x="200" y="735"/>
                    </a:lnTo>
                    <a:lnTo>
                      <a:pt x="150" y="669"/>
                    </a:lnTo>
                    <a:lnTo>
                      <a:pt x="105" y="592"/>
                    </a:lnTo>
                    <a:lnTo>
                      <a:pt x="85" y="549"/>
                    </a:lnTo>
                    <a:lnTo>
                      <a:pt x="57" y="491"/>
                    </a:lnTo>
                    <a:lnTo>
                      <a:pt x="20" y="378"/>
                    </a:lnTo>
                    <a:lnTo>
                      <a:pt x="0" y="267"/>
                    </a:lnTo>
                    <a:lnTo>
                      <a:pt x="0" y="163"/>
                    </a:lnTo>
                    <a:lnTo>
                      <a:pt x="8" y="114"/>
                    </a:lnTo>
                    <a:lnTo>
                      <a:pt x="27" y="79"/>
                    </a:lnTo>
                    <a:lnTo>
                      <a:pt x="66" y="30"/>
                    </a:lnTo>
                    <a:lnTo>
                      <a:pt x="85" y="12"/>
                    </a:lnTo>
                    <a:lnTo>
                      <a:pt x="109" y="3"/>
                    </a:lnTo>
                    <a:lnTo>
                      <a:pt x="161" y="0"/>
                    </a:lnTo>
                    <a:lnTo>
                      <a:pt x="217" y="13"/>
                    </a:lnTo>
                    <a:lnTo>
                      <a:pt x="273" y="42"/>
                    </a:lnTo>
                    <a:lnTo>
                      <a:pt x="331" y="85"/>
                    </a:lnTo>
                    <a:lnTo>
                      <a:pt x="389" y="143"/>
                    </a:lnTo>
                    <a:lnTo>
                      <a:pt x="443" y="213"/>
                    </a:lnTo>
                    <a:lnTo>
                      <a:pt x="495" y="297"/>
                    </a:lnTo>
                    <a:lnTo>
                      <a:pt x="520" y="345"/>
                    </a:lnTo>
                    <a:lnTo>
                      <a:pt x="556" y="411"/>
                    </a:lnTo>
                    <a:lnTo>
                      <a:pt x="605" y="535"/>
                    </a:lnTo>
                    <a:lnTo>
                      <a:pt x="620" y="618"/>
                    </a:lnTo>
                    <a:lnTo>
                      <a:pt x="623" y="670"/>
                    </a:lnTo>
                    <a:lnTo>
                      <a:pt x="618" y="718"/>
                    </a:lnTo>
                    <a:lnTo>
                      <a:pt x="606" y="761"/>
                    </a:lnTo>
                    <a:lnTo>
                      <a:pt x="597" y="780"/>
                    </a:lnTo>
                    <a:close/>
                  </a:path>
                </a:pathLst>
              </a:custGeom>
              <a:solidFill>
                <a:srgbClr val="C0CC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3" name="Freeform 69">
                <a:extLst>
                  <a:ext uri="{FF2B5EF4-FFF2-40B4-BE49-F238E27FC236}">
                    <a16:creationId xmlns:a16="http://schemas.microsoft.com/office/drawing/2014/main" xmlns="" id="{8C55C8CE-E124-4D43-B474-DEE103004D74}"/>
                  </a:ext>
                </a:extLst>
              </p:cNvPr>
              <p:cNvSpPr>
                <a:spLocks/>
              </p:cNvSpPr>
              <p:nvPr/>
            </p:nvSpPr>
            <p:spPr bwMode="auto">
              <a:xfrm rot="591057">
                <a:off x="8728768" y="2436728"/>
                <a:ext cx="1025278" cy="1315737"/>
              </a:xfrm>
              <a:custGeom>
                <a:avLst/>
                <a:gdLst>
                  <a:gd name="T0" fmla="*/ 1808 w 2840"/>
                  <a:gd name="T1" fmla="*/ 582 h 3640"/>
                  <a:gd name="T2" fmla="*/ 1922 w 2840"/>
                  <a:gd name="T3" fmla="*/ 362 h 3640"/>
                  <a:gd name="T4" fmla="*/ 1945 w 2840"/>
                  <a:gd name="T5" fmla="*/ 336 h 3640"/>
                  <a:gd name="T6" fmla="*/ 2125 w 2840"/>
                  <a:gd name="T7" fmla="*/ 490 h 3640"/>
                  <a:gd name="T8" fmla="*/ 2189 w 2840"/>
                  <a:gd name="T9" fmla="*/ 454 h 3640"/>
                  <a:gd name="T10" fmla="*/ 2253 w 2840"/>
                  <a:gd name="T11" fmla="*/ 336 h 3640"/>
                  <a:gd name="T12" fmla="*/ 2282 w 2840"/>
                  <a:gd name="T13" fmla="*/ 190 h 3640"/>
                  <a:gd name="T14" fmla="*/ 2253 w 2840"/>
                  <a:gd name="T15" fmla="*/ 157 h 3640"/>
                  <a:gd name="T16" fmla="*/ 1843 w 2840"/>
                  <a:gd name="T17" fmla="*/ 3 h 3640"/>
                  <a:gd name="T18" fmla="*/ 1783 w 2840"/>
                  <a:gd name="T19" fmla="*/ 9 h 3640"/>
                  <a:gd name="T20" fmla="*/ 1688 w 2840"/>
                  <a:gd name="T21" fmla="*/ 79 h 3640"/>
                  <a:gd name="T22" fmla="*/ 1586 w 2840"/>
                  <a:gd name="T23" fmla="*/ 245 h 3640"/>
                  <a:gd name="T24" fmla="*/ 1408 w 2840"/>
                  <a:gd name="T25" fmla="*/ 566 h 3640"/>
                  <a:gd name="T26" fmla="*/ 1258 w 2840"/>
                  <a:gd name="T27" fmla="*/ 758 h 3640"/>
                  <a:gd name="T28" fmla="*/ 1203 w 2840"/>
                  <a:gd name="T29" fmla="*/ 873 h 3640"/>
                  <a:gd name="T30" fmla="*/ 1235 w 2840"/>
                  <a:gd name="T31" fmla="*/ 1186 h 3640"/>
                  <a:gd name="T32" fmla="*/ 1303 w 2840"/>
                  <a:gd name="T33" fmla="*/ 1731 h 3640"/>
                  <a:gd name="T34" fmla="*/ 1304 w 2840"/>
                  <a:gd name="T35" fmla="*/ 1820 h 3640"/>
                  <a:gd name="T36" fmla="*/ 1278 w 2840"/>
                  <a:gd name="T37" fmla="*/ 1925 h 3640"/>
                  <a:gd name="T38" fmla="*/ 1222 w 2840"/>
                  <a:gd name="T39" fmla="*/ 2024 h 3640"/>
                  <a:gd name="T40" fmla="*/ 1144 w 2840"/>
                  <a:gd name="T41" fmla="*/ 2101 h 3640"/>
                  <a:gd name="T42" fmla="*/ 1075 w 2840"/>
                  <a:gd name="T43" fmla="*/ 2130 h 3640"/>
                  <a:gd name="T44" fmla="*/ 930 w 2840"/>
                  <a:gd name="T45" fmla="*/ 2189 h 3640"/>
                  <a:gd name="T46" fmla="*/ 118 w 2840"/>
                  <a:gd name="T47" fmla="*/ 2625 h 3640"/>
                  <a:gd name="T48" fmla="*/ 384 w 2840"/>
                  <a:gd name="T49" fmla="*/ 3640 h 3640"/>
                  <a:gd name="T50" fmla="*/ 1126 w 2840"/>
                  <a:gd name="T51" fmla="*/ 3076 h 3640"/>
                  <a:gd name="T52" fmla="*/ 1339 w 2840"/>
                  <a:gd name="T53" fmla="*/ 2932 h 3640"/>
                  <a:gd name="T54" fmla="*/ 1786 w 2840"/>
                  <a:gd name="T55" fmla="*/ 2671 h 3640"/>
                  <a:gd name="T56" fmla="*/ 2034 w 2840"/>
                  <a:gd name="T57" fmla="*/ 2500 h 3640"/>
                  <a:gd name="T58" fmla="*/ 2110 w 2840"/>
                  <a:gd name="T59" fmla="*/ 2424 h 3640"/>
                  <a:gd name="T60" fmla="*/ 2215 w 2840"/>
                  <a:gd name="T61" fmla="*/ 2277 h 3640"/>
                  <a:gd name="T62" fmla="*/ 2299 w 2840"/>
                  <a:gd name="T63" fmla="*/ 2076 h 3640"/>
                  <a:gd name="T64" fmla="*/ 2405 w 2840"/>
                  <a:gd name="T65" fmla="*/ 1745 h 3640"/>
                  <a:gd name="T66" fmla="*/ 2500 w 2840"/>
                  <a:gd name="T67" fmla="*/ 1465 h 3640"/>
                  <a:gd name="T68" fmla="*/ 2560 w 2840"/>
                  <a:gd name="T69" fmla="*/ 1334 h 3640"/>
                  <a:gd name="T70" fmla="*/ 2693 w 2840"/>
                  <a:gd name="T71" fmla="*/ 1287 h 3640"/>
                  <a:gd name="T72" fmla="*/ 2737 w 2840"/>
                  <a:gd name="T73" fmla="*/ 1359 h 3640"/>
                  <a:gd name="T74" fmla="*/ 2745 w 2840"/>
                  <a:gd name="T75" fmla="*/ 1389 h 3640"/>
                  <a:gd name="T76" fmla="*/ 2804 w 2840"/>
                  <a:gd name="T77" fmla="*/ 1360 h 3640"/>
                  <a:gd name="T78" fmla="*/ 2824 w 2840"/>
                  <a:gd name="T79" fmla="*/ 1301 h 3640"/>
                  <a:gd name="T80" fmla="*/ 2840 w 2840"/>
                  <a:gd name="T81" fmla="*/ 1056 h 3640"/>
                  <a:gd name="T82" fmla="*/ 2837 w 2840"/>
                  <a:gd name="T83" fmla="*/ 1014 h 3640"/>
                  <a:gd name="T84" fmla="*/ 2777 w 2840"/>
                  <a:gd name="T85" fmla="*/ 934 h 3640"/>
                  <a:gd name="T86" fmla="*/ 2738 w 2840"/>
                  <a:gd name="T87" fmla="*/ 925 h 3640"/>
                  <a:gd name="T88" fmla="*/ 2738 w 2840"/>
                  <a:gd name="T89" fmla="*/ 826 h 3640"/>
                  <a:gd name="T90" fmla="*/ 2701 w 2840"/>
                  <a:gd name="T91" fmla="*/ 756 h 3640"/>
                  <a:gd name="T92" fmla="*/ 2673 w 2840"/>
                  <a:gd name="T93" fmla="*/ 736 h 3640"/>
                  <a:gd name="T94" fmla="*/ 2588 w 2840"/>
                  <a:gd name="T95" fmla="*/ 722 h 3640"/>
                  <a:gd name="T96" fmla="*/ 2483 w 2840"/>
                  <a:gd name="T97" fmla="*/ 746 h 3640"/>
                  <a:gd name="T98" fmla="*/ 2529 w 2840"/>
                  <a:gd name="T99" fmla="*/ 625 h 3640"/>
                  <a:gd name="T100" fmla="*/ 2535 w 2840"/>
                  <a:gd name="T101" fmla="*/ 542 h 3640"/>
                  <a:gd name="T102" fmla="*/ 2508 w 2840"/>
                  <a:gd name="T103" fmla="*/ 490 h 3640"/>
                  <a:gd name="T104" fmla="*/ 2413 w 2840"/>
                  <a:gd name="T105" fmla="*/ 432 h 3640"/>
                  <a:gd name="T106" fmla="*/ 2264 w 2840"/>
                  <a:gd name="T107" fmla="*/ 429 h 3640"/>
                  <a:gd name="T108" fmla="*/ 2181 w 2840"/>
                  <a:gd name="T109" fmla="*/ 452 h 3640"/>
                  <a:gd name="T110" fmla="*/ 1832 w 2840"/>
                  <a:gd name="T111" fmla="*/ 598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0" h="3640">
                    <a:moveTo>
                      <a:pt x="1792" y="618"/>
                    </a:moveTo>
                    <a:lnTo>
                      <a:pt x="1808" y="582"/>
                    </a:lnTo>
                    <a:lnTo>
                      <a:pt x="1886" y="424"/>
                    </a:lnTo>
                    <a:lnTo>
                      <a:pt x="1922" y="362"/>
                    </a:lnTo>
                    <a:lnTo>
                      <a:pt x="1939" y="339"/>
                    </a:lnTo>
                    <a:lnTo>
                      <a:pt x="1945" y="336"/>
                    </a:lnTo>
                    <a:lnTo>
                      <a:pt x="2022" y="336"/>
                    </a:lnTo>
                    <a:lnTo>
                      <a:pt x="2125" y="490"/>
                    </a:lnTo>
                    <a:lnTo>
                      <a:pt x="2133" y="490"/>
                    </a:lnTo>
                    <a:lnTo>
                      <a:pt x="2189" y="454"/>
                    </a:lnTo>
                    <a:lnTo>
                      <a:pt x="2233" y="389"/>
                    </a:lnTo>
                    <a:lnTo>
                      <a:pt x="2253" y="336"/>
                    </a:lnTo>
                    <a:lnTo>
                      <a:pt x="2272" y="252"/>
                    </a:lnTo>
                    <a:lnTo>
                      <a:pt x="2282" y="190"/>
                    </a:lnTo>
                    <a:lnTo>
                      <a:pt x="2269" y="166"/>
                    </a:lnTo>
                    <a:lnTo>
                      <a:pt x="2253" y="157"/>
                    </a:lnTo>
                    <a:lnTo>
                      <a:pt x="2022" y="66"/>
                    </a:lnTo>
                    <a:lnTo>
                      <a:pt x="1843" y="3"/>
                    </a:lnTo>
                    <a:lnTo>
                      <a:pt x="1837" y="0"/>
                    </a:lnTo>
                    <a:lnTo>
                      <a:pt x="1783" y="9"/>
                    </a:lnTo>
                    <a:lnTo>
                      <a:pt x="1726" y="45"/>
                    </a:lnTo>
                    <a:lnTo>
                      <a:pt x="1688" y="79"/>
                    </a:lnTo>
                    <a:lnTo>
                      <a:pt x="1658" y="123"/>
                    </a:lnTo>
                    <a:lnTo>
                      <a:pt x="1586" y="245"/>
                    </a:lnTo>
                    <a:lnTo>
                      <a:pt x="1471" y="454"/>
                    </a:lnTo>
                    <a:lnTo>
                      <a:pt x="1408" y="566"/>
                    </a:lnTo>
                    <a:lnTo>
                      <a:pt x="1347" y="643"/>
                    </a:lnTo>
                    <a:lnTo>
                      <a:pt x="1258" y="758"/>
                    </a:lnTo>
                    <a:lnTo>
                      <a:pt x="1215" y="836"/>
                    </a:lnTo>
                    <a:lnTo>
                      <a:pt x="1203" y="873"/>
                    </a:lnTo>
                    <a:lnTo>
                      <a:pt x="1206" y="938"/>
                    </a:lnTo>
                    <a:lnTo>
                      <a:pt x="1235" y="1186"/>
                    </a:lnTo>
                    <a:lnTo>
                      <a:pt x="1274" y="1484"/>
                    </a:lnTo>
                    <a:lnTo>
                      <a:pt x="1303" y="1731"/>
                    </a:lnTo>
                    <a:lnTo>
                      <a:pt x="1305" y="1795"/>
                    </a:lnTo>
                    <a:lnTo>
                      <a:pt x="1304" y="1820"/>
                    </a:lnTo>
                    <a:lnTo>
                      <a:pt x="1295" y="1872"/>
                    </a:lnTo>
                    <a:lnTo>
                      <a:pt x="1278" y="1925"/>
                    </a:lnTo>
                    <a:lnTo>
                      <a:pt x="1254" y="1977"/>
                    </a:lnTo>
                    <a:lnTo>
                      <a:pt x="1222" y="2024"/>
                    </a:lnTo>
                    <a:lnTo>
                      <a:pt x="1185" y="2066"/>
                    </a:lnTo>
                    <a:lnTo>
                      <a:pt x="1144" y="2101"/>
                    </a:lnTo>
                    <a:lnTo>
                      <a:pt x="1098" y="2122"/>
                    </a:lnTo>
                    <a:lnTo>
                      <a:pt x="1075" y="2130"/>
                    </a:lnTo>
                    <a:lnTo>
                      <a:pt x="1045" y="2138"/>
                    </a:lnTo>
                    <a:lnTo>
                      <a:pt x="930" y="2189"/>
                    </a:lnTo>
                    <a:lnTo>
                      <a:pt x="681" y="2317"/>
                    </a:lnTo>
                    <a:lnTo>
                      <a:pt x="118" y="2625"/>
                    </a:lnTo>
                    <a:lnTo>
                      <a:pt x="0" y="2693"/>
                    </a:lnTo>
                    <a:lnTo>
                      <a:pt x="384" y="3640"/>
                    </a:lnTo>
                    <a:lnTo>
                      <a:pt x="563" y="3500"/>
                    </a:lnTo>
                    <a:lnTo>
                      <a:pt x="1126" y="3076"/>
                    </a:lnTo>
                    <a:lnTo>
                      <a:pt x="1197" y="3026"/>
                    </a:lnTo>
                    <a:lnTo>
                      <a:pt x="1339" y="2932"/>
                    </a:lnTo>
                    <a:lnTo>
                      <a:pt x="1542" y="2811"/>
                    </a:lnTo>
                    <a:lnTo>
                      <a:pt x="1786" y="2671"/>
                    </a:lnTo>
                    <a:lnTo>
                      <a:pt x="1943" y="2571"/>
                    </a:lnTo>
                    <a:lnTo>
                      <a:pt x="2034" y="2500"/>
                    </a:lnTo>
                    <a:lnTo>
                      <a:pt x="2073" y="2462"/>
                    </a:lnTo>
                    <a:lnTo>
                      <a:pt x="2110" y="2424"/>
                    </a:lnTo>
                    <a:lnTo>
                      <a:pt x="2169" y="2350"/>
                    </a:lnTo>
                    <a:lnTo>
                      <a:pt x="2215" y="2277"/>
                    </a:lnTo>
                    <a:lnTo>
                      <a:pt x="2253" y="2202"/>
                    </a:lnTo>
                    <a:lnTo>
                      <a:pt x="2299" y="2076"/>
                    </a:lnTo>
                    <a:lnTo>
                      <a:pt x="2362" y="1873"/>
                    </a:lnTo>
                    <a:lnTo>
                      <a:pt x="2405" y="1745"/>
                    </a:lnTo>
                    <a:lnTo>
                      <a:pt x="2443" y="1628"/>
                    </a:lnTo>
                    <a:lnTo>
                      <a:pt x="2500" y="1465"/>
                    </a:lnTo>
                    <a:lnTo>
                      <a:pt x="2552" y="1344"/>
                    </a:lnTo>
                    <a:lnTo>
                      <a:pt x="2560" y="1334"/>
                    </a:lnTo>
                    <a:lnTo>
                      <a:pt x="2688" y="1284"/>
                    </a:lnTo>
                    <a:lnTo>
                      <a:pt x="2693" y="1287"/>
                    </a:lnTo>
                    <a:lnTo>
                      <a:pt x="2722" y="1320"/>
                    </a:lnTo>
                    <a:lnTo>
                      <a:pt x="2737" y="1359"/>
                    </a:lnTo>
                    <a:lnTo>
                      <a:pt x="2738" y="1386"/>
                    </a:lnTo>
                    <a:lnTo>
                      <a:pt x="2745" y="1389"/>
                    </a:lnTo>
                    <a:lnTo>
                      <a:pt x="2780" y="1386"/>
                    </a:lnTo>
                    <a:lnTo>
                      <a:pt x="2804" y="1360"/>
                    </a:lnTo>
                    <a:lnTo>
                      <a:pt x="2816" y="1334"/>
                    </a:lnTo>
                    <a:lnTo>
                      <a:pt x="2824" y="1301"/>
                    </a:lnTo>
                    <a:lnTo>
                      <a:pt x="2835" y="1205"/>
                    </a:lnTo>
                    <a:lnTo>
                      <a:pt x="2840" y="1056"/>
                    </a:lnTo>
                    <a:lnTo>
                      <a:pt x="2840" y="1027"/>
                    </a:lnTo>
                    <a:lnTo>
                      <a:pt x="2837" y="1014"/>
                    </a:lnTo>
                    <a:lnTo>
                      <a:pt x="2806" y="957"/>
                    </a:lnTo>
                    <a:lnTo>
                      <a:pt x="2777" y="934"/>
                    </a:lnTo>
                    <a:lnTo>
                      <a:pt x="2752" y="927"/>
                    </a:lnTo>
                    <a:lnTo>
                      <a:pt x="2738" y="925"/>
                    </a:lnTo>
                    <a:lnTo>
                      <a:pt x="2742" y="909"/>
                    </a:lnTo>
                    <a:lnTo>
                      <a:pt x="2738" y="826"/>
                    </a:lnTo>
                    <a:lnTo>
                      <a:pt x="2721" y="781"/>
                    </a:lnTo>
                    <a:lnTo>
                      <a:pt x="2701" y="756"/>
                    </a:lnTo>
                    <a:lnTo>
                      <a:pt x="2688" y="746"/>
                    </a:lnTo>
                    <a:lnTo>
                      <a:pt x="2673" y="736"/>
                    </a:lnTo>
                    <a:lnTo>
                      <a:pt x="2640" y="726"/>
                    </a:lnTo>
                    <a:lnTo>
                      <a:pt x="2588" y="722"/>
                    </a:lnTo>
                    <a:lnTo>
                      <a:pt x="2499" y="739"/>
                    </a:lnTo>
                    <a:lnTo>
                      <a:pt x="2483" y="746"/>
                    </a:lnTo>
                    <a:lnTo>
                      <a:pt x="2495" y="723"/>
                    </a:lnTo>
                    <a:lnTo>
                      <a:pt x="2529" y="625"/>
                    </a:lnTo>
                    <a:lnTo>
                      <a:pt x="2536" y="584"/>
                    </a:lnTo>
                    <a:lnTo>
                      <a:pt x="2535" y="542"/>
                    </a:lnTo>
                    <a:lnTo>
                      <a:pt x="2521" y="504"/>
                    </a:lnTo>
                    <a:lnTo>
                      <a:pt x="2508" y="490"/>
                    </a:lnTo>
                    <a:lnTo>
                      <a:pt x="2479" y="463"/>
                    </a:lnTo>
                    <a:lnTo>
                      <a:pt x="2413" y="432"/>
                    </a:lnTo>
                    <a:lnTo>
                      <a:pt x="2341" y="422"/>
                    </a:lnTo>
                    <a:lnTo>
                      <a:pt x="2264" y="429"/>
                    </a:lnTo>
                    <a:lnTo>
                      <a:pt x="2227" y="438"/>
                    </a:lnTo>
                    <a:lnTo>
                      <a:pt x="2181" y="452"/>
                    </a:lnTo>
                    <a:lnTo>
                      <a:pt x="2044" y="506"/>
                    </a:lnTo>
                    <a:lnTo>
                      <a:pt x="1832" y="598"/>
                    </a:lnTo>
                    <a:lnTo>
                      <a:pt x="1792" y="618"/>
                    </a:lnTo>
                    <a:close/>
                  </a:path>
                </a:pathLst>
              </a:custGeom>
              <a:solidFill>
                <a:srgbClr val="FACF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4" name="Freeform 70">
                <a:extLst>
                  <a:ext uri="{FF2B5EF4-FFF2-40B4-BE49-F238E27FC236}">
                    <a16:creationId xmlns:a16="http://schemas.microsoft.com/office/drawing/2014/main" xmlns="" id="{F8B1CA29-B4AB-41E1-BFD9-F11131627CBA}"/>
                  </a:ext>
                </a:extLst>
              </p:cNvPr>
              <p:cNvSpPr>
                <a:spLocks/>
              </p:cNvSpPr>
              <p:nvPr/>
            </p:nvSpPr>
            <p:spPr bwMode="auto">
              <a:xfrm rot="591057">
                <a:off x="8555582" y="3254242"/>
                <a:ext cx="352236" cy="527813"/>
              </a:xfrm>
              <a:custGeom>
                <a:avLst/>
                <a:gdLst>
                  <a:gd name="T0" fmla="*/ 589 w 974"/>
                  <a:gd name="T1" fmla="*/ 0 h 1461"/>
                  <a:gd name="T2" fmla="*/ 605 w 974"/>
                  <a:gd name="T3" fmla="*/ 84 h 1461"/>
                  <a:gd name="T4" fmla="*/ 707 w 974"/>
                  <a:gd name="T5" fmla="*/ 519 h 1461"/>
                  <a:gd name="T6" fmla="*/ 775 w 974"/>
                  <a:gd name="T7" fmla="*/ 743 h 1461"/>
                  <a:gd name="T8" fmla="*/ 821 w 974"/>
                  <a:gd name="T9" fmla="*/ 872 h 1461"/>
                  <a:gd name="T10" fmla="*/ 845 w 974"/>
                  <a:gd name="T11" fmla="*/ 922 h 1461"/>
                  <a:gd name="T12" fmla="*/ 974 w 974"/>
                  <a:gd name="T13" fmla="*/ 1179 h 1461"/>
                  <a:gd name="T14" fmla="*/ 0 w 974"/>
                  <a:gd name="T15" fmla="*/ 1461 h 1461"/>
                  <a:gd name="T16" fmla="*/ 0 w 974"/>
                  <a:gd name="T17" fmla="*/ 282 h 1461"/>
                  <a:gd name="T18" fmla="*/ 589 w 974"/>
                  <a:gd name="T19" fmla="*/ 0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461">
                    <a:moveTo>
                      <a:pt x="589" y="0"/>
                    </a:moveTo>
                    <a:lnTo>
                      <a:pt x="605" y="84"/>
                    </a:lnTo>
                    <a:lnTo>
                      <a:pt x="707" y="519"/>
                    </a:lnTo>
                    <a:lnTo>
                      <a:pt x="775" y="743"/>
                    </a:lnTo>
                    <a:lnTo>
                      <a:pt x="821" y="872"/>
                    </a:lnTo>
                    <a:lnTo>
                      <a:pt x="845" y="922"/>
                    </a:lnTo>
                    <a:lnTo>
                      <a:pt x="974" y="1179"/>
                    </a:lnTo>
                    <a:lnTo>
                      <a:pt x="0" y="1461"/>
                    </a:lnTo>
                    <a:lnTo>
                      <a:pt x="0" y="282"/>
                    </a:lnTo>
                    <a:lnTo>
                      <a:pt x="589" y="0"/>
                    </a:lnTo>
                    <a:close/>
                  </a:path>
                </a:pathLst>
              </a:custGeom>
              <a:solidFill>
                <a:srgbClr val="E0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5" name="자유형: 도형 93">
                <a:extLst>
                  <a:ext uri="{FF2B5EF4-FFF2-40B4-BE49-F238E27FC236}">
                    <a16:creationId xmlns:a16="http://schemas.microsoft.com/office/drawing/2014/main" xmlns="" id="{6D32C0D4-646A-4FD9-88ED-4191F42C53FE}"/>
                  </a:ext>
                </a:extLst>
              </p:cNvPr>
              <p:cNvSpPr>
                <a:spLocks/>
              </p:cNvSpPr>
              <p:nvPr/>
            </p:nvSpPr>
            <p:spPr bwMode="auto">
              <a:xfrm rot="591057">
                <a:off x="7711661" y="3214890"/>
                <a:ext cx="1011856" cy="835299"/>
              </a:xfrm>
              <a:custGeom>
                <a:avLst/>
                <a:gdLst>
                  <a:gd name="connsiteX0" fmla="*/ 946818 w 1011856"/>
                  <a:gd name="connsiteY0" fmla="*/ 0 h 835299"/>
                  <a:gd name="connsiteX1" fmla="*/ 942121 w 1011856"/>
                  <a:gd name="connsiteY1" fmla="*/ 38625 h 835299"/>
                  <a:gd name="connsiteX2" fmla="*/ 931642 w 1011856"/>
                  <a:gd name="connsiteY2" fmla="*/ 199259 h 835299"/>
                  <a:gd name="connsiteX3" fmla="*/ 930197 w 1011856"/>
                  <a:gd name="connsiteY3" fmla="*/ 267845 h 835299"/>
                  <a:gd name="connsiteX4" fmla="*/ 932727 w 1011856"/>
                  <a:gd name="connsiteY4" fmla="*/ 332459 h 835299"/>
                  <a:gd name="connsiteX5" fmla="*/ 940676 w 1011856"/>
                  <a:gd name="connsiteY5" fmla="*/ 386606 h 835299"/>
                  <a:gd name="connsiteX6" fmla="*/ 946818 w 1011856"/>
                  <a:gd name="connsiteY6" fmla="*/ 407181 h 835299"/>
                  <a:gd name="connsiteX7" fmla="*/ 957658 w 1011856"/>
                  <a:gd name="connsiteY7" fmla="*/ 443640 h 835299"/>
                  <a:gd name="connsiteX8" fmla="*/ 979698 w 1011856"/>
                  <a:gd name="connsiteY8" fmla="*/ 502479 h 835299"/>
                  <a:gd name="connsiteX9" fmla="*/ 1007159 w 1011856"/>
                  <a:gd name="connsiteY9" fmla="*/ 556986 h 835299"/>
                  <a:gd name="connsiteX10" fmla="*/ 1011856 w 1011856"/>
                  <a:gd name="connsiteY10" fmla="*/ 564567 h 835299"/>
                  <a:gd name="connsiteX11" fmla="*/ 886839 w 1011856"/>
                  <a:gd name="connsiteY11" fmla="*/ 606079 h 835299"/>
                  <a:gd name="connsiteX12" fmla="*/ 660289 w 1011856"/>
                  <a:gd name="connsiteY12" fmla="*/ 684411 h 835299"/>
                  <a:gd name="connsiteX13" fmla="*/ 640778 w 1011856"/>
                  <a:gd name="connsiteY13" fmla="*/ 691991 h 835299"/>
                  <a:gd name="connsiteX14" fmla="*/ 602478 w 1011856"/>
                  <a:gd name="connsiteY14" fmla="*/ 709679 h 835299"/>
                  <a:gd name="connsiteX15" fmla="*/ 542137 w 1011856"/>
                  <a:gd name="connsiteY15" fmla="*/ 740362 h 835299"/>
                  <a:gd name="connsiteX16" fmla="*/ 473847 w 1011856"/>
                  <a:gd name="connsiteY16" fmla="*/ 772850 h 835299"/>
                  <a:gd name="connsiteX17" fmla="*/ 423262 w 1011856"/>
                  <a:gd name="connsiteY17" fmla="*/ 793426 h 835299"/>
                  <a:gd name="connsiteX18" fmla="*/ 367618 w 1011856"/>
                  <a:gd name="connsiteY18" fmla="*/ 811836 h 835299"/>
                  <a:gd name="connsiteX19" fmla="*/ 305832 w 1011856"/>
                  <a:gd name="connsiteY19" fmla="*/ 826997 h 835299"/>
                  <a:gd name="connsiteX20" fmla="*/ 271506 w 1011856"/>
                  <a:gd name="connsiteY20" fmla="*/ 832411 h 835299"/>
                  <a:gd name="connsiteX21" fmla="*/ 232122 w 1011856"/>
                  <a:gd name="connsiteY21" fmla="*/ 835299 h 835299"/>
                  <a:gd name="connsiteX22" fmla="*/ 108189 w 1011856"/>
                  <a:gd name="connsiteY22" fmla="*/ 835299 h 835299"/>
                  <a:gd name="connsiteX23" fmla="*/ 101928 w 1011856"/>
                  <a:gd name="connsiteY23" fmla="*/ 835081 h 835299"/>
                  <a:gd name="connsiteX24" fmla="*/ 0 w 1011856"/>
                  <a:gd name="connsiteY24" fmla="*/ 248091 h 835299"/>
                  <a:gd name="connsiteX25" fmla="*/ 5573 w 1011856"/>
                  <a:gd name="connsiteY25" fmla="*/ 249074 h 835299"/>
                  <a:gd name="connsiteX26" fmla="*/ 52906 w 1011856"/>
                  <a:gd name="connsiteY26" fmla="*/ 262069 h 835299"/>
                  <a:gd name="connsiteX27" fmla="*/ 115415 w 1011856"/>
                  <a:gd name="connsiteY27" fmla="*/ 290225 h 835299"/>
                  <a:gd name="connsiteX28" fmla="*/ 123726 w 1011856"/>
                  <a:gd name="connsiteY28" fmla="*/ 296001 h 835299"/>
                  <a:gd name="connsiteX29" fmla="*/ 149379 w 1011856"/>
                  <a:gd name="connsiteY29" fmla="*/ 290225 h 835299"/>
                  <a:gd name="connsiteX30" fmla="*/ 300774 w 1011856"/>
                  <a:gd name="connsiteY30" fmla="*/ 251240 h 835299"/>
                  <a:gd name="connsiteX31" fmla="*/ 423985 w 1011856"/>
                  <a:gd name="connsiteY31" fmla="*/ 214781 h 835299"/>
                  <a:gd name="connsiteX32" fmla="*/ 484325 w 1011856"/>
                  <a:gd name="connsiteY32" fmla="*/ 194566 h 835299"/>
                  <a:gd name="connsiteX33" fmla="*/ 544666 w 1011856"/>
                  <a:gd name="connsiteY33" fmla="*/ 171103 h 835299"/>
                  <a:gd name="connsiteX34" fmla="*/ 691363 w 1011856"/>
                  <a:gd name="connsiteY34" fmla="*/ 108654 h 835299"/>
                  <a:gd name="connsiteX35" fmla="*/ 833363 w 1011856"/>
                  <a:gd name="connsiteY35" fmla="*/ 46205 h 835299"/>
                  <a:gd name="connsiteX36" fmla="*/ 931281 w 1011856"/>
                  <a:gd name="connsiteY36" fmla="*/ 4693 h 83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1856" h="835299">
                    <a:moveTo>
                      <a:pt x="946818" y="0"/>
                    </a:moveTo>
                    <a:lnTo>
                      <a:pt x="942121" y="38625"/>
                    </a:lnTo>
                    <a:lnTo>
                      <a:pt x="931642" y="199259"/>
                    </a:lnTo>
                    <a:lnTo>
                      <a:pt x="930197" y="267845"/>
                    </a:lnTo>
                    <a:lnTo>
                      <a:pt x="932727" y="332459"/>
                    </a:lnTo>
                    <a:lnTo>
                      <a:pt x="940676" y="386606"/>
                    </a:lnTo>
                    <a:lnTo>
                      <a:pt x="946818" y="407181"/>
                    </a:lnTo>
                    <a:lnTo>
                      <a:pt x="957658" y="443640"/>
                    </a:lnTo>
                    <a:lnTo>
                      <a:pt x="979698" y="502479"/>
                    </a:lnTo>
                    <a:lnTo>
                      <a:pt x="1007159" y="556986"/>
                    </a:lnTo>
                    <a:lnTo>
                      <a:pt x="1011856" y="564567"/>
                    </a:lnTo>
                    <a:lnTo>
                      <a:pt x="886839" y="606079"/>
                    </a:lnTo>
                    <a:lnTo>
                      <a:pt x="660289" y="684411"/>
                    </a:lnTo>
                    <a:lnTo>
                      <a:pt x="640778" y="691991"/>
                    </a:lnTo>
                    <a:lnTo>
                      <a:pt x="602478" y="709679"/>
                    </a:lnTo>
                    <a:lnTo>
                      <a:pt x="542137" y="740362"/>
                    </a:lnTo>
                    <a:lnTo>
                      <a:pt x="473847" y="772850"/>
                    </a:lnTo>
                    <a:lnTo>
                      <a:pt x="423262" y="793426"/>
                    </a:lnTo>
                    <a:lnTo>
                      <a:pt x="367618" y="811836"/>
                    </a:lnTo>
                    <a:lnTo>
                      <a:pt x="305832" y="826997"/>
                    </a:lnTo>
                    <a:lnTo>
                      <a:pt x="271506" y="832411"/>
                    </a:lnTo>
                    <a:lnTo>
                      <a:pt x="232122" y="835299"/>
                    </a:lnTo>
                    <a:lnTo>
                      <a:pt x="108189" y="835299"/>
                    </a:lnTo>
                    <a:lnTo>
                      <a:pt x="101928" y="835081"/>
                    </a:lnTo>
                    <a:lnTo>
                      <a:pt x="0" y="248091"/>
                    </a:lnTo>
                    <a:lnTo>
                      <a:pt x="5573" y="249074"/>
                    </a:lnTo>
                    <a:lnTo>
                      <a:pt x="52906" y="262069"/>
                    </a:lnTo>
                    <a:lnTo>
                      <a:pt x="115415" y="290225"/>
                    </a:lnTo>
                    <a:lnTo>
                      <a:pt x="123726" y="296001"/>
                    </a:lnTo>
                    <a:lnTo>
                      <a:pt x="149379" y="290225"/>
                    </a:lnTo>
                    <a:lnTo>
                      <a:pt x="300774" y="251240"/>
                    </a:lnTo>
                    <a:lnTo>
                      <a:pt x="423985" y="214781"/>
                    </a:lnTo>
                    <a:lnTo>
                      <a:pt x="484325" y="194566"/>
                    </a:lnTo>
                    <a:lnTo>
                      <a:pt x="544666" y="171103"/>
                    </a:lnTo>
                    <a:lnTo>
                      <a:pt x="691363" y="108654"/>
                    </a:lnTo>
                    <a:lnTo>
                      <a:pt x="833363" y="46205"/>
                    </a:lnTo>
                    <a:lnTo>
                      <a:pt x="931281" y="4693"/>
                    </a:lnTo>
                    <a:close/>
                  </a:path>
                </a:pathLst>
              </a:custGeom>
              <a:solidFill>
                <a:srgbClr val="3755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solidFill>
                    <a:prstClr val="black"/>
                  </a:solidFill>
                </a:endParaRPr>
              </a:p>
            </p:txBody>
          </p:sp>
        </p:grpSp>
        <p:sp>
          <p:nvSpPr>
            <p:cNvPr id="56" name="번개 55">
              <a:extLst>
                <a:ext uri="{FF2B5EF4-FFF2-40B4-BE49-F238E27FC236}">
                  <a16:creationId xmlns:a16="http://schemas.microsoft.com/office/drawing/2014/main" xmlns="" id="{30530932-A90C-4C1C-B3D8-381F447C9F2E}"/>
                </a:ext>
              </a:extLst>
            </p:cNvPr>
            <p:cNvSpPr/>
            <p:nvPr/>
          </p:nvSpPr>
          <p:spPr>
            <a:xfrm rot="3783619">
              <a:off x="4669723" y="1400558"/>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번개 56">
              <a:extLst>
                <a:ext uri="{FF2B5EF4-FFF2-40B4-BE49-F238E27FC236}">
                  <a16:creationId xmlns:a16="http://schemas.microsoft.com/office/drawing/2014/main" xmlns="" id="{47C3199B-1997-452C-B223-1EBC8214D7BE}"/>
                </a:ext>
              </a:extLst>
            </p:cNvPr>
            <p:cNvSpPr/>
            <p:nvPr/>
          </p:nvSpPr>
          <p:spPr>
            <a:xfrm rot="5078373">
              <a:off x="4977241" y="185124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번개 57">
              <a:extLst>
                <a:ext uri="{FF2B5EF4-FFF2-40B4-BE49-F238E27FC236}">
                  <a16:creationId xmlns:a16="http://schemas.microsoft.com/office/drawing/2014/main" xmlns="" id="{ACD16303-0B69-403D-9340-CF4268211CB7}"/>
                </a:ext>
              </a:extLst>
            </p:cNvPr>
            <p:cNvSpPr/>
            <p:nvPr/>
          </p:nvSpPr>
          <p:spPr>
            <a:xfrm rot="6234213">
              <a:off x="5136515" y="2366785"/>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번개 58">
              <a:extLst>
                <a:ext uri="{FF2B5EF4-FFF2-40B4-BE49-F238E27FC236}">
                  <a16:creationId xmlns:a16="http://schemas.microsoft.com/office/drawing/2014/main" xmlns="" id="{C09EE1B0-8A3E-43DB-9C8F-7382287EF034}"/>
                </a:ext>
              </a:extLst>
            </p:cNvPr>
            <p:cNvSpPr/>
            <p:nvPr/>
          </p:nvSpPr>
          <p:spPr>
            <a:xfrm rot="7730250">
              <a:off x="5163711" y="2910724"/>
              <a:ext cx="348761" cy="73948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0" name="번개 59">
              <a:extLst>
                <a:ext uri="{FF2B5EF4-FFF2-40B4-BE49-F238E27FC236}">
                  <a16:creationId xmlns:a16="http://schemas.microsoft.com/office/drawing/2014/main" xmlns="" id="{DCA5998A-D684-449B-9F4F-1839082A66C4}"/>
                </a:ext>
              </a:extLst>
            </p:cNvPr>
            <p:cNvSpPr/>
            <p:nvPr/>
          </p:nvSpPr>
          <p:spPr>
            <a:xfrm rot="9147376">
              <a:off x="4989484" y="3422566"/>
              <a:ext cx="348761" cy="73949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73" name="직사각형 72"/>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2" name="文字方塊 1">
            <a:extLst>
              <a:ext uri="{FF2B5EF4-FFF2-40B4-BE49-F238E27FC236}">
                <a16:creationId xmlns:a16="http://schemas.microsoft.com/office/drawing/2014/main" xmlns="" id="{5575B347-47F1-4467-8BD8-7422C113C364}"/>
              </a:ext>
            </a:extLst>
          </p:cNvPr>
          <p:cNvSpPr txBox="1"/>
          <p:nvPr/>
        </p:nvSpPr>
        <p:spPr>
          <a:xfrm>
            <a:off x="3966213" y="145166"/>
            <a:ext cx="4259573" cy="769441"/>
          </a:xfrm>
          <a:prstGeom prst="rect">
            <a:avLst/>
          </a:prstGeom>
          <a:noFill/>
        </p:spPr>
        <p:txBody>
          <a:bodyPr wrap="square" rtlCol="0">
            <a:spAutoFit/>
          </a:bodyPr>
          <a:lstStyle/>
          <a:p>
            <a:pPr algn="ctr"/>
            <a:r>
              <a:rPr lang="zh-TW" altLang="en-US" sz="4400" b="1" dirty="0">
                <a:solidFill>
                  <a:schemeClr val="bg1">
                    <a:lumMod val="95000"/>
                  </a:schemeClr>
                </a:solidFill>
                <a:latin typeface="微軟正黑體" panose="020B0604030504040204" pitchFamily="34" charset="-120"/>
                <a:ea typeface="微軟正黑體" panose="020B0604030504040204" pitchFamily="34" charset="-120"/>
              </a:rPr>
              <a:t>目錄</a:t>
            </a:r>
          </a:p>
        </p:txBody>
      </p:sp>
      <p:sp>
        <p:nvSpPr>
          <p:cNvPr id="39" name="圆角矩形 4">
            <a:extLst>
              <a:ext uri="{FF2B5EF4-FFF2-40B4-BE49-F238E27FC236}">
                <a16:creationId xmlns:a16="http://schemas.microsoft.com/office/drawing/2014/main" xmlns="" id="{44F86A34-5E85-46EB-8482-40E5D6DED287}"/>
              </a:ext>
            </a:extLst>
          </p:cNvPr>
          <p:cNvSpPr/>
          <p:nvPr/>
        </p:nvSpPr>
        <p:spPr>
          <a:xfrm>
            <a:off x="6685922" y="1644180"/>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1</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0" name="矩形 39">
            <a:extLst>
              <a:ext uri="{FF2B5EF4-FFF2-40B4-BE49-F238E27FC236}">
                <a16:creationId xmlns:a16="http://schemas.microsoft.com/office/drawing/2014/main" xmlns="" id="{25139F84-45C4-4488-BB0B-082AD80197FB}"/>
              </a:ext>
            </a:extLst>
          </p:cNvPr>
          <p:cNvSpPr/>
          <p:nvPr/>
        </p:nvSpPr>
        <p:spPr>
          <a:xfrm>
            <a:off x="8654325" y="1669376"/>
            <a:ext cx="800219"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緒論</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圆角矩形 6">
            <a:extLst>
              <a:ext uri="{FF2B5EF4-FFF2-40B4-BE49-F238E27FC236}">
                <a16:creationId xmlns:a16="http://schemas.microsoft.com/office/drawing/2014/main" xmlns="" id="{B4CEC302-06E1-4242-8BAB-5B4BB33606E4}"/>
              </a:ext>
            </a:extLst>
          </p:cNvPr>
          <p:cNvSpPr/>
          <p:nvPr/>
        </p:nvSpPr>
        <p:spPr>
          <a:xfrm>
            <a:off x="6684866" y="2507562"/>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2</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2" name="矩形 41">
            <a:extLst>
              <a:ext uri="{FF2B5EF4-FFF2-40B4-BE49-F238E27FC236}">
                <a16:creationId xmlns:a16="http://schemas.microsoft.com/office/drawing/2014/main" xmlns="" id="{7D060B73-092E-44E9-A225-C12645A4779C}"/>
              </a:ext>
            </a:extLst>
          </p:cNvPr>
          <p:cNvSpPr/>
          <p:nvPr/>
        </p:nvSpPr>
        <p:spPr>
          <a:xfrm>
            <a:off x="8412200" y="2525570"/>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文獻探討</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圆角矩形 8">
            <a:extLst>
              <a:ext uri="{FF2B5EF4-FFF2-40B4-BE49-F238E27FC236}">
                <a16:creationId xmlns:a16="http://schemas.microsoft.com/office/drawing/2014/main" xmlns="" id="{596D4677-E4B6-4043-BC5E-33AA875137D8}"/>
              </a:ext>
            </a:extLst>
          </p:cNvPr>
          <p:cNvSpPr/>
          <p:nvPr/>
        </p:nvSpPr>
        <p:spPr>
          <a:xfrm>
            <a:off x="6683809" y="3378613"/>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3</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4" name="矩形 43">
            <a:extLst>
              <a:ext uri="{FF2B5EF4-FFF2-40B4-BE49-F238E27FC236}">
                <a16:creationId xmlns:a16="http://schemas.microsoft.com/office/drawing/2014/main" xmlns="" id="{C416E27C-26D7-4F48-A154-B23FBCC0AD89}"/>
              </a:ext>
            </a:extLst>
          </p:cNvPr>
          <p:cNvSpPr/>
          <p:nvPr/>
        </p:nvSpPr>
        <p:spPr>
          <a:xfrm>
            <a:off x="8412200" y="3414664"/>
            <a:ext cx="1415772" cy="461665"/>
          </a:xfrm>
          <a:prstGeom prst="rect">
            <a:avLst/>
          </a:prstGeom>
        </p:spPr>
        <p:txBody>
          <a:bodyPr wrap="none">
            <a:spAutoFit/>
          </a:bodyPr>
          <a:lstStyle/>
          <a:p>
            <a:pPr algn="ctr">
              <a:spcAft>
                <a:spcPts val="0"/>
              </a:spcAft>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圆角矩形 10">
            <a:extLst>
              <a:ext uri="{FF2B5EF4-FFF2-40B4-BE49-F238E27FC236}">
                <a16:creationId xmlns:a16="http://schemas.microsoft.com/office/drawing/2014/main" xmlns="" id="{FE83B86F-FF89-46AA-8965-6172B1C62FB8}"/>
              </a:ext>
            </a:extLst>
          </p:cNvPr>
          <p:cNvSpPr/>
          <p:nvPr/>
        </p:nvSpPr>
        <p:spPr>
          <a:xfrm>
            <a:off x="6683809" y="4263584"/>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4</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46" name="矩形 45">
            <a:extLst>
              <a:ext uri="{FF2B5EF4-FFF2-40B4-BE49-F238E27FC236}">
                <a16:creationId xmlns:a16="http://schemas.microsoft.com/office/drawing/2014/main" xmlns="" id="{A3A69610-F8E3-493D-9333-3196BCBC4B4E}"/>
              </a:ext>
            </a:extLst>
          </p:cNvPr>
          <p:cNvSpPr/>
          <p:nvPr/>
        </p:nvSpPr>
        <p:spPr>
          <a:xfrm>
            <a:off x="8521944" y="4279594"/>
            <a:ext cx="1415772"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研究結果</a:t>
            </a:r>
          </a:p>
        </p:txBody>
      </p:sp>
      <p:sp>
        <p:nvSpPr>
          <p:cNvPr id="47" name="圆角矩形 12">
            <a:extLst>
              <a:ext uri="{FF2B5EF4-FFF2-40B4-BE49-F238E27FC236}">
                <a16:creationId xmlns:a16="http://schemas.microsoft.com/office/drawing/2014/main" xmlns="" id="{8B9B8927-5FDC-41E8-960A-2C7D1589DE56}"/>
              </a:ext>
            </a:extLst>
          </p:cNvPr>
          <p:cNvSpPr/>
          <p:nvPr/>
        </p:nvSpPr>
        <p:spPr>
          <a:xfrm>
            <a:off x="6683809" y="5180119"/>
            <a:ext cx="506412" cy="504825"/>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5</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67" name="矩形 66">
            <a:extLst>
              <a:ext uri="{FF2B5EF4-FFF2-40B4-BE49-F238E27FC236}">
                <a16:creationId xmlns:a16="http://schemas.microsoft.com/office/drawing/2014/main" xmlns="" id="{519948C3-DCD6-49D7-9CE2-2F0794300137}"/>
              </a:ext>
            </a:extLst>
          </p:cNvPr>
          <p:cNvSpPr/>
          <p:nvPr/>
        </p:nvSpPr>
        <p:spPr>
          <a:xfrm>
            <a:off x="8819048" y="5223279"/>
            <a:ext cx="800219" cy="461665"/>
          </a:xfrm>
          <a:prstGeom prst="rect">
            <a:avLst/>
          </a:prstGeom>
        </p:spPr>
        <p:txBody>
          <a:bodyPr wrap="none">
            <a:spAutoFit/>
          </a:bodyPr>
          <a:lstStyle/>
          <a:p>
            <a:pPr algn="ctr">
              <a:spcAft>
                <a:spcPts val="0"/>
              </a:spcAft>
              <a:defRPr/>
            </a:pPr>
            <a:r>
              <a:rPr lang="zh-TW"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結論</a:t>
            </a:r>
          </a:p>
        </p:txBody>
      </p:sp>
    </p:spTree>
    <p:extLst>
      <p:ext uri="{BB962C8B-B14F-4D97-AF65-F5344CB8AC3E}">
        <p14:creationId xmlns:p14="http://schemas.microsoft.com/office/powerpoint/2010/main" val="3790315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圓角 39">
            <a:extLst>
              <a:ext uri="{FF2B5EF4-FFF2-40B4-BE49-F238E27FC236}">
                <a16:creationId xmlns:a16="http://schemas.microsoft.com/office/drawing/2014/main" xmlns="" id="{D825239E-25B0-4916-B95D-9F8A061152C9}"/>
              </a:ext>
            </a:extLst>
          </p:cNvPr>
          <p:cNvSpPr/>
          <p:nvPr/>
        </p:nvSpPr>
        <p:spPr>
          <a:xfrm>
            <a:off x="4716893" y="3091781"/>
            <a:ext cx="4438923" cy="739984"/>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2800" b="1" dirty="0">
                <a:solidFill>
                  <a:schemeClr val="tx1">
                    <a:lumMod val="95000"/>
                    <a:lumOff val="5000"/>
                  </a:schemeClr>
                </a:solidFill>
                <a:latin typeface="微軟正黑體" panose="020B0604030504040204" pitchFamily="34" charset="-120"/>
                <a:ea typeface="微軟正黑體" panose="020B0604030504040204" pitchFamily="34" charset="-120"/>
              </a:rPr>
              <a:t>機器學習</a:t>
            </a:r>
          </a:p>
        </p:txBody>
      </p:sp>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章節概要</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extLst>
              <p:ext uri="{D42A27DB-BD31-4B8C-83A1-F6EECF244321}">
                <p14:modId xmlns:p14="http://schemas.microsoft.com/office/powerpoint/2010/main" val="221917714"/>
              </p:ext>
            </p:extLst>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17" name="矩形: 圓角 16">
            <a:extLst>
              <a:ext uri="{FF2B5EF4-FFF2-40B4-BE49-F238E27FC236}">
                <a16:creationId xmlns:a16="http://schemas.microsoft.com/office/drawing/2014/main" xmlns="" id="{6484F4DA-BA3B-4689-978E-1116BF26B918}"/>
              </a:ext>
            </a:extLst>
          </p:cNvPr>
          <p:cNvSpPr/>
          <p:nvPr/>
        </p:nvSpPr>
        <p:spPr>
          <a:xfrm>
            <a:off x="4716893" y="2171080"/>
            <a:ext cx="4438923" cy="739984"/>
          </a:xfrm>
          <a:prstGeom prst="round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2800" b="1" dirty="0">
                <a:solidFill>
                  <a:schemeClr val="tx1">
                    <a:lumMod val="95000"/>
                    <a:lumOff val="5000"/>
                  </a:schemeClr>
                </a:solidFill>
                <a:latin typeface="微軟正黑體" panose="020B0604030504040204" pitchFamily="34" charset="-120"/>
                <a:ea typeface="微軟正黑體" panose="020B0604030504040204" pitchFamily="34" charset="-120"/>
              </a:rPr>
              <a:t>網路爬蟲之研究案例</a:t>
            </a:r>
          </a:p>
        </p:txBody>
      </p:sp>
      <p:sp>
        <p:nvSpPr>
          <p:cNvPr id="19" name="矩形: 圓角 18">
            <a:extLst>
              <a:ext uri="{FF2B5EF4-FFF2-40B4-BE49-F238E27FC236}">
                <a16:creationId xmlns:a16="http://schemas.microsoft.com/office/drawing/2014/main" xmlns="" id="{53ACDC3A-500E-40D4-AA23-F411FB5213C1}"/>
              </a:ext>
            </a:extLst>
          </p:cNvPr>
          <p:cNvSpPr/>
          <p:nvPr/>
        </p:nvSpPr>
        <p:spPr>
          <a:xfrm>
            <a:off x="4716893" y="1256143"/>
            <a:ext cx="4438923" cy="739984"/>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2800" b="1" dirty="0">
                <a:solidFill>
                  <a:schemeClr val="tx1">
                    <a:lumMod val="95000"/>
                    <a:lumOff val="5000"/>
                  </a:schemeClr>
                </a:solidFill>
                <a:latin typeface="微軟正黑體" panose="020B0604030504040204" pitchFamily="34" charset="-120"/>
                <a:ea typeface="微軟正黑體" panose="020B0604030504040204" pitchFamily="34" charset="-120"/>
              </a:rPr>
              <a:t>網路爬蟲</a:t>
            </a:r>
          </a:p>
        </p:txBody>
      </p:sp>
      <p:sp>
        <p:nvSpPr>
          <p:cNvPr id="20" name="圆角矩形 4">
            <a:extLst>
              <a:ext uri="{FF2B5EF4-FFF2-40B4-BE49-F238E27FC236}">
                <a16:creationId xmlns:a16="http://schemas.microsoft.com/office/drawing/2014/main" xmlns="" id="{3FFF5D31-6F2B-40AB-A005-24BC037175F3}"/>
              </a:ext>
            </a:extLst>
          </p:cNvPr>
          <p:cNvSpPr/>
          <p:nvPr/>
        </p:nvSpPr>
        <p:spPr>
          <a:xfrm>
            <a:off x="4325793" y="1247252"/>
            <a:ext cx="506412" cy="739984"/>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1</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22" name="圆角矩形 6">
            <a:extLst>
              <a:ext uri="{FF2B5EF4-FFF2-40B4-BE49-F238E27FC236}">
                <a16:creationId xmlns:a16="http://schemas.microsoft.com/office/drawing/2014/main" xmlns="" id="{769BF970-6550-4D6C-BD1D-9A0419A4ED8D}"/>
              </a:ext>
            </a:extLst>
          </p:cNvPr>
          <p:cNvSpPr/>
          <p:nvPr/>
        </p:nvSpPr>
        <p:spPr>
          <a:xfrm>
            <a:off x="4325793" y="2143841"/>
            <a:ext cx="506412" cy="739984"/>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2</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24" name="圆角矩形 8">
            <a:extLst>
              <a:ext uri="{FF2B5EF4-FFF2-40B4-BE49-F238E27FC236}">
                <a16:creationId xmlns:a16="http://schemas.microsoft.com/office/drawing/2014/main" xmlns="" id="{BD1F8EB6-CC9B-4F2E-A7D6-FA7CCF4CF7F7}"/>
              </a:ext>
            </a:extLst>
          </p:cNvPr>
          <p:cNvSpPr/>
          <p:nvPr/>
        </p:nvSpPr>
        <p:spPr>
          <a:xfrm>
            <a:off x="4325793" y="3056078"/>
            <a:ext cx="506412" cy="739984"/>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mj-lt"/>
                <a:ea typeface="Arial Unicode MS" panose="020B0604020202020204" pitchFamily="34" charset="-122"/>
                <a:cs typeface="Arial Unicode MS" panose="020B0604020202020204" pitchFamily="34" charset="-122"/>
              </a:rPr>
              <a:t>3</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13" name="矩形: 圓角 39">
            <a:extLst>
              <a:ext uri="{FF2B5EF4-FFF2-40B4-BE49-F238E27FC236}">
                <a16:creationId xmlns:a16="http://schemas.microsoft.com/office/drawing/2014/main" xmlns="" id="{D825239E-25B0-4916-B95D-9F8A061152C9}"/>
              </a:ext>
            </a:extLst>
          </p:cNvPr>
          <p:cNvSpPr/>
          <p:nvPr/>
        </p:nvSpPr>
        <p:spPr>
          <a:xfrm>
            <a:off x="4716892" y="5818181"/>
            <a:ext cx="4438923" cy="739984"/>
          </a:xfrm>
          <a:prstGeom prst="round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2800" b="1" dirty="0">
                <a:solidFill>
                  <a:schemeClr val="tx1">
                    <a:lumMod val="95000"/>
                    <a:lumOff val="5000"/>
                  </a:schemeClr>
                </a:solidFill>
                <a:latin typeface="微軟正黑體" panose="020B0604030504040204" pitchFamily="34" charset="-120"/>
                <a:ea typeface="微軟正黑體" panose="020B0604030504040204" pitchFamily="34" charset="-120"/>
              </a:rPr>
              <a:t>食品設計</a:t>
            </a:r>
          </a:p>
        </p:txBody>
      </p:sp>
      <p:sp>
        <p:nvSpPr>
          <p:cNvPr id="14" name="矩形: 圓角 16">
            <a:extLst>
              <a:ext uri="{FF2B5EF4-FFF2-40B4-BE49-F238E27FC236}">
                <a16:creationId xmlns:a16="http://schemas.microsoft.com/office/drawing/2014/main" xmlns="" id="{6484F4DA-BA3B-4689-978E-1116BF26B918}"/>
              </a:ext>
            </a:extLst>
          </p:cNvPr>
          <p:cNvSpPr/>
          <p:nvPr/>
        </p:nvSpPr>
        <p:spPr>
          <a:xfrm>
            <a:off x="4716892" y="4889016"/>
            <a:ext cx="4438923" cy="739984"/>
          </a:xfrm>
          <a:prstGeom prst="round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800" b="1" dirty="0">
                <a:solidFill>
                  <a:schemeClr val="tx1">
                    <a:lumMod val="95000"/>
                    <a:lumOff val="5000"/>
                  </a:schemeClr>
                </a:solidFill>
                <a:latin typeface="微軟正黑體" panose="020B0604030504040204" pitchFamily="34" charset="-120"/>
                <a:ea typeface="微軟正黑體" panose="020B0604030504040204" pitchFamily="34" charset="-120"/>
              </a:rPr>
              <a:t>K-means</a:t>
            </a:r>
            <a:r>
              <a:rPr lang="zh-TW" altLang="en-US" sz="2800" b="1" dirty="0">
                <a:solidFill>
                  <a:schemeClr val="tx1">
                    <a:lumMod val="95000"/>
                    <a:lumOff val="5000"/>
                  </a:schemeClr>
                </a:solidFill>
                <a:latin typeface="微軟正黑體" panose="020B0604030504040204" pitchFamily="34" charset="-120"/>
                <a:ea typeface="微軟正黑體" panose="020B0604030504040204" pitchFamily="34" charset="-120"/>
              </a:rPr>
              <a:t>研究案例</a:t>
            </a:r>
          </a:p>
        </p:txBody>
      </p:sp>
      <p:sp>
        <p:nvSpPr>
          <p:cNvPr id="15" name="矩形: 圓角 18">
            <a:extLst>
              <a:ext uri="{FF2B5EF4-FFF2-40B4-BE49-F238E27FC236}">
                <a16:creationId xmlns:a16="http://schemas.microsoft.com/office/drawing/2014/main" xmlns="" id="{53ACDC3A-500E-40D4-AA23-F411FB5213C1}"/>
              </a:ext>
            </a:extLst>
          </p:cNvPr>
          <p:cNvSpPr/>
          <p:nvPr/>
        </p:nvSpPr>
        <p:spPr>
          <a:xfrm>
            <a:off x="4716893" y="3976779"/>
            <a:ext cx="4438923" cy="739984"/>
          </a:xfrm>
          <a:prstGeom prst="round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2800" b="1" dirty="0">
                <a:solidFill>
                  <a:schemeClr val="tx1">
                    <a:lumMod val="95000"/>
                    <a:lumOff val="5000"/>
                  </a:schemeClr>
                </a:solidFill>
                <a:latin typeface="微軟正黑體" panose="020B0604030504040204" pitchFamily="34" charset="-120"/>
                <a:ea typeface="微軟正黑體" panose="020B0604030504040204" pitchFamily="34" charset="-120"/>
              </a:rPr>
              <a:t>機器學習研究案例</a:t>
            </a:r>
          </a:p>
        </p:txBody>
      </p:sp>
      <p:sp>
        <p:nvSpPr>
          <p:cNvPr id="16" name="圆角矩形 4">
            <a:extLst>
              <a:ext uri="{FF2B5EF4-FFF2-40B4-BE49-F238E27FC236}">
                <a16:creationId xmlns:a16="http://schemas.microsoft.com/office/drawing/2014/main" xmlns="" id="{3FFF5D31-6F2B-40AB-A005-24BC037175F3}"/>
              </a:ext>
            </a:extLst>
          </p:cNvPr>
          <p:cNvSpPr/>
          <p:nvPr/>
        </p:nvSpPr>
        <p:spPr>
          <a:xfrm>
            <a:off x="4325793" y="3967888"/>
            <a:ext cx="506412" cy="739984"/>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4000" dirty="0">
                <a:latin typeface="+mj-lt"/>
                <a:ea typeface="Arial Unicode MS" panose="020B0604020202020204" pitchFamily="34" charset="-122"/>
                <a:cs typeface="Arial Unicode MS" panose="020B0604020202020204" pitchFamily="34" charset="-122"/>
              </a:rPr>
              <a:t>4</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18" name="圆角矩形 6">
            <a:extLst>
              <a:ext uri="{FF2B5EF4-FFF2-40B4-BE49-F238E27FC236}">
                <a16:creationId xmlns:a16="http://schemas.microsoft.com/office/drawing/2014/main" xmlns="" id="{769BF970-6550-4D6C-BD1D-9A0419A4ED8D}"/>
              </a:ext>
            </a:extLst>
          </p:cNvPr>
          <p:cNvSpPr/>
          <p:nvPr/>
        </p:nvSpPr>
        <p:spPr>
          <a:xfrm>
            <a:off x="4325792" y="4861777"/>
            <a:ext cx="506412" cy="739984"/>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4000" dirty="0">
                <a:latin typeface="+mj-lt"/>
                <a:ea typeface="Arial Unicode MS" panose="020B0604020202020204" pitchFamily="34" charset="-122"/>
                <a:cs typeface="Arial Unicode MS" panose="020B0604020202020204" pitchFamily="34" charset="-122"/>
              </a:rPr>
              <a:t>5</a:t>
            </a:r>
            <a:endParaRPr lang="zh-CN" altLang="en-US" sz="4000" dirty="0">
              <a:latin typeface="+mj-lt"/>
              <a:ea typeface="Arial Unicode MS" panose="020B0604020202020204" pitchFamily="34" charset="-122"/>
              <a:cs typeface="Arial Unicode MS" panose="020B0604020202020204" pitchFamily="34" charset="-122"/>
            </a:endParaRPr>
          </a:p>
        </p:txBody>
      </p:sp>
      <p:sp>
        <p:nvSpPr>
          <p:cNvPr id="21" name="圆角矩形 8">
            <a:extLst>
              <a:ext uri="{FF2B5EF4-FFF2-40B4-BE49-F238E27FC236}">
                <a16:creationId xmlns:a16="http://schemas.microsoft.com/office/drawing/2014/main" xmlns="" id="{BD1F8EB6-CC9B-4F2E-A7D6-FA7CCF4CF7F7}"/>
              </a:ext>
            </a:extLst>
          </p:cNvPr>
          <p:cNvSpPr/>
          <p:nvPr/>
        </p:nvSpPr>
        <p:spPr>
          <a:xfrm>
            <a:off x="4325792" y="5782478"/>
            <a:ext cx="506412" cy="739984"/>
          </a:xfrm>
          <a:prstGeom prst="round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4000" dirty="0">
                <a:latin typeface="+mj-lt"/>
                <a:ea typeface="Arial Unicode MS" panose="020B0604020202020204" pitchFamily="34" charset="-122"/>
                <a:cs typeface="Arial Unicode MS" panose="020B0604020202020204" pitchFamily="34" charset="-122"/>
              </a:rPr>
              <a:t>6</a:t>
            </a:r>
            <a:endParaRPr lang="zh-CN" altLang="en-US" sz="4000" dirty="0">
              <a:latin typeface="+mj-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3819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72">
            <a:extLst>
              <a:ext uri="{FF2B5EF4-FFF2-40B4-BE49-F238E27FC236}">
                <a16:creationId xmlns:a16="http://schemas.microsoft.com/office/drawing/2014/main" xmlns="" id="{372A7015-FBC7-4DF0-930C-7A8E1566C264}"/>
              </a:ext>
            </a:extLst>
          </p:cNvPr>
          <p:cNvSpPr/>
          <p:nvPr/>
        </p:nvSpPr>
        <p:spPr>
          <a:xfrm>
            <a:off x="0" y="0"/>
            <a:ext cx="12192000" cy="965200"/>
          </a:xfrm>
          <a:prstGeom prst="rect">
            <a:avLst/>
          </a:prstGeom>
          <a:solidFill>
            <a:srgbClr val="0070C0"/>
          </a:solidFill>
          <a:ln>
            <a:noFill/>
          </a:ln>
          <a:effectLst>
            <a:outerShdw dist="38100" dir="5400000" algn="t"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sz="4800" kern="0" dirty="0">
              <a:solidFill>
                <a:prstClr val="white"/>
              </a:solidFill>
            </a:endParaRPr>
          </a:p>
        </p:txBody>
      </p:sp>
      <p:sp>
        <p:nvSpPr>
          <p:cNvPr id="35" name="矩形 34">
            <a:extLst>
              <a:ext uri="{FF2B5EF4-FFF2-40B4-BE49-F238E27FC236}">
                <a16:creationId xmlns:a16="http://schemas.microsoft.com/office/drawing/2014/main" xmlns="" id="{5EBFF347-32B4-4FA1-A2E5-D218D1B08EA2}"/>
              </a:ext>
            </a:extLst>
          </p:cNvPr>
          <p:cNvSpPr/>
          <p:nvPr/>
        </p:nvSpPr>
        <p:spPr>
          <a:xfrm>
            <a:off x="0" y="0"/>
            <a:ext cx="1743462"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xmlns="" id="{11F9B261-784B-4679-8582-D16439C7CE70}"/>
              </a:ext>
            </a:extLst>
          </p:cNvPr>
          <p:cNvSpPr/>
          <p:nvPr/>
        </p:nvSpPr>
        <p:spPr>
          <a:xfrm>
            <a:off x="379204" y="2086640"/>
            <a:ext cx="973158" cy="3861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xmlns="" id="{9243550C-AE3F-4F4F-9C6C-8AA879A2234D}"/>
              </a:ext>
            </a:extLst>
          </p:cNvPr>
          <p:cNvSpPr txBox="1"/>
          <p:nvPr/>
        </p:nvSpPr>
        <p:spPr>
          <a:xfrm>
            <a:off x="465673" y="1854807"/>
            <a:ext cx="800219" cy="4325452"/>
          </a:xfrm>
          <a:prstGeom prst="rect">
            <a:avLst/>
          </a:prstGeom>
          <a:noFill/>
        </p:spPr>
        <p:txBody>
          <a:bodyPr vert="eaVert" wrap="square" rtlCol="0">
            <a:spAutoFit/>
          </a:bodyPr>
          <a:lstStyle/>
          <a:p>
            <a:pPr algn="ctr"/>
            <a:r>
              <a:rPr lang="zh-TW" altLang="en-US" sz="4000" b="1" dirty="0">
                <a:latin typeface="微軟正黑體" panose="020B0604030504040204" pitchFamily="34" charset="-120"/>
                <a:ea typeface="微軟正黑體" panose="020B0604030504040204" pitchFamily="34" charset="-120"/>
              </a:rPr>
              <a:t>網路爬蟲</a:t>
            </a:r>
          </a:p>
        </p:txBody>
      </p:sp>
      <p:graphicFrame>
        <p:nvGraphicFramePr>
          <p:cNvPr id="38" name="表格 37">
            <a:extLst>
              <a:ext uri="{FF2B5EF4-FFF2-40B4-BE49-F238E27FC236}">
                <a16:creationId xmlns:a16="http://schemas.microsoft.com/office/drawing/2014/main" xmlns="" id="{8399469D-76AE-40B6-8C05-D7E0325330D8}"/>
              </a:ext>
            </a:extLst>
          </p:cNvPr>
          <p:cNvGraphicFramePr>
            <a:graphicFrameLocks noGrp="1"/>
          </p:cNvGraphicFramePr>
          <p:nvPr>
            <p:extLst>
              <p:ext uri="{D42A27DB-BD31-4B8C-83A1-F6EECF244321}">
                <p14:modId xmlns:p14="http://schemas.microsoft.com/office/powerpoint/2010/main" val="144091267"/>
              </p:ext>
            </p:extLst>
          </p:nvPr>
        </p:nvGraphicFramePr>
        <p:xfrm>
          <a:off x="1743462" y="0"/>
          <a:ext cx="10448540" cy="965200"/>
        </p:xfrm>
        <a:graphic>
          <a:graphicData uri="http://schemas.openxmlformats.org/drawingml/2006/table">
            <a:tbl>
              <a:tblPr firstRow="1" bandRow="1">
                <a:tableStyleId>{5C22544A-7EE6-4342-B048-85BDC9FD1C3A}</a:tableStyleId>
              </a:tblPr>
              <a:tblGrid>
                <a:gridCol w="2089708">
                  <a:extLst>
                    <a:ext uri="{9D8B030D-6E8A-4147-A177-3AD203B41FA5}">
                      <a16:colId xmlns:a16="http://schemas.microsoft.com/office/drawing/2014/main" xmlns="" val="489872258"/>
                    </a:ext>
                  </a:extLst>
                </a:gridCol>
                <a:gridCol w="2089708">
                  <a:extLst>
                    <a:ext uri="{9D8B030D-6E8A-4147-A177-3AD203B41FA5}">
                      <a16:colId xmlns:a16="http://schemas.microsoft.com/office/drawing/2014/main" xmlns="" val="2654982362"/>
                    </a:ext>
                  </a:extLst>
                </a:gridCol>
                <a:gridCol w="2089708">
                  <a:extLst>
                    <a:ext uri="{9D8B030D-6E8A-4147-A177-3AD203B41FA5}">
                      <a16:colId xmlns:a16="http://schemas.microsoft.com/office/drawing/2014/main" xmlns="" val="3551555579"/>
                    </a:ext>
                  </a:extLst>
                </a:gridCol>
                <a:gridCol w="2089708">
                  <a:extLst>
                    <a:ext uri="{9D8B030D-6E8A-4147-A177-3AD203B41FA5}">
                      <a16:colId xmlns:a16="http://schemas.microsoft.com/office/drawing/2014/main" xmlns="" val="2511531464"/>
                    </a:ext>
                  </a:extLst>
                </a:gridCol>
                <a:gridCol w="2089708">
                  <a:extLst>
                    <a:ext uri="{9D8B030D-6E8A-4147-A177-3AD203B41FA5}">
                      <a16:colId xmlns:a16="http://schemas.microsoft.com/office/drawing/2014/main" xmlns="" val="426857378"/>
                    </a:ext>
                  </a:extLst>
                </a:gridCol>
              </a:tblGrid>
              <a:tr h="965200">
                <a:tc>
                  <a:txBody>
                    <a:bodyPr/>
                    <a:lstStyle/>
                    <a:p>
                      <a:pPr algn="ctr"/>
                      <a:r>
                        <a:rPr lang="zh-TW" altLang="en-US" sz="2400" dirty="0">
                          <a:latin typeface="微軟正黑體" panose="020B0604030504040204" pitchFamily="34" charset="-120"/>
                          <a:ea typeface="微軟正黑體" panose="020B0604030504040204" pitchFamily="34" charset="-120"/>
                        </a:rPr>
                        <a:t>緒論</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文獻探討</a:t>
                      </a:r>
                    </a:p>
                  </a:txBody>
                  <a:tcPr anchor="ctr">
                    <a:solidFill>
                      <a:schemeClr val="tx2">
                        <a:lumMod val="75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研究方法</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研究結果</a:t>
                      </a:r>
                    </a:p>
                  </a:txBody>
                  <a:tcPr anchor="ctr">
                    <a:solidFill>
                      <a:schemeClr val="bg2">
                        <a:lumMod val="90000"/>
                      </a:schemeClr>
                    </a:solidFill>
                  </a:tcPr>
                </a:tc>
                <a:tc>
                  <a:txBody>
                    <a:bodyPr/>
                    <a:lstStyle/>
                    <a:p>
                      <a:pPr algn="ctr"/>
                      <a:r>
                        <a:rPr lang="zh-TW" altLang="en-US" sz="2400" dirty="0">
                          <a:latin typeface="微軟正黑體" panose="020B0604030504040204" pitchFamily="34" charset="-120"/>
                          <a:ea typeface="微軟正黑體" panose="020B0604030504040204" pitchFamily="34" charset="-120"/>
                        </a:rPr>
                        <a:t>結論</a:t>
                      </a:r>
                    </a:p>
                  </a:txBody>
                  <a:tcPr anchor="ctr">
                    <a:solidFill>
                      <a:schemeClr val="bg2">
                        <a:lumMod val="90000"/>
                      </a:schemeClr>
                    </a:solidFill>
                  </a:tcPr>
                </a:tc>
                <a:extLst>
                  <a:ext uri="{0D108BD9-81ED-4DB2-BD59-A6C34878D82A}">
                    <a16:rowId xmlns:a16="http://schemas.microsoft.com/office/drawing/2014/main" xmlns="" val="2921660002"/>
                  </a:ext>
                </a:extLst>
              </a:tr>
            </a:tbl>
          </a:graphicData>
        </a:graphic>
      </p:graphicFrame>
      <p:sp>
        <p:nvSpPr>
          <p:cNvPr id="9" name="文字方塊 8">
            <a:extLst>
              <a:ext uri="{FF2B5EF4-FFF2-40B4-BE49-F238E27FC236}">
                <a16:creationId xmlns:a16="http://schemas.microsoft.com/office/drawing/2014/main" xmlns="" id="{389C091E-1D64-4A9A-A29E-E70C106FD167}"/>
              </a:ext>
            </a:extLst>
          </p:cNvPr>
          <p:cNvSpPr txBox="1"/>
          <p:nvPr/>
        </p:nvSpPr>
        <p:spPr>
          <a:xfrm>
            <a:off x="2122666" y="2490826"/>
            <a:ext cx="6550740"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網路爬蟲是一個透過程式語言的編寫過後全自動的在網路上爬取你感興趣的相關數據，包括文字、數字、圖片、影片等等。</a:t>
            </a:r>
          </a:p>
        </p:txBody>
      </p:sp>
      <p:grpSp>
        <p:nvGrpSpPr>
          <p:cNvPr id="18" name="群組 17"/>
          <p:cNvGrpSpPr/>
          <p:nvPr/>
        </p:nvGrpSpPr>
        <p:grpSpPr>
          <a:xfrm>
            <a:off x="4505479" y="1311679"/>
            <a:ext cx="7686521" cy="5199842"/>
            <a:chOff x="6569253" y="3501246"/>
            <a:chExt cx="4832259" cy="3268967"/>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53" y="5772526"/>
              <a:ext cx="1564448" cy="997687"/>
            </a:xfrm>
            <a:prstGeom prst="rect">
              <a:avLst/>
            </a:prstGeom>
          </p:spPr>
        </p:pic>
        <p:pic>
          <p:nvPicPr>
            <p:cNvPr id="15" name="圖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6136" y="3501246"/>
              <a:ext cx="1865376" cy="1865376"/>
            </a:xfrm>
            <a:prstGeom prst="rect">
              <a:avLst/>
            </a:prstGeom>
          </p:spPr>
        </p:pic>
        <p:pic>
          <p:nvPicPr>
            <p:cNvPr id="16" name="圖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351640">
              <a:off x="8230766" y="5575415"/>
              <a:ext cx="477033" cy="477033"/>
            </a:xfrm>
            <a:prstGeom prst="rect">
              <a:avLst/>
            </a:prstGeom>
          </p:spPr>
        </p:pic>
        <p:pic>
          <p:nvPicPr>
            <p:cNvPr id="25" name="圖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351640">
              <a:off x="8962036" y="5019465"/>
              <a:ext cx="477033" cy="477033"/>
            </a:xfrm>
            <a:prstGeom prst="rect">
              <a:avLst/>
            </a:prstGeom>
          </p:spPr>
        </p:pic>
      </p:grpSp>
    </p:spTree>
    <p:extLst>
      <p:ext uri="{BB962C8B-B14F-4D97-AF65-F5344CB8AC3E}">
        <p14:creationId xmlns:p14="http://schemas.microsoft.com/office/powerpoint/2010/main" val="1279050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4093</Words>
  <Application>Microsoft Office PowerPoint</Application>
  <PresentationFormat>寬螢幕</PresentationFormat>
  <Paragraphs>690</Paragraphs>
  <Slides>48</Slides>
  <Notes>11</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48</vt:i4>
      </vt:variant>
    </vt:vector>
  </HeadingPairs>
  <TitlesOfParts>
    <vt:vector size="62" baseType="lpstr">
      <vt:lpstr>Aharoni</vt:lpstr>
      <vt:lpstr>Arial Unicode MS</vt:lpstr>
      <vt:lpstr>맑은 고딕</vt:lpstr>
      <vt:lpstr>微软雅黑</vt:lpstr>
      <vt:lpstr>宋体</vt:lpstr>
      <vt:lpstr>Microsoft JhengHei</vt:lpstr>
      <vt:lpstr>Microsoft JhengHei</vt:lpstr>
      <vt:lpstr>新細明體</vt:lpstr>
      <vt:lpstr>標楷體</vt:lpstr>
      <vt:lpstr>Arial</vt:lpstr>
      <vt:lpstr>Calibri</vt:lpstr>
      <vt:lpstr>Calibri Light</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帳戶</dc:creator>
  <cp:lastModifiedBy>Microsoft 帳戶</cp:lastModifiedBy>
  <cp:revision>107</cp:revision>
  <dcterms:created xsi:type="dcterms:W3CDTF">2022-06-26T15:59:39Z</dcterms:created>
  <dcterms:modified xsi:type="dcterms:W3CDTF">2022-07-06T12:35:32Z</dcterms:modified>
</cp:coreProperties>
</file>